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06"/>
  </p:notesMasterIdLst>
  <p:sldIdLst>
    <p:sldId id="303" r:id="rId2"/>
    <p:sldId id="451" r:id="rId3"/>
    <p:sldId id="476" r:id="rId4"/>
    <p:sldId id="381" r:id="rId5"/>
    <p:sldId id="382" r:id="rId6"/>
    <p:sldId id="383" r:id="rId7"/>
    <p:sldId id="452" r:id="rId8"/>
    <p:sldId id="384" r:id="rId9"/>
    <p:sldId id="478" r:id="rId10"/>
    <p:sldId id="477" r:id="rId11"/>
    <p:sldId id="385" r:id="rId12"/>
    <p:sldId id="453" r:id="rId13"/>
    <p:sldId id="455" r:id="rId14"/>
    <p:sldId id="454" r:id="rId15"/>
    <p:sldId id="386" r:id="rId16"/>
    <p:sldId id="490" r:id="rId17"/>
    <p:sldId id="387" r:id="rId18"/>
    <p:sldId id="456" r:id="rId19"/>
    <p:sldId id="479" r:id="rId20"/>
    <p:sldId id="388" r:id="rId21"/>
    <p:sldId id="480" r:id="rId22"/>
    <p:sldId id="457" r:id="rId23"/>
    <p:sldId id="389" r:id="rId24"/>
    <p:sldId id="390" r:id="rId25"/>
    <p:sldId id="491" r:id="rId26"/>
    <p:sldId id="391" r:id="rId27"/>
    <p:sldId id="392" r:id="rId28"/>
    <p:sldId id="393" r:id="rId29"/>
    <p:sldId id="481" r:id="rId30"/>
    <p:sldId id="394" r:id="rId31"/>
    <p:sldId id="395" r:id="rId32"/>
    <p:sldId id="396" r:id="rId33"/>
    <p:sldId id="397" r:id="rId34"/>
    <p:sldId id="458" r:id="rId35"/>
    <p:sldId id="398" r:id="rId36"/>
    <p:sldId id="459" r:id="rId37"/>
    <p:sldId id="399" r:id="rId38"/>
    <p:sldId id="460" r:id="rId39"/>
    <p:sldId id="400" r:id="rId40"/>
    <p:sldId id="461" r:id="rId41"/>
    <p:sldId id="401" r:id="rId42"/>
    <p:sldId id="462" r:id="rId43"/>
    <p:sldId id="482" r:id="rId44"/>
    <p:sldId id="402" r:id="rId45"/>
    <p:sldId id="403" r:id="rId46"/>
    <p:sldId id="404" r:id="rId47"/>
    <p:sldId id="483" r:id="rId48"/>
    <p:sldId id="405" r:id="rId49"/>
    <p:sldId id="406" r:id="rId50"/>
    <p:sldId id="484" r:id="rId51"/>
    <p:sldId id="486" r:id="rId52"/>
    <p:sldId id="485" r:id="rId53"/>
    <p:sldId id="407" r:id="rId54"/>
    <p:sldId id="408" r:id="rId55"/>
    <p:sldId id="488" r:id="rId56"/>
    <p:sldId id="409" r:id="rId57"/>
    <p:sldId id="410" r:id="rId58"/>
    <p:sldId id="487" r:id="rId59"/>
    <p:sldId id="411" r:id="rId60"/>
    <p:sldId id="412" r:id="rId61"/>
    <p:sldId id="413" r:id="rId62"/>
    <p:sldId id="414" r:id="rId63"/>
    <p:sldId id="415" r:id="rId64"/>
    <p:sldId id="416" r:id="rId65"/>
    <p:sldId id="417" r:id="rId66"/>
    <p:sldId id="489" r:id="rId67"/>
    <p:sldId id="418" r:id="rId68"/>
    <p:sldId id="419" r:id="rId69"/>
    <p:sldId id="420" r:id="rId70"/>
    <p:sldId id="421" r:id="rId71"/>
    <p:sldId id="422" r:id="rId72"/>
    <p:sldId id="423" r:id="rId73"/>
    <p:sldId id="424" r:id="rId74"/>
    <p:sldId id="425" r:id="rId75"/>
    <p:sldId id="426" r:id="rId76"/>
    <p:sldId id="427" r:id="rId77"/>
    <p:sldId id="428" r:id="rId78"/>
    <p:sldId id="492" r:id="rId79"/>
    <p:sldId id="429" r:id="rId80"/>
    <p:sldId id="430" r:id="rId81"/>
    <p:sldId id="431" r:id="rId82"/>
    <p:sldId id="432" r:id="rId83"/>
    <p:sldId id="433" r:id="rId84"/>
    <p:sldId id="434" r:id="rId85"/>
    <p:sldId id="435" r:id="rId86"/>
    <p:sldId id="493" r:id="rId87"/>
    <p:sldId id="436" r:id="rId88"/>
    <p:sldId id="437" r:id="rId89"/>
    <p:sldId id="438" r:id="rId90"/>
    <p:sldId id="439" r:id="rId91"/>
    <p:sldId id="440" r:id="rId92"/>
    <p:sldId id="441" r:id="rId93"/>
    <p:sldId id="442" r:id="rId94"/>
    <p:sldId id="443" r:id="rId95"/>
    <p:sldId id="494" r:id="rId96"/>
    <p:sldId id="444" r:id="rId97"/>
    <p:sldId id="495" r:id="rId98"/>
    <p:sldId id="445" r:id="rId99"/>
    <p:sldId id="446" r:id="rId100"/>
    <p:sldId id="447" r:id="rId101"/>
    <p:sldId id="448" r:id="rId102"/>
    <p:sldId id="449" r:id="rId103"/>
    <p:sldId id="450" r:id="rId104"/>
    <p:sldId id="496" r:id="rId105"/>
  </p:sldIdLst>
  <p:sldSz cx="12192000" cy="6858000"/>
  <p:notesSz cx="6858000" cy="9144000"/>
  <p:defaultTextStyle>
    <a:defPPr lvl="0">
      <a:defRPr lang="en-US"/>
    </a:defPPr>
    <a:lvl1pPr marL="0" lvl="0" algn="l" defTabSz="457200" rtl="0" eaLnBrk="1" latinLnBrk="0" hangingPunct="1">
      <a:defRPr sz="1800" kern="1200">
        <a:solidFill>
          <a:schemeClr val="tx1"/>
        </a:solidFill>
        <a:latin typeface="+mn-lt"/>
        <a:ea typeface="+mn-ea"/>
        <a:cs typeface="+mn-cs"/>
      </a:defRPr>
    </a:lvl1pPr>
    <a:lvl2pPr marL="457200" lvl="1" algn="l" defTabSz="457200" rtl="0" eaLnBrk="1" latinLnBrk="0" hangingPunct="1">
      <a:defRPr sz="1800" kern="1200">
        <a:solidFill>
          <a:schemeClr val="tx1"/>
        </a:solidFill>
        <a:latin typeface="+mn-lt"/>
        <a:ea typeface="+mn-ea"/>
        <a:cs typeface="+mn-cs"/>
      </a:defRPr>
    </a:lvl2pPr>
    <a:lvl3pPr marL="914400" lvl="2" algn="l" defTabSz="457200" rtl="0" eaLnBrk="1" latinLnBrk="0" hangingPunct="1">
      <a:defRPr sz="1800" kern="1200">
        <a:solidFill>
          <a:schemeClr val="tx1"/>
        </a:solidFill>
        <a:latin typeface="+mn-lt"/>
        <a:ea typeface="+mn-ea"/>
        <a:cs typeface="+mn-cs"/>
      </a:defRPr>
    </a:lvl3pPr>
    <a:lvl4pPr marL="1371600" lvl="3" algn="l" defTabSz="457200" rtl="0" eaLnBrk="1" latinLnBrk="0" hangingPunct="1">
      <a:defRPr sz="1800" kern="1200">
        <a:solidFill>
          <a:schemeClr val="tx1"/>
        </a:solidFill>
        <a:latin typeface="+mn-lt"/>
        <a:ea typeface="+mn-ea"/>
        <a:cs typeface="+mn-cs"/>
      </a:defRPr>
    </a:lvl4pPr>
    <a:lvl5pPr marL="1828800" lvl="4" algn="l" defTabSz="457200" rtl="0" eaLnBrk="1" latinLnBrk="0" hangingPunct="1">
      <a:defRPr sz="1800" kern="1200">
        <a:solidFill>
          <a:schemeClr val="tx1"/>
        </a:solidFill>
        <a:latin typeface="+mn-lt"/>
        <a:ea typeface="+mn-ea"/>
        <a:cs typeface="+mn-cs"/>
      </a:defRPr>
    </a:lvl5pPr>
    <a:lvl6pPr marL="2286000" lvl="5" algn="l" defTabSz="457200" rtl="0" eaLnBrk="1" latinLnBrk="0" hangingPunct="1">
      <a:defRPr sz="1800" kern="1200">
        <a:solidFill>
          <a:schemeClr val="tx1"/>
        </a:solidFill>
        <a:latin typeface="+mn-lt"/>
        <a:ea typeface="+mn-ea"/>
        <a:cs typeface="+mn-cs"/>
      </a:defRPr>
    </a:lvl6pPr>
    <a:lvl7pPr marL="2743200" lvl="6" algn="l" defTabSz="457200" rtl="0" eaLnBrk="1" latinLnBrk="0" hangingPunct="1">
      <a:defRPr sz="1800" kern="1200">
        <a:solidFill>
          <a:schemeClr val="tx1"/>
        </a:solidFill>
        <a:latin typeface="+mn-lt"/>
        <a:ea typeface="+mn-ea"/>
        <a:cs typeface="+mn-cs"/>
      </a:defRPr>
    </a:lvl7pPr>
    <a:lvl8pPr marL="3200400" lvl="7" algn="l" defTabSz="457200" rtl="0" eaLnBrk="1" latinLnBrk="0" hangingPunct="1">
      <a:defRPr sz="1800" kern="1200">
        <a:solidFill>
          <a:schemeClr val="tx1"/>
        </a:solidFill>
        <a:latin typeface="+mn-lt"/>
        <a:ea typeface="+mn-ea"/>
        <a:cs typeface="+mn-cs"/>
      </a:defRPr>
    </a:lvl8pPr>
    <a:lvl9pPr marL="3657600" lvl="8"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660"/>
  </p:normalViewPr>
  <p:slideViewPr>
    <p:cSldViewPr snapToGrid="0">
      <p:cViewPr varScale="1">
        <p:scale>
          <a:sx n="70" d="100"/>
          <a:sy n="70" d="100"/>
        </p:scale>
        <p:origin x="73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7B6961-98D9-734E-8313-8C70E843B8DE}" type="datetimeFigureOut">
              <a:rPr lang="en-US" smtClean="0"/>
              <a:t>3/26/2024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56CD1C-3885-334E-92AD-2BF65F0355A4}" type="slidenum">
              <a:rPr lang="en-US" smtClean="0"/>
              <a:t>‹#›</a:t>
            </a:fld>
            <a:endParaRPr lang="en-US"/>
          </a:p>
        </p:txBody>
      </p:sp>
    </p:spTree>
    <p:extLst>
      <p:ext uri="{BB962C8B-B14F-4D97-AF65-F5344CB8AC3E}">
        <p14:creationId xmlns:p14="http://schemas.microsoft.com/office/powerpoint/2010/main" val="16698924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7485" y="273050"/>
            <a:ext cx="10968567" cy="5822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IQ"/>
          </a:p>
        </p:txBody>
      </p:sp>
      <p:sp>
        <p:nvSpPr>
          <p:cNvPr id="3" name="Rectangle 68"/>
          <p:cNvSpPr>
            <a:spLocks noGrp="1" noChangeArrowheads="1"/>
          </p:cNvSpPr>
          <p:nvPr>
            <p:ph type="dt" sz="half" idx="10"/>
          </p:nvPr>
        </p:nvSpPr>
        <p:spPr>
          <a:ln/>
        </p:spPr>
        <p:txBody>
          <a:bodyPr/>
          <a:lstStyle>
            <a:lvl1pPr>
              <a:defRPr/>
            </a:lvl1pPr>
          </a:lstStyle>
          <a:p>
            <a:pPr>
              <a:defRPr/>
            </a:pPr>
            <a:endParaRPr lang="en-US"/>
          </a:p>
        </p:txBody>
      </p:sp>
      <p:sp>
        <p:nvSpPr>
          <p:cNvPr id="4" name="Rectangle 69"/>
          <p:cNvSpPr>
            <a:spLocks noGrp="1" noChangeArrowheads="1"/>
          </p:cNvSpPr>
          <p:nvPr>
            <p:ph type="ftr" sz="quarter" idx="11"/>
          </p:nvPr>
        </p:nvSpPr>
        <p:spPr>
          <a:ln/>
        </p:spPr>
        <p:txBody>
          <a:bodyPr/>
          <a:lstStyle>
            <a:lvl1pPr>
              <a:defRPr/>
            </a:lvl1pPr>
          </a:lstStyle>
          <a:p>
            <a:pPr>
              <a:defRPr/>
            </a:pPr>
            <a:endParaRPr lang="en-US"/>
          </a:p>
        </p:txBody>
      </p:sp>
      <p:sp>
        <p:nvSpPr>
          <p:cNvPr id="5" name="Rectangle 70"/>
          <p:cNvSpPr>
            <a:spLocks noGrp="1" noChangeArrowheads="1"/>
          </p:cNvSpPr>
          <p:nvPr>
            <p:ph type="sldNum" sz="quarter" idx="12"/>
          </p:nvPr>
        </p:nvSpPr>
        <p:spPr>
          <a:ln/>
        </p:spPr>
        <p:txBody>
          <a:bodyPr/>
          <a:lstStyle>
            <a:lvl1pPr>
              <a:defRPr/>
            </a:lvl1pPr>
          </a:lstStyle>
          <a:p>
            <a:pPr>
              <a:defRPr/>
            </a:pPr>
            <a:fld id="{7109F3FA-6048-4DE5-8F18-7CB912DB30B6}" type="slidenum">
              <a:rPr lang="ar-IQ"/>
              <a:pPr>
                <a:defRPr/>
              </a:pPr>
              <a:t>‹#›</a:t>
            </a:fld>
            <a:endParaRPr lang="en-US"/>
          </a:p>
        </p:txBody>
      </p:sp>
    </p:spTree>
    <p:extLst>
      <p:ext uri="{BB962C8B-B14F-4D97-AF65-F5344CB8AC3E}">
        <p14:creationId xmlns:p14="http://schemas.microsoft.com/office/powerpoint/2010/main" val="1491014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2/04/2018</a:t>
            </a:r>
            <a:endParaRPr lang="en-US" dirty="0"/>
          </a:p>
        </p:txBody>
      </p:sp>
      <p:sp>
        <p:nvSpPr>
          <p:cNvPr id="8" name="Footer Placeholder 7"/>
          <p:cNvSpPr>
            <a:spLocks noGrp="1"/>
          </p:cNvSpPr>
          <p:nvPr>
            <p:ph type="ftr" sz="quarter" idx="11"/>
          </p:nvPr>
        </p:nvSpPr>
        <p:spPr/>
        <p:txBody>
          <a:bodyPr/>
          <a:lstStyle/>
          <a:p>
            <a:r>
              <a:rPr lang="hr-HR"/>
              <a:t>REPR 224</a:t>
            </a:r>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2/04/2018</a:t>
            </a:r>
            <a:endParaRPr lang="en-US" dirty="0"/>
          </a:p>
        </p:txBody>
      </p:sp>
      <p:sp>
        <p:nvSpPr>
          <p:cNvPr id="4" name="Footer Placeholder 3"/>
          <p:cNvSpPr>
            <a:spLocks noGrp="1"/>
          </p:cNvSpPr>
          <p:nvPr>
            <p:ph type="ftr" sz="quarter" idx="11"/>
          </p:nvPr>
        </p:nvSpPr>
        <p:spPr/>
        <p:txBody>
          <a:bodyPr/>
          <a:lstStyle/>
          <a:p>
            <a:r>
              <a:rPr lang="hr-HR"/>
              <a:t>REPR 224</a:t>
            </a:r>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2/04/2018</a:t>
            </a:r>
            <a:endParaRPr lang="en-US" dirty="0"/>
          </a:p>
        </p:txBody>
      </p:sp>
      <p:sp>
        <p:nvSpPr>
          <p:cNvPr id="3" name="Footer Placeholder 2"/>
          <p:cNvSpPr>
            <a:spLocks noGrp="1"/>
          </p:cNvSpPr>
          <p:nvPr>
            <p:ph type="ftr" sz="quarter" idx="11"/>
          </p:nvPr>
        </p:nvSpPr>
        <p:spPr/>
        <p:txBody>
          <a:bodyPr/>
          <a:lstStyle/>
          <a:p>
            <a:r>
              <a:rPr lang="hr-HR"/>
              <a:t>REPR 224</a:t>
            </a:r>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t>2/04/2018</a:t>
            </a:r>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hr-HR"/>
              <a:t>REPR 224</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7.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947625-C536-1FEB-E642-945168FC95AE}"/>
              </a:ext>
            </a:extLst>
          </p:cNvPr>
          <p:cNvSpPr>
            <a:spLocks noGrp="1"/>
          </p:cNvSpPr>
          <p:nvPr>
            <p:ph type="ctrTitle"/>
          </p:nvPr>
        </p:nvSpPr>
        <p:spPr/>
        <p:txBody>
          <a:bodyPr>
            <a:normAutofit fontScale="90000"/>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sz="4400" dirty="0">
                <a:latin typeface="Times New Roman" panose="02020603050405020304" pitchFamily="18" charset="0"/>
                <a:cs typeface="Times New Roman" panose="02020603050405020304" pitchFamily="18" charset="0"/>
              </a:rPr>
              <a:t>INTEGRATED ACADEMIC STUDIES</a:t>
            </a:r>
            <a:br>
              <a:rPr lang="en-US" sz="4400" dirty="0">
                <a:latin typeface="Times New Roman" panose="02020603050405020304" pitchFamily="18" charset="0"/>
                <a:cs typeface="Times New Roman" panose="02020603050405020304" pitchFamily="18" charset="0"/>
              </a:rPr>
            </a:br>
            <a:r>
              <a:rPr lang="en-US" sz="4400" dirty="0">
                <a:latin typeface="Times New Roman" panose="02020603050405020304" pitchFamily="18" charset="0"/>
                <a:cs typeface="Times New Roman" panose="02020603050405020304" pitchFamily="18" charset="0"/>
              </a:rPr>
              <a:t>OF MEDICINE</a:t>
            </a:r>
            <a:r>
              <a:rPr lang="en-US" dirty="0"/>
              <a:t/>
            </a:r>
            <a:br>
              <a:rPr lang="en-US" dirty="0"/>
            </a:br>
            <a:r>
              <a:rPr lang="en-US" dirty="0"/>
              <a:t/>
            </a:r>
            <a:br>
              <a:rPr lang="en-US" dirty="0"/>
            </a:br>
            <a:endParaRPr lang="en-US" dirty="0"/>
          </a:p>
        </p:txBody>
      </p:sp>
      <p:sp>
        <p:nvSpPr>
          <p:cNvPr id="3" name="Subtitle 2">
            <a:extLst>
              <a:ext uri="{FF2B5EF4-FFF2-40B4-BE49-F238E27FC236}">
                <a16:creationId xmlns:a16="http://schemas.microsoft.com/office/drawing/2014/main" xmlns="" id="{E748EA02-2C05-6821-20CA-4DC4644C9AEF}"/>
              </a:ext>
            </a:extLst>
          </p:cNvPr>
          <p:cNvSpPr>
            <a:spLocks noGrp="1"/>
          </p:cNvSpPr>
          <p:nvPr>
            <p:ph type="subTitle" idx="1"/>
          </p:nvPr>
        </p:nvSpPr>
        <p:spPr>
          <a:xfrm>
            <a:off x="2008443" y="4223210"/>
            <a:ext cx="8915399" cy="2585427"/>
          </a:xfrm>
        </p:spPr>
        <p:txBody>
          <a:bodyPr>
            <a:normAutofit/>
          </a:bodyPr>
          <a:lstStyle/>
          <a:p>
            <a:pPr algn="ctr">
              <a:spcBef>
                <a:spcPts val="66"/>
              </a:spcBef>
              <a:defRPr/>
            </a:pPr>
            <a:r>
              <a:rPr lang="en-US" sz="1800" spc="-30" dirty="0">
                <a:latin typeface="Times New Roman"/>
                <a:cs typeface="Times New Roman"/>
              </a:rPr>
              <a:t>6 </a:t>
            </a:r>
            <a:r>
              <a:rPr lang="en-US" sz="1800" spc="-3" baseline="30000" dirty="0" err="1">
                <a:latin typeface="Times New Roman"/>
                <a:cs typeface="Times New Roman"/>
              </a:rPr>
              <a:t>th</a:t>
            </a:r>
            <a:r>
              <a:rPr lang="en-US" sz="1800" spc="-3" dirty="0">
                <a:latin typeface="Times New Roman"/>
                <a:cs typeface="Times New Roman"/>
              </a:rPr>
              <a:t> semester</a:t>
            </a:r>
            <a:endParaRPr lang="en-US" sz="2400" dirty="0">
              <a:latin typeface="Times New Roman"/>
              <a:cs typeface="Times New Roman"/>
            </a:endParaRPr>
          </a:p>
          <a:p>
            <a:pPr algn="ctr">
              <a:defRPr/>
            </a:pPr>
            <a:r>
              <a:rPr lang="en-US" sz="1800" b="1" spc="-30" dirty="0">
                <a:latin typeface="Times New Roman"/>
                <a:cs typeface="Times New Roman"/>
              </a:rPr>
              <a:t> </a:t>
            </a:r>
            <a:r>
              <a:rPr lang="en-US" sz="3600" b="1" spc="-30" dirty="0">
                <a:latin typeface="Times New Roman"/>
                <a:cs typeface="Times New Roman"/>
              </a:rPr>
              <a:t>PATHOLOGY</a:t>
            </a:r>
            <a:endParaRPr lang="en-US" sz="3600" dirty="0">
              <a:latin typeface="Times New Roman"/>
              <a:cs typeface="Times New Roman"/>
            </a:endParaRPr>
          </a:p>
          <a:p>
            <a:endParaRPr lang="en-US" dirty="0"/>
          </a:p>
        </p:txBody>
      </p:sp>
      <p:pic>
        <p:nvPicPr>
          <p:cNvPr id="4" name="object 4">
            <a:extLst>
              <a:ext uri="{FF2B5EF4-FFF2-40B4-BE49-F238E27FC236}">
                <a16:creationId xmlns:a16="http://schemas.microsoft.com/office/drawing/2014/main" xmlns="" id="{A76D5A9D-9E59-3493-02D9-D1CA9F6B43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8046" y="511811"/>
            <a:ext cx="799573" cy="128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1050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Text Box 4"/>
          <p:cNvSpPr txBox="1">
            <a:spLocks noChangeArrowheads="1"/>
          </p:cNvSpPr>
          <p:nvPr/>
        </p:nvSpPr>
        <p:spPr bwMode="auto">
          <a:xfrm>
            <a:off x="1740461" y="2057466"/>
            <a:ext cx="9896884" cy="1754326"/>
          </a:xfrm>
          <a:prstGeom prst="rect">
            <a:avLst/>
          </a:prstGeom>
          <a:noFill/>
          <a:ln w="9525">
            <a:noFill/>
            <a:miter lim="800000"/>
            <a:headEnd/>
            <a:tailEnd/>
          </a:ln>
          <a:effectLst/>
        </p:spPr>
        <p:txBody>
          <a:bodyPr wrap="square">
            <a:spAutoFit/>
          </a:bodyPr>
          <a:lstStyle/>
          <a:p>
            <a:pPr indent="987425" algn="just">
              <a:defRPr/>
            </a:pPr>
            <a:r>
              <a:rPr lang="en-US" sz="2700" dirty="0">
                <a:effectLst>
                  <a:outerShdw blurRad="38100" dist="38100" dir="2700000" algn="tl">
                    <a:srgbClr val="000000"/>
                  </a:outerShdw>
                </a:effectLst>
              </a:rPr>
              <a:t>Diseases of the pituitary, accordingly, can be divided into those that: </a:t>
            </a:r>
          </a:p>
          <a:p>
            <a:pPr indent="987425" algn="just">
              <a:defRPr/>
            </a:pPr>
            <a:r>
              <a:rPr lang="en-US" sz="2700" dirty="0">
                <a:effectLst>
                  <a:outerShdw blurRad="38100" dist="38100" dir="2700000" algn="tl">
                    <a:srgbClr val="000000"/>
                  </a:outerShdw>
                </a:effectLst>
              </a:rPr>
              <a:t>- primarily affect the anterior lobe and those that </a:t>
            </a:r>
          </a:p>
          <a:p>
            <a:pPr indent="987425" algn="just">
              <a:defRPr/>
            </a:pPr>
            <a:r>
              <a:rPr lang="en-US" sz="2700" dirty="0">
                <a:effectLst>
                  <a:outerShdw blurRad="38100" dist="38100" dir="2700000" algn="tl">
                    <a:srgbClr val="000000"/>
                  </a:outerShdw>
                </a:effectLst>
              </a:rPr>
              <a:t>- primarily affect the posterior lobe.</a:t>
            </a:r>
          </a:p>
        </p:txBody>
      </p:sp>
      <p:sp>
        <p:nvSpPr>
          <p:cNvPr id="66565" name="Text Box 5"/>
          <p:cNvSpPr txBox="1">
            <a:spLocks noChangeArrowheads="1"/>
          </p:cNvSpPr>
          <p:nvPr/>
        </p:nvSpPr>
        <p:spPr bwMode="auto">
          <a:xfrm>
            <a:off x="2259107" y="648171"/>
            <a:ext cx="9144000" cy="549275"/>
          </a:xfrm>
          <a:prstGeom prst="rect">
            <a:avLst/>
          </a:prstGeom>
          <a:noFill/>
          <a:ln w="9525">
            <a:noFill/>
            <a:miter lim="800000"/>
            <a:headEnd/>
            <a:tailEnd/>
          </a:ln>
          <a:effectLst/>
        </p:spPr>
        <p:txBody>
          <a:bodyPr>
            <a:spAutoFit/>
          </a:bodyPr>
          <a:lstStyle/>
          <a:p>
            <a:pPr algn="ctr" eaLnBrk="1" hangingPunct="1">
              <a:spcBef>
                <a:spcPct val="50000"/>
              </a:spcBef>
              <a:defRPr/>
            </a:pPr>
            <a:r>
              <a:rPr lang="en-US" sz="3000" dirty="0">
                <a:solidFill>
                  <a:srgbClr val="00B0F0"/>
                </a:solidFill>
                <a:effectLst>
                  <a:outerShdw blurRad="38100" dist="38100" dir="2700000" algn="tl">
                    <a:srgbClr val="000000"/>
                  </a:outerShdw>
                </a:effectLst>
                <a:latin typeface="Arial Black" pitchFamily="34" charset="0"/>
                <a:cs typeface="Arial" pitchFamily="34" charset="0"/>
              </a:rPr>
              <a:t>The pituitary gland and the hypothalamus </a:t>
            </a:r>
          </a:p>
        </p:txBody>
      </p:sp>
    </p:spTree>
    <p:extLst>
      <p:ext uri="{BB962C8B-B14F-4D97-AF65-F5344CB8AC3E}">
        <p14:creationId xmlns:p14="http://schemas.microsoft.com/office/powerpoint/2010/main" val="22190452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565"/>
                                        </p:tgtEl>
                                        <p:attrNameLst>
                                          <p:attrName>style.visibility</p:attrName>
                                        </p:attrNameLst>
                                      </p:cBhvr>
                                      <p:to>
                                        <p:strVal val="visible"/>
                                      </p:to>
                                    </p:set>
                                    <p:anim calcmode="lin" valueType="num">
                                      <p:cBhvr>
                                        <p:cTn id="7" dur="500" fill="hold"/>
                                        <p:tgtEl>
                                          <p:spTgt spid="6656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565"/>
                                        </p:tgtEl>
                                        <p:attrNameLst>
                                          <p:attrName>ppt_y</p:attrName>
                                        </p:attrNameLst>
                                      </p:cBhvr>
                                      <p:tavLst>
                                        <p:tav tm="0">
                                          <p:val>
                                            <p:strVal val="#ppt_y"/>
                                          </p:val>
                                        </p:tav>
                                        <p:tav tm="100000">
                                          <p:val>
                                            <p:strVal val="#ppt_y"/>
                                          </p:val>
                                        </p:tav>
                                      </p:tavLst>
                                    </p:anim>
                                    <p:anim calcmode="lin" valueType="num">
                                      <p:cBhvr>
                                        <p:cTn id="9" dur="500" fill="hold"/>
                                        <p:tgtEl>
                                          <p:spTgt spid="6656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56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565"/>
                                        </p:tgtEl>
                                      </p:cBhvr>
                                    </p:animEffect>
                                  </p:childTnLst>
                                </p:cTn>
                              </p:par>
                            </p:childTnLst>
                          </p:cTn>
                        </p:par>
                        <p:par>
                          <p:cTn id="12" fill="hold" nodeType="afterGroup">
                            <p:stCondLst>
                              <p:cond delay="2200"/>
                            </p:stCondLst>
                            <p:childTnLst>
                              <p:par>
                                <p:cTn id="13" presetID="39" presetClass="entr" presetSubtype="0" accel="100000" fill="hold" grpId="0" nodeType="afterEffect">
                                  <p:stCondLst>
                                    <p:cond delay="0"/>
                                  </p:stCondLst>
                                  <p:childTnLst>
                                    <p:set>
                                      <p:cBhvr>
                                        <p:cTn id="14" dur="1" fill="hold">
                                          <p:stCondLst>
                                            <p:cond delay="0"/>
                                          </p:stCondLst>
                                        </p:cTn>
                                        <p:tgtEl>
                                          <p:spTgt spid="66564"/>
                                        </p:tgtEl>
                                        <p:attrNameLst>
                                          <p:attrName>style.visibility</p:attrName>
                                        </p:attrNameLst>
                                      </p:cBhvr>
                                      <p:to>
                                        <p:strVal val="visible"/>
                                      </p:to>
                                    </p:set>
                                    <p:anim calcmode="lin" valueType="num">
                                      <p:cBhvr>
                                        <p:cTn id="15" dur="500" fill="hold"/>
                                        <p:tgtEl>
                                          <p:spTgt spid="6656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656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656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65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P spid="6656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0825" y="476251"/>
            <a:ext cx="3932238"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50" name="Text Box 10"/>
          <p:cNvSpPr txBox="1">
            <a:spLocks noChangeArrowheads="1"/>
          </p:cNvSpPr>
          <p:nvPr/>
        </p:nvSpPr>
        <p:spPr bwMode="auto">
          <a:xfrm>
            <a:off x="1587501" y="5646739"/>
            <a:ext cx="4968875" cy="1006475"/>
          </a:xfrm>
          <a:prstGeom prst="rect">
            <a:avLst/>
          </a:prstGeom>
          <a:noFill/>
          <a:ln w="9525">
            <a:noFill/>
            <a:miter lim="800000"/>
            <a:headEnd/>
            <a:tailEnd/>
          </a:ln>
          <a:effectLst/>
        </p:spPr>
        <p:txBody>
          <a:bodyPr>
            <a:spAutoFit/>
          </a:bodyPr>
          <a:lstStyle/>
          <a:p>
            <a:pPr algn="ctr" eaLnBrk="1" hangingPunct="1">
              <a:spcBef>
                <a:spcPct val="50000"/>
              </a:spcBef>
              <a:defRPr/>
            </a:pPr>
            <a:r>
              <a:rPr lang="en-US" sz="2000" b="1">
                <a:solidFill>
                  <a:srgbClr val="FF99FF"/>
                </a:solidFill>
                <a:effectLst>
                  <a:outerShdw blurRad="38100" dist="38100" dir="2700000" algn="tl">
                    <a:srgbClr val="000000"/>
                  </a:outerShdw>
                </a:effectLst>
                <a:latin typeface="Arial" pitchFamily="34" charset="0"/>
                <a:cs typeface="Arial" pitchFamily="34" charset="0"/>
              </a:rPr>
              <a:t>Pheochromocytoma, demonstrating characteristic nests of cells (“Zellballen”) with abundant cytoplasm </a:t>
            </a:r>
          </a:p>
        </p:txBody>
      </p:sp>
      <p:sp>
        <p:nvSpPr>
          <p:cNvPr id="163851" name="Text Box 11"/>
          <p:cNvSpPr txBox="1">
            <a:spLocks noChangeArrowheads="1"/>
          </p:cNvSpPr>
          <p:nvPr/>
        </p:nvSpPr>
        <p:spPr bwMode="auto">
          <a:xfrm>
            <a:off x="7102476" y="5680076"/>
            <a:ext cx="28813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2000" b="1">
                <a:solidFill>
                  <a:srgbClr val="66FF99"/>
                </a:solidFill>
              </a:rPr>
              <a:t>Extra-adrenal pheochromocytoma</a:t>
            </a:r>
          </a:p>
        </p:txBody>
      </p:sp>
      <p:pic>
        <p:nvPicPr>
          <p:cNvPr id="163853" name="Picture 13" descr="Untitled-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0526" y="476250"/>
            <a:ext cx="4824413" cy="511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6244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63853"/>
                                        </p:tgtEl>
                                        <p:attrNameLst>
                                          <p:attrName>style.visibility</p:attrName>
                                        </p:attrNameLst>
                                      </p:cBhvr>
                                      <p:to>
                                        <p:strVal val="visible"/>
                                      </p:to>
                                    </p:set>
                                    <p:animEffect transition="in" filter="fade">
                                      <p:cBhvr>
                                        <p:cTn id="7" dur="770" decel="100000"/>
                                        <p:tgtEl>
                                          <p:spTgt spid="163853"/>
                                        </p:tgtEl>
                                      </p:cBhvr>
                                    </p:animEffect>
                                    <p:animScale>
                                      <p:cBhvr>
                                        <p:cTn id="8" dur="770" decel="100000"/>
                                        <p:tgtEl>
                                          <p:spTgt spid="163853"/>
                                        </p:tgtEl>
                                      </p:cBhvr>
                                      <p:from x="10000" y="10000"/>
                                      <p:to x="200000" y="450000"/>
                                    </p:animScale>
                                    <p:animScale>
                                      <p:cBhvr>
                                        <p:cTn id="9" dur="1230" accel="100000" fill="hold">
                                          <p:stCondLst>
                                            <p:cond delay="770"/>
                                          </p:stCondLst>
                                        </p:cTn>
                                        <p:tgtEl>
                                          <p:spTgt spid="163853"/>
                                        </p:tgtEl>
                                      </p:cBhvr>
                                      <p:from x="200000" y="450000"/>
                                      <p:to x="100000" y="100000"/>
                                    </p:animScale>
                                    <p:set>
                                      <p:cBhvr>
                                        <p:cTn id="10" dur="770" fill="hold"/>
                                        <p:tgtEl>
                                          <p:spTgt spid="163853"/>
                                        </p:tgtEl>
                                        <p:attrNameLst>
                                          <p:attrName>ppt_x</p:attrName>
                                        </p:attrNameLst>
                                      </p:cBhvr>
                                      <p:to>
                                        <p:strVal val="(0.5)"/>
                                      </p:to>
                                    </p:set>
                                    <p:anim from="(0.5)" to="(#ppt_x)" calcmode="lin" valueType="num">
                                      <p:cBhvr>
                                        <p:cTn id="11" dur="1230" accel="100000" fill="hold">
                                          <p:stCondLst>
                                            <p:cond delay="770"/>
                                          </p:stCondLst>
                                        </p:cTn>
                                        <p:tgtEl>
                                          <p:spTgt spid="163853"/>
                                        </p:tgtEl>
                                        <p:attrNameLst>
                                          <p:attrName>ppt_x</p:attrName>
                                        </p:attrNameLst>
                                      </p:cBhvr>
                                    </p:anim>
                                    <p:set>
                                      <p:cBhvr>
                                        <p:cTn id="12" dur="770" fill="hold"/>
                                        <p:tgtEl>
                                          <p:spTgt spid="163853"/>
                                        </p:tgtEl>
                                        <p:attrNameLst>
                                          <p:attrName>ppt_y</p:attrName>
                                        </p:attrNameLst>
                                      </p:cBhvr>
                                      <p:to>
                                        <p:strVal val="(#ppt_y+0.4)"/>
                                      </p:to>
                                    </p:set>
                                    <p:anim from="(#ppt_y+0.4)" to="(#ppt_y)" calcmode="lin" valueType="num">
                                      <p:cBhvr>
                                        <p:cTn id="13" dur="1230" accel="100000" fill="hold">
                                          <p:stCondLst>
                                            <p:cond delay="770"/>
                                          </p:stCondLst>
                                        </p:cTn>
                                        <p:tgtEl>
                                          <p:spTgt spid="163853"/>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163846"/>
                                        </p:tgtEl>
                                        <p:attrNameLst>
                                          <p:attrName>style.visibility</p:attrName>
                                        </p:attrNameLst>
                                      </p:cBhvr>
                                      <p:to>
                                        <p:strVal val="visible"/>
                                      </p:to>
                                    </p:set>
                                    <p:animEffect transition="in" filter="fade">
                                      <p:cBhvr>
                                        <p:cTn id="16" dur="770" decel="100000"/>
                                        <p:tgtEl>
                                          <p:spTgt spid="163846"/>
                                        </p:tgtEl>
                                      </p:cBhvr>
                                    </p:animEffect>
                                    <p:animScale>
                                      <p:cBhvr>
                                        <p:cTn id="17" dur="770" decel="100000"/>
                                        <p:tgtEl>
                                          <p:spTgt spid="163846"/>
                                        </p:tgtEl>
                                      </p:cBhvr>
                                      <p:from x="10000" y="10000"/>
                                      <p:to x="200000" y="450000"/>
                                    </p:animScale>
                                    <p:animScale>
                                      <p:cBhvr>
                                        <p:cTn id="18" dur="1230" accel="100000" fill="hold">
                                          <p:stCondLst>
                                            <p:cond delay="770"/>
                                          </p:stCondLst>
                                        </p:cTn>
                                        <p:tgtEl>
                                          <p:spTgt spid="163846"/>
                                        </p:tgtEl>
                                      </p:cBhvr>
                                      <p:from x="200000" y="450000"/>
                                      <p:to x="100000" y="100000"/>
                                    </p:animScale>
                                    <p:set>
                                      <p:cBhvr>
                                        <p:cTn id="19" dur="770" fill="hold"/>
                                        <p:tgtEl>
                                          <p:spTgt spid="163846"/>
                                        </p:tgtEl>
                                        <p:attrNameLst>
                                          <p:attrName>ppt_x</p:attrName>
                                        </p:attrNameLst>
                                      </p:cBhvr>
                                      <p:to>
                                        <p:strVal val="(0.5)"/>
                                      </p:to>
                                    </p:set>
                                    <p:anim from="(0.5)" to="(#ppt_x)" calcmode="lin" valueType="num">
                                      <p:cBhvr>
                                        <p:cTn id="20" dur="1230" accel="100000" fill="hold">
                                          <p:stCondLst>
                                            <p:cond delay="770"/>
                                          </p:stCondLst>
                                        </p:cTn>
                                        <p:tgtEl>
                                          <p:spTgt spid="163846"/>
                                        </p:tgtEl>
                                        <p:attrNameLst>
                                          <p:attrName>ppt_x</p:attrName>
                                        </p:attrNameLst>
                                      </p:cBhvr>
                                    </p:anim>
                                    <p:set>
                                      <p:cBhvr>
                                        <p:cTn id="21" dur="770" fill="hold"/>
                                        <p:tgtEl>
                                          <p:spTgt spid="163846"/>
                                        </p:tgtEl>
                                        <p:attrNameLst>
                                          <p:attrName>ppt_y</p:attrName>
                                        </p:attrNameLst>
                                      </p:cBhvr>
                                      <p:to>
                                        <p:strVal val="(#ppt_y+0.4)"/>
                                      </p:to>
                                    </p:set>
                                    <p:anim from="(#ppt_y+0.4)" to="(#ppt_y)" calcmode="lin" valueType="num">
                                      <p:cBhvr>
                                        <p:cTn id="22" dur="1230" accel="100000" fill="hold">
                                          <p:stCondLst>
                                            <p:cond delay="770"/>
                                          </p:stCondLst>
                                        </p:cTn>
                                        <p:tgtEl>
                                          <p:spTgt spid="163846"/>
                                        </p:tgtEl>
                                        <p:attrNameLst>
                                          <p:attrName>ppt_y</p:attrName>
                                        </p:attrNameLst>
                                      </p:cBhvr>
                                    </p:anim>
                                  </p:childTnLst>
                                </p:cTn>
                              </p:par>
                            </p:childTnLst>
                          </p:cTn>
                        </p:par>
                        <p:par>
                          <p:cTn id="23" fill="hold" nodeType="afterGroup">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63850"/>
                                        </p:tgtEl>
                                        <p:attrNameLst>
                                          <p:attrName>style.visibility</p:attrName>
                                        </p:attrNameLst>
                                      </p:cBhvr>
                                      <p:to>
                                        <p:strVal val="visible"/>
                                      </p:to>
                                    </p:set>
                                    <p:animEffect transition="in" filter="fade">
                                      <p:cBhvr>
                                        <p:cTn id="26" dur="1000"/>
                                        <p:tgtEl>
                                          <p:spTgt spid="163850"/>
                                        </p:tgtEl>
                                      </p:cBhvr>
                                    </p:animEffect>
                                    <p:anim calcmode="lin" valueType="num">
                                      <p:cBhvr>
                                        <p:cTn id="27" dur="1000" fill="hold"/>
                                        <p:tgtEl>
                                          <p:spTgt spid="163850"/>
                                        </p:tgtEl>
                                        <p:attrNameLst>
                                          <p:attrName>ppt_x</p:attrName>
                                        </p:attrNameLst>
                                      </p:cBhvr>
                                      <p:tavLst>
                                        <p:tav tm="0">
                                          <p:val>
                                            <p:strVal val="#ppt_x"/>
                                          </p:val>
                                        </p:tav>
                                        <p:tav tm="100000">
                                          <p:val>
                                            <p:strVal val="#ppt_x"/>
                                          </p:val>
                                        </p:tav>
                                      </p:tavLst>
                                    </p:anim>
                                    <p:anim calcmode="lin" valueType="num">
                                      <p:cBhvr>
                                        <p:cTn id="28" dur="1000" fill="hold"/>
                                        <p:tgtEl>
                                          <p:spTgt spid="16385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63851"/>
                                        </p:tgtEl>
                                        <p:attrNameLst>
                                          <p:attrName>style.visibility</p:attrName>
                                        </p:attrNameLst>
                                      </p:cBhvr>
                                      <p:to>
                                        <p:strVal val="visible"/>
                                      </p:to>
                                    </p:set>
                                    <p:animEffect transition="in" filter="fade">
                                      <p:cBhvr>
                                        <p:cTn id="31" dur="1000"/>
                                        <p:tgtEl>
                                          <p:spTgt spid="163851"/>
                                        </p:tgtEl>
                                      </p:cBhvr>
                                    </p:animEffect>
                                    <p:anim calcmode="lin" valueType="num">
                                      <p:cBhvr>
                                        <p:cTn id="32" dur="1000" fill="hold"/>
                                        <p:tgtEl>
                                          <p:spTgt spid="163851"/>
                                        </p:tgtEl>
                                        <p:attrNameLst>
                                          <p:attrName>ppt_x</p:attrName>
                                        </p:attrNameLst>
                                      </p:cBhvr>
                                      <p:tavLst>
                                        <p:tav tm="0">
                                          <p:val>
                                            <p:strVal val="#ppt_x"/>
                                          </p:val>
                                        </p:tav>
                                        <p:tav tm="100000">
                                          <p:val>
                                            <p:strVal val="#ppt_x"/>
                                          </p:val>
                                        </p:tav>
                                      </p:tavLst>
                                    </p:anim>
                                    <p:anim calcmode="lin" valueType="num">
                                      <p:cBhvr>
                                        <p:cTn id="33" dur="1000" fill="hold"/>
                                        <p:tgtEl>
                                          <p:spTgt spid="1638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0" grpId="0"/>
      <p:bldP spid="163851"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Text Box 4"/>
          <p:cNvSpPr txBox="1">
            <a:spLocks noChangeArrowheads="1"/>
          </p:cNvSpPr>
          <p:nvPr/>
        </p:nvSpPr>
        <p:spPr bwMode="auto">
          <a:xfrm>
            <a:off x="2982702" y="785901"/>
            <a:ext cx="7921625"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Multiple Endocrine </a:t>
            </a:r>
            <a:r>
              <a:rPr lang="en-US" sz="2600" dirty="0" err="1">
                <a:solidFill>
                  <a:srgbClr val="FFFF99"/>
                </a:solidFill>
                <a:effectLst>
                  <a:outerShdw blurRad="38100" dist="38100" dir="2700000" algn="tl">
                    <a:srgbClr val="000000"/>
                  </a:outerShdw>
                </a:effectLst>
                <a:latin typeface="Arial Black" pitchFamily="34" charset="0"/>
                <a:cs typeface="Arial" pitchFamily="34" charset="0"/>
              </a:rPr>
              <a:t>Neoplasia</a:t>
            </a:r>
            <a:r>
              <a:rPr lang="en-US" sz="2600" dirty="0">
                <a:solidFill>
                  <a:srgbClr val="FFFF99"/>
                </a:solidFill>
                <a:effectLst>
                  <a:outerShdw blurRad="38100" dist="38100" dir="2700000" algn="tl">
                    <a:srgbClr val="000000"/>
                  </a:outerShdw>
                </a:effectLst>
                <a:latin typeface="Arial Black" pitchFamily="34" charset="0"/>
                <a:cs typeface="Arial" pitchFamily="34" charset="0"/>
              </a:rPr>
              <a:t> Syndromes </a:t>
            </a:r>
          </a:p>
        </p:txBody>
      </p:sp>
      <p:sp>
        <p:nvSpPr>
          <p:cNvPr id="147461" name="Text Box 5"/>
          <p:cNvSpPr txBox="1">
            <a:spLocks noChangeArrowheads="1"/>
          </p:cNvSpPr>
          <p:nvPr/>
        </p:nvSpPr>
        <p:spPr bwMode="auto">
          <a:xfrm>
            <a:off x="2516401" y="2417122"/>
            <a:ext cx="9042400" cy="1421928"/>
          </a:xfrm>
          <a:prstGeom prst="rect">
            <a:avLst/>
          </a:prstGeom>
          <a:noFill/>
          <a:ln w="9525">
            <a:noFill/>
            <a:miter lim="800000"/>
            <a:headEnd/>
            <a:tailEnd/>
          </a:ln>
          <a:effectLst/>
        </p:spPr>
        <p:txBody>
          <a:bodyPr>
            <a:spAutoFit/>
          </a:bodyPr>
          <a:lstStyle/>
          <a:p>
            <a:pPr indent="987425" algn="just">
              <a:lnSpc>
                <a:spcPct val="120000"/>
              </a:lnSpc>
              <a:defRPr/>
            </a:pPr>
            <a:r>
              <a:rPr lang="en-US" b="1" dirty="0">
                <a:effectLst>
                  <a:outerShdw blurRad="38100" dist="38100" dir="2700000" algn="tl">
                    <a:srgbClr val="000000"/>
                  </a:outerShdw>
                </a:effectLst>
              </a:rPr>
              <a:t>The MEN syndromes are group of inherited diseases resulting in proliferative lesions (hyperplasia, adenomas and carcinomas) of multiple endocrine organs in the same individual or in members of family. It is characterized by : </a:t>
            </a:r>
          </a:p>
        </p:txBody>
      </p:sp>
      <p:sp>
        <p:nvSpPr>
          <p:cNvPr id="147462" name="Text Box 6"/>
          <p:cNvSpPr txBox="1">
            <a:spLocks noChangeArrowheads="1"/>
          </p:cNvSpPr>
          <p:nvPr/>
        </p:nvSpPr>
        <p:spPr bwMode="auto">
          <a:xfrm>
            <a:off x="3121714" y="4202974"/>
            <a:ext cx="8763000" cy="757130"/>
          </a:xfrm>
          <a:prstGeom prst="rect">
            <a:avLst/>
          </a:prstGeom>
          <a:noFill/>
          <a:ln w="9525">
            <a:noFill/>
            <a:miter lim="800000"/>
            <a:headEnd/>
            <a:tailEnd/>
          </a:ln>
          <a:effectLst/>
        </p:spPr>
        <p:txBody>
          <a:bodyPr>
            <a:spAutoFit/>
          </a:bodyPr>
          <a:lstStyle/>
          <a:p>
            <a:pPr marL="342900" indent="-342900" algn="just">
              <a:lnSpc>
                <a:spcPct val="120000"/>
              </a:lnSpc>
              <a:buClr>
                <a:srgbClr val="00FF00"/>
              </a:buClr>
              <a:buFontTx/>
              <a:buAutoNum type="arabicPeriod"/>
              <a:defRPr/>
            </a:pPr>
            <a:r>
              <a:rPr lang="en-US" b="1" dirty="0">
                <a:effectLst>
                  <a:outerShdw blurRad="38100" dist="38100" dir="2700000" algn="tl">
                    <a:srgbClr val="000000"/>
                  </a:outerShdw>
                </a:effectLst>
              </a:rPr>
              <a:t>These </a:t>
            </a:r>
            <a:r>
              <a:rPr lang="en-US" b="1" dirty="0" err="1">
                <a:effectLst>
                  <a:outerShdw blurRad="38100" dist="38100" dir="2700000" algn="tl">
                    <a:srgbClr val="000000"/>
                  </a:outerShdw>
                </a:effectLst>
              </a:rPr>
              <a:t>tumour</a:t>
            </a:r>
            <a:r>
              <a:rPr lang="en-US" b="1" dirty="0">
                <a:effectLst>
                  <a:outerShdw blurRad="38100" dist="38100" dir="2700000" algn="tl">
                    <a:srgbClr val="000000"/>
                  </a:outerShdw>
                </a:effectLst>
              </a:rPr>
              <a:t>, occur of a younger age than sporadic cancers. </a:t>
            </a:r>
          </a:p>
          <a:p>
            <a:pPr marL="342900" indent="-342900" algn="just">
              <a:lnSpc>
                <a:spcPct val="120000"/>
              </a:lnSpc>
              <a:buClr>
                <a:srgbClr val="00FF00"/>
              </a:buClr>
              <a:buFontTx/>
              <a:buAutoNum type="arabicPeriod"/>
              <a:defRPr/>
            </a:pPr>
            <a:r>
              <a:rPr lang="en-US" b="1" dirty="0">
                <a:effectLst>
                  <a:outerShdw blurRad="38100" dist="38100" dir="2700000" algn="tl">
                    <a:srgbClr val="000000"/>
                  </a:outerShdw>
                </a:effectLst>
              </a:rPr>
              <a:t>They arise in multiple endocrine organs, </a:t>
            </a:r>
          </a:p>
        </p:txBody>
      </p:sp>
    </p:spTree>
    <p:extLst>
      <p:ext uri="{BB962C8B-B14F-4D97-AF65-F5344CB8AC3E}">
        <p14:creationId xmlns:p14="http://schemas.microsoft.com/office/powerpoint/2010/main" val="10542562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7460"/>
                                        </p:tgtEl>
                                        <p:attrNameLst>
                                          <p:attrName>style.visibility</p:attrName>
                                        </p:attrNameLst>
                                      </p:cBhvr>
                                      <p:to>
                                        <p:strVal val="visible"/>
                                      </p:to>
                                    </p:set>
                                    <p:anim calcmode="lin" valueType="num">
                                      <p:cBhvr>
                                        <p:cTn id="7" dur="500" fill="hold"/>
                                        <p:tgtEl>
                                          <p:spTgt spid="14746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7460"/>
                                        </p:tgtEl>
                                        <p:attrNameLst>
                                          <p:attrName>ppt_y</p:attrName>
                                        </p:attrNameLst>
                                      </p:cBhvr>
                                      <p:tavLst>
                                        <p:tav tm="0">
                                          <p:val>
                                            <p:strVal val="#ppt_y"/>
                                          </p:val>
                                        </p:tav>
                                        <p:tav tm="100000">
                                          <p:val>
                                            <p:strVal val="#ppt_y"/>
                                          </p:val>
                                        </p:tav>
                                      </p:tavLst>
                                    </p:anim>
                                    <p:anim calcmode="lin" valueType="num">
                                      <p:cBhvr>
                                        <p:cTn id="9" dur="500" fill="hold"/>
                                        <p:tgtEl>
                                          <p:spTgt spid="14746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746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7460"/>
                                        </p:tgtEl>
                                      </p:cBhvr>
                                    </p:animEffect>
                                  </p:childTnLst>
                                </p:cTn>
                              </p:par>
                            </p:childTnLst>
                          </p:cTn>
                        </p:par>
                        <p:par>
                          <p:cTn id="12" fill="hold" nodeType="afterGroup">
                            <p:stCondLst>
                              <p:cond delay="2200"/>
                            </p:stCondLst>
                            <p:childTnLst>
                              <p:par>
                                <p:cTn id="13" presetID="39" presetClass="entr" presetSubtype="0" accel="100000" fill="hold" grpId="0" nodeType="afterEffect">
                                  <p:stCondLst>
                                    <p:cond delay="0"/>
                                  </p:stCondLst>
                                  <p:childTnLst>
                                    <p:set>
                                      <p:cBhvr>
                                        <p:cTn id="14" dur="1" fill="hold">
                                          <p:stCondLst>
                                            <p:cond delay="0"/>
                                          </p:stCondLst>
                                        </p:cTn>
                                        <p:tgtEl>
                                          <p:spTgt spid="147461"/>
                                        </p:tgtEl>
                                        <p:attrNameLst>
                                          <p:attrName>style.visibility</p:attrName>
                                        </p:attrNameLst>
                                      </p:cBhvr>
                                      <p:to>
                                        <p:strVal val="visible"/>
                                      </p:to>
                                    </p:set>
                                    <p:anim calcmode="lin" valueType="num">
                                      <p:cBhvr>
                                        <p:cTn id="15" dur="500" fill="hold"/>
                                        <p:tgtEl>
                                          <p:spTgt spid="147461"/>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47461"/>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47461"/>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47461"/>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2700"/>
                            </p:stCondLst>
                            <p:childTnLst>
                              <p:par>
                                <p:cTn id="20" presetID="47" presetClass="entr" presetSubtype="0" fill="hold" grpId="0" nodeType="afterEffect">
                                  <p:stCondLst>
                                    <p:cond delay="0"/>
                                  </p:stCondLst>
                                  <p:childTnLst>
                                    <p:set>
                                      <p:cBhvr>
                                        <p:cTn id="21" dur="1" fill="hold">
                                          <p:stCondLst>
                                            <p:cond delay="0"/>
                                          </p:stCondLst>
                                        </p:cTn>
                                        <p:tgtEl>
                                          <p:spTgt spid="147462">
                                            <p:txEl>
                                              <p:pRg st="0" end="0"/>
                                            </p:txEl>
                                          </p:spTgt>
                                        </p:tgtEl>
                                        <p:attrNameLst>
                                          <p:attrName>style.visibility</p:attrName>
                                        </p:attrNameLst>
                                      </p:cBhvr>
                                      <p:to>
                                        <p:strVal val="visible"/>
                                      </p:to>
                                    </p:set>
                                    <p:animEffect transition="in" filter="fade">
                                      <p:cBhvr>
                                        <p:cTn id="22" dur="500"/>
                                        <p:tgtEl>
                                          <p:spTgt spid="147462">
                                            <p:txEl>
                                              <p:pRg st="0" end="0"/>
                                            </p:txEl>
                                          </p:spTgt>
                                        </p:tgtEl>
                                      </p:cBhvr>
                                    </p:animEffect>
                                    <p:anim calcmode="lin" valueType="num">
                                      <p:cBhvr>
                                        <p:cTn id="23" dur="500" fill="hold"/>
                                        <p:tgtEl>
                                          <p:spTgt spid="147462">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1474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47462">
                                            <p:txEl>
                                              <p:pRg st="1" end="1"/>
                                            </p:txEl>
                                          </p:spTgt>
                                        </p:tgtEl>
                                        <p:attrNameLst>
                                          <p:attrName>style.visibility</p:attrName>
                                        </p:attrNameLst>
                                      </p:cBhvr>
                                      <p:to>
                                        <p:strVal val="visible"/>
                                      </p:to>
                                    </p:set>
                                    <p:animEffect transition="in" filter="fade">
                                      <p:cBhvr>
                                        <p:cTn id="29" dur="500"/>
                                        <p:tgtEl>
                                          <p:spTgt spid="147462">
                                            <p:txEl>
                                              <p:pRg st="1" end="1"/>
                                            </p:txEl>
                                          </p:spTgt>
                                        </p:tgtEl>
                                      </p:cBhvr>
                                    </p:animEffect>
                                    <p:anim calcmode="lin" valueType="num">
                                      <p:cBhvr>
                                        <p:cTn id="30" dur="500" fill="hold"/>
                                        <p:tgtEl>
                                          <p:spTgt spid="147462">
                                            <p:txEl>
                                              <p:pRg st="1" end="1"/>
                                            </p:txEl>
                                          </p:spTgt>
                                        </p:tgtEl>
                                        <p:attrNameLst>
                                          <p:attrName>ppt_x</p:attrName>
                                        </p:attrNameLst>
                                      </p:cBhvr>
                                      <p:tavLst>
                                        <p:tav tm="0">
                                          <p:val>
                                            <p:strVal val="#ppt_x"/>
                                          </p:val>
                                        </p:tav>
                                        <p:tav tm="100000">
                                          <p:val>
                                            <p:strVal val="#ppt_x"/>
                                          </p:val>
                                        </p:tav>
                                      </p:tavLst>
                                    </p:anim>
                                    <p:anim calcmode="lin" valueType="num">
                                      <p:cBhvr>
                                        <p:cTn id="31" dur="500" fill="hold"/>
                                        <p:tgtEl>
                                          <p:spTgt spid="14746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p:bldP spid="147461" grpId="0"/>
      <p:bldP spid="147462"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Text Box 4"/>
          <p:cNvSpPr txBox="1">
            <a:spLocks noChangeArrowheads="1"/>
          </p:cNvSpPr>
          <p:nvPr/>
        </p:nvSpPr>
        <p:spPr bwMode="auto">
          <a:xfrm>
            <a:off x="4996259" y="568413"/>
            <a:ext cx="3140075"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Classification </a:t>
            </a:r>
          </a:p>
        </p:txBody>
      </p:sp>
      <p:sp>
        <p:nvSpPr>
          <p:cNvPr id="148485" name="Text Box 5"/>
          <p:cNvSpPr txBox="1">
            <a:spLocks noChangeArrowheads="1"/>
          </p:cNvSpPr>
          <p:nvPr/>
        </p:nvSpPr>
        <p:spPr bwMode="auto">
          <a:xfrm>
            <a:off x="3266913" y="1286053"/>
            <a:ext cx="3140075" cy="519113"/>
          </a:xfrm>
          <a:prstGeom prst="rect">
            <a:avLst/>
          </a:prstGeom>
          <a:noFill/>
          <a:ln w="9525">
            <a:noFill/>
            <a:miter lim="800000"/>
            <a:headEnd/>
            <a:tailEnd/>
          </a:ln>
          <a:effectLst/>
        </p:spPr>
        <p:txBody>
          <a:bodyPr>
            <a:spAutoFit/>
          </a:bodyPr>
          <a:lstStyle/>
          <a:p>
            <a:pPr eaLnBrk="1" hangingPunct="1">
              <a:defRPr/>
            </a:pPr>
            <a:r>
              <a:rPr lang="en-US" sz="2800" b="1" dirty="0">
                <a:solidFill>
                  <a:srgbClr val="00FF00"/>
                </a:solidFill>
                <a:effectLst>
                  <a:outerShdw blurRad="38100" dist="38100" dir="2700000" algn="tl">
                    <a:srgbClr val="000000"/>
                  </a:outerShdw>
                </a:effectLst>
              </a:rPr>
              <a:t>I. MEN I </a:t>
            </a:r>
            <a:r>
              <a:rPr lang="en-US" sz="2800" b="1" dirty="0">
                <a:solidFill>
                  <a:srgbClr val="00FF00"/>
                </a:solidFill>
              </a:rPr>
              <a:t> </a:t>
            </a:r>
          </a:p>
        </p:txBody>
      </p:sp>
      <p:sp>
        <p:nvSpPr>
          <p:cNvPr id="148487" name="Text Box 7"/>
          <p:cNvSpPr txBox="1">
            <a:spLocks noChangeArrowheads="1"/>
          </p:cNvSpPr>
          <p:nvPr/>
        </p:nvSpPr>
        <p:spPr bwMode="auto">
          <a:xfrm>
            <a:off x="2791343" y="2109537"/>
            <a:ext cx="8951913" cy="3877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lnSpc>
                <a:spcPct val="120000"/>
              </a:lnSpc>
              <a:spcBef>
                <a:spcPct val="0"/>
              </a:spcBef>
              <a:buClr>
                <a:srgbClr val="00FF00"/>
              </a:buClr>
              <a:buSzTx/>
              <a:buFontTx/>
              <a:buAutoNum type="romanUcPeriod"/>
            </a:pPr>
            <a:r>
              <a:rPr lang="en-US" sz="2300" b="1" dirty="0">
                <a:latin typeface="Times New Roman" panose="02020603050405020304" pitchFamily="18" charset="0"/>
                <a:cs typeface="Times New Roman" panose="02020603050405020304" pitchFamily="18" charset="0"/>
              </a:rPr>
              <a:t>Parathyroid (95%) where hyperparathyroidism arising from multinodular parathyroid hyperplasia is the most consistent feature of MEN I.</a:t>
            </a:r>
          </a:p>
          <a:p>
            <a:pPr algn="just" rtl="0" eaLnBrk="1" hangingPunct="1">
              <a:lnSpc>
                <a:spcPct val="120000"/>
              </a:lnSpc>
              <a:spcBef>
                <a:spcPct val="0"/>
              </a:spcBef>
              <a:buClr>
                <a:srgbClr val="00FF00"/>
              </a:buClr>
              <a:buSzTx/>
              <a:buFontTx/>
              <a:buAutoNum type="romanUcPeriod"/>
            </a:pPr>
            <a:r>
              <a:rPr lang="en-US" sz="2300" b="1" dirty="0" err="1">
                <a:latin typeface="Times New Roman" panose="02020603050405020304" pitchFamily="18" charset="0"/>
                <a:cs typeface="Times New Roman" panose="02020603050405020304" pitchFamily="18" charset="0"/>
              </a:rPr>
              <a:t>Pancrease</a:t>
            </a:r>
            <a:r>
              <a:rPr lang="en-US" sz="2300" b="1" dirty="0">
                <a:latin typeface="Times New Roman" panose="02020603050405020304" pitchFamily="18" charset="0"/>
                <a:cs typeface="Times New Roman" panose="02020603050405020304" pitchFamily="18" charset="0"/>
              </a:rPr>
              <a:t> Endocrine </a:t>
            </a:r>
            <a:r>
              <a:rPr lang="en-US" sz="2300" b="1" dirty="0" err="1">
                <a:latin typeface="Times New Roman" panose="02020603050405020304" pitchFamily="18" charset="0"/>
                <a:cs typeface="Times New Roman" panose="02020603050405020304" pitchFamily="18" charset="0"/>
              </a:rPr>
              <a:t>tumours</a:t>
            </a:r>
            <a:r>
              <a:rPr lang="en-US" sz="2300" b="1" dirty="0">
                <a:latin typeface="Times New Roman" panose="02020603050405020304" pitchFamily="18" charset="0"/>
                <a:cs typeface="Times New Roman" panose="02020603050405020304" pitchFamily="18" charset="0"/>
              </a:rPr>
              <a:t> of the pancreas are the leading cause of death in MEN I </a:t>
            </a:r>
            <a:r>
              <a:rPr lang="en-US" sz="2300" b="1" dirty="0" err="1">
                <a:latin typeface="Times New Roman" panose="02020603050405020304" pitchFamily="18" charset="0"/>
                <a:cs typeface="Times New Roman" panose="02020603050405020304" pitchFamily="18" charset="0"/>
              </a:rPr>
              <a:t>eig</a:t>
            </a:r>
            <a:r>
              <a:rPr lang="en-US" sz="2300" b="1" dirty="0">
                <a:latin typeface="Times New Roman" panose="02020603050405020304" pitchFamily="18" charset="0"/>
                <a:cs typeface="Times New Roman" panose="02020603050405020304" pitchFamily="18" charset="0"/>
              </a:rPr>
              <a:t> Zollinger </a:t>
            </a:r>
            <a:r>
              <a:rPr lang="en-US" sz="2300" b="1" dirty="0" err="1">
                <a:latin typeface="Times New Roman" panose="02020603050405020304" pitchFamily="18" charset="0"/>
                <a:cs typeface="Times New Roman" panose="02020603050405020304" pitchFamily="18" charset="0"/>
              </a:rPr>
              <a:t>Ellision</a:t>
            </a:r>
            <a:r>
              <a:rPr lang="en-US" sz="2300" b="1" dirty="0">
                <a:latin typeface="Times New Roman" panose="02020603050405020304" pitchFamily="18" charset="0"/>
                <a:cs typeface="Times New Roman" panose="02020603050405020304" pitchFamily="18" charset="0"/>
              </a:rPr>
              <a:t> syndrome associated with </a:t>
            </a:r>
            <a:r>
              <a:rPr lang="en-US" sz="2300" b="1" dirty="0" err="1">
                <a:latin typeface="Times New Roman" panose="02020603050405020304" pitchFamily="18" charset="0"/>
                <a:cs typeface="Times New Roman" panose="02020603050405020304" pitchFamily="18" charset="0"/>
              </a:rPr>
              <a:t>gastrinoma</a:t>
            </a:r>
            <a:r>
              <a:rPr lang="en-US" sz="2300" b="1" dirty="0">
                <a:latin typeface="Times New Roman" panose="02020603050405020304" pitchFamily="18" charset="0"/>
                <a:cs typeface="Times New Roman" panose="02020603050405020304" pitchFamily="18" charset="0"/>
              </a:rPr>
              <a:t> and hypoglycemia related to insulinoma. </a:t>
            </a:r>
          </a:p>
          <a:p>
            <a:pPr algn="just" rtl="0" eaLnBrk="1" hangingPunct="1">
              <a:lnSpc>
                <a:spcPct val="120000"/>
              </a:lnSpc>
              <a:spcBef>
                <a:spcPct val="0"/>
              </a:spcBef>
              <a:buClr>
                <a:srgbClr val="00FF00"/>
              </a:buClr>
              <a:buSzTx/>
              <a:buFontTx/>
              <a:buAutoNum type="romanUcPeriod"/>
            </a:pPr>
            <a:r>
              <a:rPr lang="en-US" sz="2300" b="1" dirty="0">
                <a:latin typeface="Times New Roman" panose="02020603050405020304" pitchFamily="18" charset="0"/>
                <a:cs typeface="Times New Roman" panose="02020603050405020304" pitchFamily="18" charset="0"/>
              </a:rPr>
              <a:t>Pituitary prolactin-secreting adenoma is most frequent manifestation rarely acromegaly develop. </a:t>
            </a:r>
          </a:p>
        </p:txBody>
      </p:sp>
    </p:spTree>
    <p:extLst>
      <p:ext uri="{BB962C8B-B14F-4D97-AF65-F5344CB8AC3E}">
        <p14:creationId xmlns:p14="http://schemas.microsoft.com/office/powerpoint/2010/main" val="190689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8484"/>
                                        </p:tgtEl>
                                        <p:attrNameLst>
                                          <p:attrName>style.visibility</p:attrName>
                                        </p:attrNameLst>
                                      </p:cBhvr>
                                      <p:to>
                                        <p:strVal val="visible"/>
                                      </p:to>
                                    </p:set>
                                    <p:anim calcmode="lin" valueType="num">
                                      <p:cBhvr>
                                        <p:cTn id="7" dur="500" fill="hold"/>
                                        <p:tgtEl>
                                          <p:spTgt spid="14848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8484"/>
                                        </p:tgtEl>
                                        <p:attrNameLst>
                                          <p:attrName>ppt_y</p:attrName>
                                        </p:attrNameLst>
                                      </p:cBhvr>
                                      <p:tavLst>
                                        <p:tav tm="0">
                                          <p:val>
                                            <p:strVal val="#ppt_y"/>
                                          </p:val>
                                        </p:tav>
                                        <p:tav tm="100000">
                                          <p:val>
                                            <p:strVal val="#ppt_y"/>
                                          </p:val>
                                        </p:tav>
                                      </p:tavLst>
                                    </p:anim>
                                    <p:anim calcmode="lin" valueType="num">
                                      <p:cBhvr>
                                        <p:cTn id="9" dur="500" fill="hold"/>
                                        <p:tgtEl>
                                          <p:spTgt spid="14848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848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8484"/>
                                        </p:tgtEl>
                                      </p:cBhvr>
                                    </p:animEffect>
                                  </p:childTnLst>
                                </p:cTn>
                              </p:par>
                            </p:childTnLst>
                          </p:cTn>
                        </p:par>
                        <p:par>
                          <p:cTn id="12" fill="hold" nodeType="afterGroup">
                            <p:stCondLst>
                              <p:cond delay="1150"/>
                            </p:stCondLst>
                            <p:childTnLst>
                              <p:par>
                                <p:cTn id="13" presetID="39" presetClass="entr" presetSubtype="0" accel="100000" fill="hold" grpId="0" nodeType="afterEffect">
                                  <p:stCondLst>
                                    <p:cond delay="0"/>
                                  </p:stCondLst>
                                  <p:childTnLst>
                                    <p:set>
                                      <p:cBhvr>
                                        <p:cTn id="14" dur="1" fill="hold">
                                          <p:stCondLst>
                                            <p:cond delay="0"/>
                                          </p:stCondLst>
                                        </p:cTn>
                                        <p:tgtEl>
                                          <p:spTgt spid="148485"/>
                                        </p:tgtEl>
                                        <p:attrNameLst>
                                          <p:attrName>style.visibility</p:attrName>
                                        </p:attrNameLst>
                                      </p:cBhvr>
                                      <p:to>
                                        <p:strVal val="visible"/>
                                      </p:to>
                                    </p:set>
                                    <p:anim calcmode="lin" valueType="num">
                                      <p:cBhvr>
                                        <p:cTn id="15" dur="500" fill="hold"/>
                                        <p:tgtEl>
                                          <p:spTgt spid="148485"/>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48485"/>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48485"/>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48485"/>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650"/>
                            </p:stCondLst>
                            <p:childTnLst>
                              <p:par>
                                <p:cTn id="20" presetID="39" presetClass="entr" presetSubtype="0" accel="100000" fill="hold" grpId="0" nodeType="afterEffect">
                                  <p:stCondLst>
                                    <p:cond delay="0"/>
                                  </p:stCondLst>
                                  <p:childTnLst>
                                    <p:set>
                                      <p:cBhvr>
                                        <p:cTn id="21" dur="1" fill="hold">
                                          <p:stCondLst>
                                            <p:cond delay="0"/>
                                          </p:stCondLst>
                                        </p:cTn>
                                        <p:tgtEl>
                                          <p:spTgt spid="148487">
                                            <p:txEl>
                                              <p:pRg st="0" end="0"/>
                                            </p:txEl>
                                          </p:spTgt>
                                        </p:tgtEl>
                                        <p:attrNameLst>
                                          <p:attrName>style.visibility</p:attrName>
                                        </p:attrNameLst>
                                      </p:cBhvr>
                                      <p:to>
                                        <p:strVal val="visible"/>
                                      </p:to>
                                    </p:set>
                                    <p:anim calcmode="lin" valueType="num">
                                      <p:cBhvr>
                                        <p:cTn id="22" dur="500" fill="hold"/>
                                        <p:tgtEl>
                                          <p:spTgt spid="14848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14848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14848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1484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39" presetClass="entr" presetSubtype="0" accel="100000" fill="hold" grpId="0" nodeType="clickEffect">
                                  <p:stCondLst>
                                    <p:cond delay="0"/>
                                  </p:stCondLst>
                                  <p:childTnLst>
                                    <p:set>
                                      <p:cBhvr>
                                        <p:cTn id="29" dur="1" fill="hold">
                                          <p:stCondLst>
                                            <p:cond delay="0"/>
                                          </p:stCondLst>
                                        </p:cTn>
                                        <p:tgtEl>
                                          <p:spTgt spid="148487">
                                            <p:txEl>
                                              <p:pRg st="1" end="1"/>
                                            </p:txEl>
                                          </p:spTgt>
                                        </p:tgtEl>
                                        <p:attrNameLst>
                                          <p:attrName>style.visibility</p:attrName>
                                        </p:attrNameLst>
                                      </p:cBhvr>
                                      <p:to>
                                        <p:strVal val="visible"/>
                                      </p:to>
                                    </p:set>
                                    <p:anim calcmode="lin" valueType="num">
                                      <p:cBhvr>
                                        <p:cTn id="30" dur="500" fill="hold"/>
                                        <p:tgtEl>
                                          <p:spTgt spid="14848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14848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14848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14848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9" presetClass="entr" presetSubtype="0" accel="100000" fill="hold" grpId="0" nodeType="clickEffect">
                                  <p:stCondLst>
                                    <p:cond delay="0"/>
                                  </p:stCondLst>
                                  <p:childTnLst>
                                    <p:set>
                                      <p:cBhvr>
                                        <p:cTn id="37" dur="1" fill="hold">
                                          <p:stCondLst>
                                            <p:cond delay="0"/>
                                          </p:stCondLst>
                                        </p:cTn>
                                        <p:tgtEl>
                                          <p:spTgt spid="148487">
                                            <p:txEl>
                                              <p:pRg st="2" end="2"/>
                                            </p:txEl>
                                          </p:spTgt>
                                        </p:tgtEl>
                                        <p:attrNameLst>
                                          <p:attrName>style.visibility</p:attrName>
                                        </p:attrNameLst>
                                      </p:cBhvr>
                                      <p:to>
                                        <p:strVal val="visible"/>
                                      </p:to>
                                    </p:set>
                                    <p:anim calcmode="lin" valueType="num">
                                      <p:cBhvr>
                                        <p:cTn id="38" dur="500" fill="hold"/>
                                        <p:tgtEl>
                                          <p:spTgt spid="14848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9" dur="500" fill="hold"/>
                                        <p:tgtEl>
                                          <p:spTgt spid="14848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0" dur="500" fill="hold"/>
                                        <p:tgtEl>
                                          <p:spTgt spid="14848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41" dur="500" fill="hold"/>
                                        <p:tgtEl>
                                          <p:spTgt spid="14848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p:bldP spid="148485" grpId="0"/>
      <p:bldP spid="148487"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2793489" y="1507314"/>
            <a:ext cx="8893175" cy="4397871"/>
          </a:xfrm>
          <a:prstGeom prst="rect">
            <a:avLst/>
          </a:prstGeom>
          <a:noFill/>
          <a:ln w="9525">
            <a:noFill/>
            <a:miter lim="800000"/>
            <a:headEnd/>
            <a:tailEnd/>
          </a:ln>
          <a:effectLst/>
        </p:spPr>
        <p:txBody>
          <a:bodyPr>
            <a:spAutoFit/>
          </a:bodyPr>
          <a:lstStyle/>
          <a:p>
            <a:pPr marL="444500" indent="-444500">
              <a:lnSpc>
                <a:spcPct val="105000"/>
              </a:lnSpc>
              <a:defRPr/>
            </a:pPr>
            <a:r>
              <a:rPr lang="en-US" sz="2800" b="1" dirty="0">
                <a:solidFill>
                  <a:srgbClr val="00FF00"/>
                </a:solidFill>
                <a:effectLst>
                  <a:outerShdw blurRad="38100" dist="38100" dir="2700000" algn="tl">
                    <a:srgbClr val="000000"/>
                  </a:outerShdw>
                </a:effectLst>
              </a:rPr>
              <a:t>2. MEN II a </a:t>
            </a:r>
          </a:p>
          <a:p>
            <a:pPr marL="444500" indent="-444500">
              <a:lnSpc>
                <a:spcPct val="105000"/>
              </a:lnSpc>
              <a:buClr>
                <a:srgbClr val="FFFF99"/>
              </a:buClr>
              <a:buFontTx/>
              <a:buAutoNum type="arabicPeriod"/>
              <a:defRPr/>
            </a:pPr>
            <a:endParaRPr lang="en-US" sz="2200" b="1" dirty="0">
              <a:effectLst>
                <a:outerShdw blurRad="38100" dist="38100" dir="2700000" algn="tl">
                  <a:srgbClr val="000000"/>
                </a:outerShdw>
              </a:effectLst>
            </a:endParaRPr>
          </a:p>
          <a:p>
            <a:pPr marL="444500" indent="-444500">
              <a:lnSpc>
                <a:spcPct val="105000"/>
              </a:lnSpc>
              <a:buClr>
                <a:srgbClr val="FFFF99"/>
              </a:buClr>
              <a:buFontTx/>
              <a:buAutoNum type="arabicPeriod"/>
              <a:defRPr/>
            </a:pPr>
            <a:r>
              <a:rPr lang="en-US" sz="2200" b="1" dirty="0">
                <a:effectLst>
                  <a:outerShdw blurRad="38100" dist="38100" dir="2700000" algn="tl">
                    <a:srgbClr val="000000"/>
                  </a:outerShdw>
                </a:effectLst>
              </a:rPr>
              <a:t>Medullary thyroid carcinoma which occur in the first decades of life.</a:t>
            </a:r>
          </a:p>
          <a:p>
            <a:pPr marL="444500" indent="-444500">
              <a:lnSpc>
                <a:spcPct val="105000"/>
              </a:lnSpc>
              <a:buClr>
                <a:srgbClr val="FFFF99"/>
              </a:buClr>
              <a:buFontTx/>
              <a:buAutoNum type="arabicPeriod"/>
              <a:defRPr/>
            </a:pPr>
            <a:endParaRPr lang="en-US" sz="2200" b="1" dirty="0">
              <a:effectLst>
                <a:outerShdw blurRad="38100" dist="38100" dir="2700000" algn="tl">
                  <a:srgbClr val="000000"/>
                </a:outerShdw>
              </a:effectLst>
            </a:endParaRPr>
          </a:p>
          <a:p>
            <a:pPr marL="444500" indent="-444500">
              <a:lnSpc>
                <a:spcPct val="105000"/>
              </a:lnSpc>
              <a:buClr>
                <a:srgbClr val="FFFF99"/>
              </a:buClr>
              <a:buFontTx/>
              <a:buAutoNum type="arabicPeriod"/>
              <a:defRPr/>
            </a:pPr>
            <a:r>
              <a:rPr lang="en-US" sz="2200" b="1" dirty="0">
                <a:effectLst>
                  <a:outerShdw blurRad="38100" dist="38100" dir="2700000" algn="tl">
                    <a:srgbClr val="000000"/>
                  </a:outerShdw>
                </a:effectLst>
              </a:rPr>
              <a:t>Pheochromocytoma occur in 50% of cases.</a:t>
            </a:r>
          </a:p>
          <a:p>
            <a:pPr marL="444500" indent="-444500">
              <a:lnSpc>
                <a:spcPct val="105000"/>
              </a:lnSpc>
              <a:buClr>
                <a:srgbClr val="FFFF99"/>
              </a:buClr>
              <a:buFontTx/>
              <a:buAutoNum type="arabicPeriod"/>
              <a:defRPr/>
            </a:pPr>
            <a:endParaRPr lang="en-US" sz="2200" b="1" dirty="0">
              <a:effectLst>
                <a:outerShdw blurRad="38100" dist="38100" dir="2700000" algn="tl">
                  <a:srgbClr val="000000"/>
                </a:outerShdw>
              </a:effectLst>
            </a:endParaRPr>
          </a:p>
          <a:p>
            <a:pPr marL="444500" indent="-444500">
              <a:lnSpc>
                <a:spcPct val="105000"/>
              </a:lnSpc>
              <a:buClr>
                <a:srgbClr val="FFFF99"/>
              </a:buClr>
              <a:buFontTx/>
              <a:buAutoNum type="arabicPeriod"/>
              <a:defRPr/>
            </a:pPr>
            <a:r>
              <a:rPr lang="en-US" sz="2200" b="1" dirty="0">
                <a:effectLst>
                  <a:outerShdw blurRad="38100" dist="38100" dir="2700000" algn="tl">
                    <a:srgbClr val="000000"/>
                  </a:outerShdw>
                </a:effectLst>
              </a:rPr>
              <a:t>Hyperparathyroidism, approximately a third of patient develop parathyroid hyperplasia.</a:t>
            </a:r>
          </a:p>
          <a:p>
            <a:pPr marL="444500" indent="-444500">
              <a:lnSpc>
                <a:spcPct val="105000"/>
              </a:lnSpc>
              <a:buClr>
                <a:srgbClr val="FFFF99"/>
              </a:buClr>
              <a:buFontTx/>
              <a:buAutoNum type="arabicPeriod"/>
              <a:defRPr/>
            </a:pPr>
            <a:endParaRPr lang="en-US" sz="2200" b="1" dirty="0">
              <a:effectLst>
                <a:outerShdw blurRad="38100" dist="38100" dir="2700000" algn="tl">
                  <a:srgbClr val="000000"/>
                </a:outerShdw>
              </a:effectLst>
            </a:endParaRPr>
          </a:p>
          <a:p>
            <a:pPr marL="444500" indent="-444500">
              <a:lnSpc>
                <a:spcPct val="105000"/>
              </a:lnSpc>
              <a:buClr>
                <a:srgbClr val="FFFF99"/>
              </a:buClr>
              <a:buFontTx/>
              <a:buAutoNum type="arabicPeriod"/>
              <a:defRPr/>
            </a:pPr>
            <a:r>
              <a:rPr lang="en-US" sz="2200" b="1" dirty="0">
                <a:effectLst>
                  <a:outerShdw blurRad="38100" dist="38100" dir="2700000" algn="tl">
                    <a:srgbClr val="000000"/>
                  </a:outerShdw>
                </a:effectLst>
              </a:rPr>
              <a:t>it has been linked to mutation on chromosome 10.</a:t>
            </a:r>
          </a:p>
          <a:p>
            <a:pPr marL="444500" indent="-444500">
              <a:lnSpc>
                <a:spcPct val="105000"/>
              </a:lnSpc>
              <a:defRPr/>
            </a:pPr>
            <a:endParaRPr lang="en-US" sz="2000" b="1" dirty="0">
              <a:effectLst>
                <a:outerShdw blurRad="38100" dist="38100" dir="2700000" algn="tl">
                  <a:srgbClr val="000000"/>
                </a:outerShdw>
              </a:effectLst>
            </a:endParaRPr>
          </a:p>
        </p:txBody>
      </p:sp>
    </p:spTree>
    <p:extLst>
      <p:ext uri="{BB962C8B-B14F-4D97-AF65-F5344CB8AC3E}">
        <p14:creationId xmlns:p14="http://schemas.microsoft.com/office/powerpoint/2010/main" val="12393669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50530"/>
                                        </p:tgtEl>
                                        <p:attrNameLst>
                                          <p:attrName>style.visibility</p:attrName>
                                        </p:attrNameLst>
                                      </p:cBhvr>
                                      <p:to>
                                        <p:strVal val="visible"/>
                                      </p:to>
                                    </p:set>
                                    <p:anim calcmode="lin" valueType="num">
                                      <p:cBhvr>
                                        <p:cTn id="7" dur="500" fill="hold"/>
                                        <p:tgtEl>
                                          <p:spTgt spid="15053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5053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5053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505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2756419" y="1099543"/>
            <a:ext cx="8893175" cy="4395370"/>
          </a:xfrm>
          <a:prstGeom prst="rect">
            <a:avLst/>
          </a:prstGeom>
          <a:noFill/>
          <a:ln w="9525">
            <a:noFill/>
            <a:miter lim="800000"/>
            <a:headEnd/>
            <a:tailEnd/>
          </a:ln>
          <a:effectLst/>
        </p:spPr>
        <p:txBody>
          <a:bodyPr>
            <a:spAutoFit/>
          </a:bodyPr>
          <a:lstStyle/>
          <a:p>
            <a:pPr marL="444500" indent="-444500">
              <a:lnSpc>
                <a:spcPct val="105000"/>
              </a:lnSpc>
              <a:defRPr/>
            </a:pPr>
            <a:endParaRPr lang="en-US" sz="2000" b="1" dirty="0">
              <a:effectLst>
                <a:outerShdw blurRad="38100" dist="38100" dir="2700000" algn="tl">
                  <a:srgbClr val="000000"/>
                </a:outerShdw>
              </a:effectLst>
            </a:endParaRPr>
          </a:p>
          <a:p>
            <a:pPr marL="444500" indent="-444500">
              <a:lnSpc>
                <a:spcPct val="105000"/>
              </a:lnSpc>
              <a:defRPr/>
            </a:pPr>
            <a:r>
              <a:rPr lang="en-US" sz="2800" b="1" dirty="0">
                <a:solidFill>
                  <a:srgbClr val="00FF00"/>
                </a:solidFill>
                <a:effectLst>
                  <a:outerShdw blurRad="38100" dist="38100" dir="2700000" algn="tl">
                    <a:srgbClr val="000000"/>
                  </a:outerShdw>
                </a:effectLst>
              </a:rPr>
              <a:t>3. MEN II b or </a:t>
            </a:r>
            <a:r>
              <a:rPr lang="en-US" sz="2800" b="1" dirty="0">
                <a:solidFill>
                  <a:srgbClr val="00FF00"/>
                </a:solidFill>
                <a:effectLst>
                  <a:outerShdw blurRad="38100" dist="38100" dir="2700000" algn="tl">
                    <a:srgbClr val="000000"/>
                  </a:outerShdw>
                </a:effectLst>
                <a:latin typeface="Arial"/>
              </a:rPr>
              <a:t>“</a:t>
            </a:r>
            <a:r>
              <a:rPr lang="en-US" sz="2800" b="1" dirty="0">
                <a:solidFill>
                  <a:srgbClr val="00FF00"/>
                </a:solidFill>
                <a:effectLst>
                  <a:outerShdw blurRad="38100" dist="38100" dir="2700000" algn="tl">
                    <a:srgbClr val="000000"/>
                  </a:outerShdw>
                </a:effectLst>
              </a:rPr>
              <a:t>III</a:t>
            </a:r>
            <a:r>
              <a:rPr lang="en-US" sz="2800" b="1" dirty="0">
                <a:solidFill>
                  <a:srgbClr val="00FF00"/>
                </a:solidFill>
                <a:effectLst>
                  <a:outerShdw blurRad="38100" dist="38100" dir="2700000" algn="tl">
                    <a:srgbClr val="000000"/>
                  </a:outerShdw>
                </a:effectLst>
                <a:latin typeface="Arial"/>
              </a:rPr>
              <a:t>”</a:t>
            </a:r>
            <a:r>
              <a:rPr lang="en-US" sz="2800" b="1" dirty="0">
                <a:solidFill>
                  <a:srgbClr val="00FF00"/>
                </a:solidFill>
                <a:effectLst>
                  <a:outerShdw blurRad="38100" dist="38100" dir="2700000" algn="tl">
                    <a:srgbClr val="000000"/>
                  </a:outerShdw>
                </a:effectLst>
              </a:rPr>
              <a:t> (</a:t>
            </a:r>
            <a:r>
              <a:rPr lang="en-US" sz="2800" b="1" dirty="0" err="1">
                <a:solidFill>
                  <a:srgbClr val="00FF00"/>
                </a:solidFill>
                <a:effectLst>
                  <a:outerShdw blurRad="38100" dist="38100" dir="2700000" algn="tl">
                    <a:srgbClr val="000000"/>
                  </a:outerShdw>
                </a:effectLst>
              </a:rPr>
              <a:t>sipples</a:t>
            </a:r>
            <a:r>
              <a:rPr lang="en-US" sz="2800" b="1" dirty="0">
                <a:solidFill>
                  <a:srgbClr val="00FF00"/>
                </a:solidFill>
                <a:effectLst>
                  <a:outerShdw blurRad="38100" dist="38100" dir="2700000" algn="tl">
                    <a:srgbClr val="000000"/>
                  </a:outerShdw>
                </a:effectLst>
              </a:rPr>
              <a:t> syndrome)</a:t>
            </a:r>
          </a:p>
          <a:p>
            <a:pPr>
              <a:lnSpc>
                <a:spcPct val="105000"/>
              </a:lnSpc>
              <a:defRPr/>
            </a:pPr>
            <a:endParaRPr lang="en-US" sz="2200" b="1" dirty="0">
              <a:effectLst>
                <a:outerShdw blurRad="38100" dist="38100" dir="2700000" algn="tl">
                  <a:srgbClr val="000000"/>
                </a:outerShdw>
              </a:effectLst>
            </a:endParaRPr>
          </a:p>
          <a:p>
            <a:pPr>
              <a:lnSpc>
                <a:spcPct val="105000"/>
              </a:lnSpc>
              <a:defRPr/>
            </a:pPr>
            <a:r>
              <a:rPr lang="en-US" sz="2200" b="1" dirty="0">
                <a:effectLst>
                  <a:outerShdw blurRad="38100" dist="38100" dir="2700000" algn="tl">
                    <a:srgbClr val="000000"/>
                  </a:outerShdw>
                </a:effectLst>
              </a:rPr>
              <a:t>1. This  syndrome  includes  pheochromocytoma, medullary  thyroid carcinoma  and multiple  mucocutaneous  neuromas  or ganglioneuromas.  </a:t>
            </a:r>
          </a:p>
          <a:p>
            <a:pPr>
              <a:lnSpc>
                <a:spcPct val="105000"/>
              </a:lnSpc>
              <a:defRPr/>
            </a:pPr>
            <a:endParaRPr lang="en-US" sz="2200" b="1" dirty="0">
              <a:effectLst>
                <a:outerShdw blurRad="38100" dist="38100" dir="2700000" algn="tl">
                  <a:srgbClr val="000000"/>
                </a:outerShdw>
              </a:effectLst>
            </a:endParaRPr>
          </a:p>
          <a:p>
            <a:pPr>
              <a:lnSpc>
                <a:spcPct val="105000"/>
              </a:lnSpc>
              <a:defRPr/>
            </a:pPr>
            <a:r>
              <a:rPr lang="en-US" sz="2200" b="1" dirty="0">
                <a:effectLst>
                  <a:outerShdw blurRad="38100" dist="38100" dir="2700000" algn="tl">
                    <a:srgbClr val="000000"/>
                  </a:outerShdw>
                </a:effectLst>
              </a:rPr>
              <a:t>2. In contrast  to MEN </a:t>
            </a:r>
            <a:r>
              <a:rPr lang="en-US" sz="2200" b="1" dirty="0" err="1">
                <a:effectLst>
                  <a:outerShdw blurRad="38100" dist="38100" dir="2700000" algn="tl">
                    <a:srgbClr val="000000"/>
                  </a:outerShdw>
                </a:effectLst>
              </a:rPr>
              <a:t>IIa</a:t>
            </a:r>
            <a:r>
              <a:rPr lang="en-US" sz="2200" b="1" dirty="0">
                <a:effectLst>
                  <a:outerShdw blurRad="38100" dist="38100" dir="2700000" algn="tl">
                    <a:srgbClr val="000000"/>
                  </a:outerShdw>
                </a:effectLst>
              </a:rPr>
              <a:t>  it does not  induce  </a:t>
            </a:r>
            <a:r>
              <a:rPr lang="en-US" sz="2200" b="1" dirty="0" err="1">
                <a:effectLst>
                  <a:outerShdw blurRad="38100" dist="38100" dir="2700000" algn="tl">
                    <a:srgbClr val="000000"/>
                  </a:outerShdw>
                </a:effectLst>
              </a:rPr>
              <a:t>hyperparathyroidisim</a:t>
            </a:r>
            <a:r>
              <a:rPr lang="en-US" sz="2200" b="1" dirty="0">
                <a:effectLst>
                  <a:outerShdw blurRad="38100" dist="38100" dir="2700000" algn="tl">
                    <a:srgbClr val="000000"/>
                  </a:outerShdw>
                </a:effectLst>
              </a:rPr>
              <a:t>.</a:t>
            </a:r>
          </a:p>
          <a:p>
            <a:pPr>
              <a:lnSpc>
                <a:spcPct val="105000"/>
              </a:lnSpc>
              <a:defRPr/>
            </a:pPr>
            <a:endParaRPr lang="en-US" sz="2200" b="1" dirty="0">
              <a:effectLst>
                <a:outerShdw blurRad="38100" dist="38100" dir="2700000" algn="tl">
                  <a:srgbClr val="000000"/>
                </a:outerShdw>
              </a:effectLst>
            </a:endParaRPr>
          </a:p>
          <a:p>
            <a:pPr>
              <a:lnSpc>
                <a:spcPct val="105000"/>
              </a:lnSpc>
              <a:defRPr/>
            </a:pPr>
            <a:r>
              <a:rPr lang="en-US" sz="2200" b="1" dirty="0">
                <a:effectLst>
                  <a:outerShdw blurRad="38100" dist="38100" dir="2700000" algn="tl">
                    <a:srgbClr val="000000"/>
                  </a:outerShdw>
                </a:effectLst>
              </a:rPr>
              <a:t>3. Its  linked  to different  mutations  in the ret  oncogene  compared to MEN </a:t>
            </a:r>
            <a:r>
              <a:rPr lang="en-US" sz="2200" b="1" dirty="0" err="1">
                <a:effectLst>
                  <a:outerShdw blurRad="38100" dist="38100" dir="2700000" algn="tl">
                    <a:srgbClr val="000000"/>
                  </a:outerShdw>
                </a:effectLst>
              </a:rPr>
              <a:t>IIa</a:t>
            </a:r>
            <a:r>
              <a:rPr lang="en-US" b="1" dirty="0">
                <a:effectLst>
                  <a:outerShdw blurRad="38100" dist="38100" dir="2700000" algn="tl">
                    <a:srgbClr val="000000"/>
                  </a:outerShdw>
                </a:effectLst>
              </a:rPr>
              <a:t>. </a:t>
            </a:r>
          </a:p>
        </p:txBody>
      </p:sp>
    </p:spTree>
    <p:extLst>
      <p:ext uri="{BB962C8B-B14F-4D97-AF65-F5344CB8AC3E}">
        <p14:creationId xmlns:p14="http://schemas.microsoft.com/office/powerpoint/2010/main" val="3003810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50530"/>
                                        </p:tgtEl>
                                        <p:attrNameLst>
                                          <p:attrName>style.visibility</p:attrName>
                                        </p:attrNameLst>
                                      </p:cBhvr>
                                      <p:to>
                                        <p:strVal val="visible"/>
                                      </p:to>
                                    </p:set>
                                    <p:anim calcmode="lin" valueType="num">
                                      <p:cBhvr>
                                        <p:cTn id="7" dur="500" fill="hold"/>
                                        <p:tgtEl>
                                          <p:spTgt spid="15053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5053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5053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505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Text Box 4"/>
          <p:cNvSpPr txBox="1">
            <a:spLocks noChangeArrowheads="1"/>
          </p:cNvSpPr>
          <p:nvPr/>
        </p:nvSpPr>
        <p:spPr bwMode="auto">
          <a:xfrm>
            <a:off x="3927850" y="2904857"/>
            <a:ext cx="9028113" cy="2246769"/>
          </a:xfrm>
          <a:prstGeom prst="rect">
            <a:avLst/>
          </a:prstGeom>
          <a:noFill/>
          <a:ln w="9525">
            <a:noFill/>
            <a:miter lim="800000"/>
            <a:headEnd/>
            <a:tailEnd/>
          </a:ln>
          <a:effectLst/>
        </p:spPr>
        <p:txBody>
          <a:bodyPr>
            <a:spAutoFit/>
          </a:bodyPr>
          <a:lstStyle/>
          <a:p>
            <a:pPr marL="342900" indent="-342900" algn="just">
              <a:buFontTx/>
              <a:buAutoNum type="arabicPeriod"/>
              <a:defRPr/>
            </a:pPr>
            <a:r>
              <a:rPr lang="en-US" sz="2800" b="1" dirty="0" err="1">
                <a:solidFill>
                  <a:srgbClr val="00B0F0"/>
                </a:solidFill>
                <a:effectLst>
                  <a:outerShdw blurRad="38100" dist="38100" dir="2700000" algn="tl">
                    <a:srgbClr val="000000"/>
                  </a:outerShdw>
                </a:effectLst>
              </a:rPr>
              <a:t>Hyperpituitarism</a:t>
            </a:r>
            <a:r>
              <a:rPr lang="en-US" sz="2800" b="1" dirty="0">
                <a:solidFill>
                  <a:srgbClr val="00B0F0"/>
                </a:solidFill>
                <a:effectLst>
                  <a:outerShdw blurRad="38100" dist="38100" dir="2700000" algn="tl">
                    <a:srgbClr val="000000"/>
                  </a:outerShdw>
                </a:effectLst>
              </a:rPr>
              <a:t> </a:t>
            </a:r>
          </a:p>
          <a:p>
            <a:pPr algn="just">
              <a:defRPr/>
            </a:pPr>
            <a:endParaRPr lang="en-US" sz="2800" b="1" dirty="0">
              <a:solidFill>
                <a:srgbClr val="00B0F0"/>
              </a:solidFill>
              <a:effectLst>
                <a:outerShdw blurRad="38100" dist="38100" dir="2700000" algn="tl">
                  <a:srgbClr val="000000"/>
                </a:outerShdw>
              </a:effectLst>
            </a:endParaRPr>
          </a:p>
          <a:p>
            <a:pPr marL="342900" indent="-342900" algn="just">
              <a:buFontTx/>
              <a:buAutoNum type="arabicPeriod"/>
              <a:defRPr/>
            </a:pPr>
            <a:r>
              <a:rPr lang="en-US" sz="2800" b="1" dirty="0" err="1">
                <a:solidFill>
                  <a:srgbClr val="00B0F0"/>
                </a:solidFill>
                <a:effectLst>
                  <a:outerShdw blurRad="38100" dist="38100" dir="2700000" algn="tl">
                    <a:srgbClr val="000000"/>
                  </a:outerShdw>
                </a:effectLst>
              </a:rPr>
              <a:t>Hypopitutarism</a:t>
            </a:r>
            <a:endParaRPr lang="en-US" sz="2800" b="1" dirty="0">
              <a:solidFill>
                <a:srgbClr val="00B0F0"/>
              </a:solidFill>
              <a:effectLst>
                <a:outerShdw blurRad="38100" dist="38100" dir="2700000" algn="tl">
                  <a:srgbClr val="000000"/>
                </a:outerShdw>
              </a:effectLst>
            </a:endParaRPr>
          </a:p>
          <a:p>
            <a:pPr marL="342900" indent="-342900" algn="just">
              <a:buFontTx/>
              <a:buAutoNum type="arabicPeriod"/>
              <a:defRPr/>
            </a:pPr>
            <a:endParaRPr lang="en-US" sz="2800" b="1" dirty="0">
              <a:solidFill>
                <a:srgbClr val="00B0F0"/>
              </a:solidFill>
              <a:effectLst>
                <a:outerShdw blurRad="38100" dist="38100" dir="2700000" algn="tl">
                  <a:srgbClr val="000000"/>
                </a:outerShdw>
              </a:effectLst>
            </a:endParaRPr>
          </a:p>
          <a:p>
            <a:pPr marL="342900" indent="-342900" algn="just">
              <a:buFontTx/>
              <a:buAutoNum type="arabicPeriod"/>
              <a:defRPr/>
            </a:pPr>
            <a:r>
              <a:rPr lang="en-US" sz="2800" b="1" dirty="0">
                <a:solidFill>
                  <a:srgbClr val="00B0F0"/>
                </a:solidFill>
                <a:effectLst>
                  <a:outerShdw blurRad="38100" dist="38100" dir="2700000" algn="tl">
                    <a:srgbClr val="000000"/>
                  </a:outerShdw>
                </a:effectLst>
              </a:rPr>
              <a:t>Local mass effects </a:t>
            </a:r>
          </a:p>
        </p:txBody>
      </p:sp>
      <p:sp>
        <p:nvSpPr>
          <p:cNvPr id="103429" name="Text Box 5"/>
          <p:cNvSpPr txBox="1">
            <a:spLocks noChangeArrowheads="1"/>
          </p:cNvSpPr>
          <p:nvPr/>
        </p:nvSpPr>
        <p:spPr bwMode="auto">
          <a:xfrm>
            <a:off x="2142565" y="1048138"/>
            <a:ext cx="9144000" cy="954107"/>
          </a:xfrm>
          <a:prstGeom prst="rect">
            <a:avLst/>
          </a:prstGeom>
          <a:noFill/>
          <a:ln w="9525">
            <a:noFill/>
            <a:miter lim="800000"/>
            <a:headEnd/>
            <a:tailEnd/>
          </a:ln>
          <a:effectLst/>
        </p:spPr>
        <p:txBody>
          <a:bodyPr wrap="square">
            <a:spAutoFit/>
          </a:bodyPr>
          <a:lstStyle/>
          <a:p>
            <a:pPr algn="ctr" eaLnBrk="1" hangingPunct="1">
              <a:spcBef>
                <a:spcPct val="50000"/>
              </a:spcBef>
              <a:defRPr/>
            </a:pPr>
            <a:r>
              <a:rPr lang="en-US" sz="2800" b="1" dirty="0">
                <a:solidFill>
                  <a:srgbClr val="00B0F0"/>
                </a:solidFill>
                <a:effectLst>
                  <a:outerShdw blurRad="38100" dist="38100" dir="2700000" algn="tl">
                    <a:srgbClr val="000000"/>
                  </a:outerShdw>
                </a:effectLst>
              </a:rPr>
              <a:t>Symptoms of pituitary disease can be divided into the following:</a:t>
            </a:r>
          </a:p>
        </p:txBody>
      </p:sp>
    </p:spTree>
    <p:extLst>
      <p:ext uri="{BB962C8B-B14F-4D97-AF65-F5344CB8AC3E}">
        <p14:creationId xmlns:p14="http://schemas.microsoft.com/office/powerpoint/2010/main" val="25562425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3429"/>
                                        </p:tgtEl>
                                        <p:attrNameLst>
                                          <p:attrName>style.visibility</p:attrName>
                                        </p:attrNameLst>
                                      </p:cBhvr>
                                      <p:to>
                                        <p:strVal val="visible"/>
                                      </p:to>
                                    </p:set>
                                    <p:anim calcmode="lin" valueType="num">
                                      <p:cBhvr>
                                        <p:cTn id="7" dur="500" fill="hold"/>
                                        <p:tgtEl>
                                          <p:spTgt spid="1034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3429"/>
                                        </p:tgtEl>
                                        <p:attrNameLst>
                                          <p:attrName>ppt_y</p:attrName>
                                        </p:attrNameLst>
                                      </p:cBhvr>
                                      <p:tavLst>
                                        <p:tav tm="0">
                                          <p:val>
                                            <p:strVal val="#ppt_y"/>
                                          </p:val>
                                        </p:tav>
                                        <p:tav tm="100000">
                                          <p:val>
                                            <p:strVal val="#ppt_y"/>
                                          </p:val>
                                        </p:tav>
                                      </p:tavLst>
                                    </p:anim>
                                    <p:anim calcmode="lin" valueType="num">
                                      <p:cBhvr>
                                        <p:cTn id="9" dur="500" fill="hold"/>
                                        <p:tgtEl>
                                          <p:spTgt spid="1034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34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3429"/>
                                        </p:tgtEl>
                                      </p:cBhvr>
                                    </p:animEffect>
                                  </p:childTnLst>
                                </p:cTn>
                              </p:par>
                            </p:childTnLst>
                          </p:cTn>
                        </p:par>
                        <p:par>
                          <p:cTn id="12" fill="hold" nodeType="afterGroup">
                            <p:stCondLst>
                              <p:cond delay="3200"/>
                            </p:stCondLst>
                            <p:childTnLst>
                              <p:par>
                                <p:cTn id="13" presetID="30" presetClass="entr" presetSubtype="0" fill="hold" grpId="0" nodeType="afterEffect">
                                  <p:stCondLst>
                                    <p:cond delay="0"/>
                                  </p:stCondLst>
                                  <p:childTnLst>
                                    <p:set>
                                      <p:cBhvr>
                                        <p:cTn id="14" dur="1" fill="hold">
                                          <p:stCondLst>
                                            <p:cond delay="0"/>
                                          </p:stCondLst>
                                        </p:cTn>
                                        <p:tgtEl>
                                          <p:spTgt spid="103428"/>
                                        </p:tgtEl>
                                        <p:attrNameLst>
                                          <p:attrName>style.visibility</p:attrName>
                                        </p:attrNameLst>
                                      </p:cBhvr>
                                      <p:to>
                                        <p:strVal val="visible"/>
                                      </p:to>
                                    </p:set>
                                    <p:animEffect transition="in" filter="fade">
                                      <p:cBhvr>
                                        <p:cTn id="15" dur="800" decel="100000"/>
                                        <p:tgtEl>
                                          <p:spTgt spid="103428"/>
                                        </p:tgtEl>
                                      </p:cBhvr>
                                    </p:animEffect>
                                    <p:anim calcmode="lin" valueType="num">
                                      <p:cBhvr>
                                        <p:cTn id="16" dur="800" decel="100000" fill="hold"/>
                                        <p:tgtEl>
                                          <p:spTgt spid="103428"/>
                                        </p:tgtEl>
                                        <p:attrNameLst>
                                          <p:attrName>style.rotation</p:attrName>
                                        </p:attrNameLst>
                                      </p:cBhvr>
                                      <p:tavLst>
                                        <p:tav tm="0">
                                          <p:val>
                                            <p:fltVal val="-90"/>
                                          </p:val>
                                        </p:tav>
                                        <p:tav tm="100000">
                                          <p:val>
                                            <p:fltVal val="0"/>
                                          </p:val>
                                        </p:tav>
                                      </p:tavLst>
                                    </p:anim>
                                    <p:anim calcmode="lin" valueType="num">
                                      <p:cBhvr>
                                        <p:cTn id="17" dur="800" decel="100000" fill="hold"/>
                                        <p:tgtEl>
                                          <p:spTgt spid="103428"/>
                                        </p:tgtEl>
                                        <p:attrNameLst>
                                          <p:attrName>ppt_x</p:attrName>
                                        </p:attrNameLst>
                                      </p:cBhvr>
                                      <p:tavLst>
                                        <p:tav tm="0">
                                          <p:val>
                                            <p:strVal val="#ppt_x+0.4"/>
                                          </p:val>
                                        </p:tav>
                                        <p:tav tm="100000">
                                          <p:val>
                                            <p:strVal val="#ppt_x-0.05"/>
                                          </p:val>
                                        </p:tav>
                                      </p:tavLst>
                                    </p:anim>
                                    <p:anim calcmode="lin" valueType="num">
                                      <p:cBhvr>
                                        <p:cTn id="18" dur="800" decel="100000" fill="hold"/>
                                        <p:tgtEl>
                                          <p:spTgt spid="10342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342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342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P spid="1034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Text Box 4"/>
          <p:cNvSpPr txBox="1">
            <a:spLocks noChangeArrowheads="1"/>
          </p:cNvSpPr>
          <p:nvPr/>
        </p:nvSpPr>
        <p:spPr bwMode="auto">
          <a:xfrm>
            <a:off x="1597026" y="1927702"/>
            <a:ext cx="9028113" cy="1569660"/>
          </a:xfrm>
          <a:prstGeom prst="rect">
            <a:avLst/>
          </a:prstGeom>
          <a:noFill/>
          <a:ln w="9525">
            <a:noFill/>
            <a:miter lim="800000"/>
            <a:headEnd/>
            <a:tailEnd/>
          </a:ln>
          <a:effectLst/>
        </p:spPr>
        <p:txBody>
          <a:bodyPr>
            <a:spAutoFit/>
          </a:bodyPr>
          <a:lstStyle/>
          <a:p>
            <a:pPr algn="just">
              <a:defRPr/>
            </a:pPr>
            <a:r>
              <a:rPr lang="en-US" sz="2400" b="1" dirty="0">
                <a:solidFill>
                  <a:srgbClr val="00B0F0"/>
                </a:solidFill>
                <a:effectLst>
                  <a:outerShdw blurRad="38100" dist="38100" dir="2700000" algn="tl">
                    <a:srgbClr val="000000"/>
                  </a:outerShdw>
                </a:effectLst>
              </a:rPr>
              <a:t>1. Hyperpituitarism:</a:t>
            </a:r>
            <a:r>
              <a:rPr lang="en-US" sz="2400" b="1" dirty="0">
                <a:effectLst>
                  <a:outerShdw blurRad="38100" dist="38100" dir="2700000" algn="tl">
                    <a:srgbClr val="000000"/>
                  </a:outerShdw>
                </a:effectLst>
              </a:rPr>
              <a:t> This disorder arises from excessive secretion of trophic hormones. It most often results from an anterior pituitary adenoma, but may also be caused by other pituitary and extra- pituitary lesions.</a:t>
            </a:r>
          </a:p>
        </p:txBody>
      </p:sp>
      <p:sp>
        <p:nvSpPr>
          <p:cNvPr id="103429" name="Text Box 5"/>
          <p:cNvSpPr txBox="1">
            <a:spLocks noChangeArrowheads="1"/>
          </p:cNvSpPr>
          <p:nvPr/>
        </p:nvSpPr>
        <p:spPr bwMode="auto">
          <a:xfrm>
            <a:off x="1524000" y="635760"/>
            <a:ext cx="9144000" cy="861774"/>
          </a:xfrm>
          <a:prstGeom prst="rect">
            <a:avLst/>
          </a:prstGeom>
          <a:noFill/>
          <a:ln w="9525">
            <a:noFill/>
            <a:miter lim="800000"/>
            <a:headEnd/>
            <a:tailEnd/>
          </a:ln>
          <a:effectLst/>
        </p:spPr>
        <p:txBody>
          <a:bodyPr wrap="square">
            <a:spAutoFit/>
          </a:bodyPr>
          <a:lstStyle/>
          <a:p>
            <a:pPr algn="ctr" eaLnBrk="1" hangingPunct="1">
              <a:spcBef>
                <a:spcPct val="50000"/>
              </a:spcBef>
              <a:defRPr/>
            </a:pPr>
            <a:r>
              <a:rPr lang="en-US" sz="2500" b="1" dirty="0">
                <a:solidFill>
                  <a:srgbClr val="00B0F0"/>
                </a:solidFill>
                <a:effectLst>
                  <a:outerShdw blurRad="38100" dist="38100" dir="2700000" algn="tl">
                    <a:srgbClr val="000000"/>
                  </a:outerShdw>
                </a:effectLst>
              </a:rPr>
              <a:t>Symptoms of pituitary disease can be divided into the following:</a:t>
            </a:r>
          </a:p>
        </p:txBody>
      </p:sp>
    </p:spTree>
    <p:extLst>
      <p:ext uri="{BB962C8B-B14F-4D97-AF65-F5344CB8AC3E}">
        <p14:creationId xmlns:p14="http://schemas.microsoft.com/office/powerpoint/2010/main" val="18748735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3429"/>
                                        </p:tgtEl>
                                        <p:attrNameLst>
                                          <p:attrName>style.visibility</p:attrName>
                                        </p:attrNameLst>
                                      </p:cBhvr>
                                      <p:to>
                                        <p:strVal val="visible"/>
                                      </p:to>
                                    </p:set>
                                    <p:anim calcmode="lin" valueType="num">
                                      <p:cBhvr>
                                        <p:cTn id="7" dur="500" fill="hold"/>
                                        <p:tgtEl>
                                          <p:spTgt spid="1034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3429"/>
                                        </p:tgtEl>
                                        <p:attrNameLst>
                                          <p:attrName>ppt_y</p:attrName>
                                        </p:attrNameLst>
                                      </p:cBhvr>
                                      <p:tavLst>
                                        <p:tav tm="0">
                                          <p:val>
                                            <p:strVal val="#ppt_y"/>
                                          </p:val>
                                        </p:tav>
                                        <p:tav tm="100000">
                                          <p:val>
                                            <p:strVal val="#ppt_y"/>
                                          </p:val>
                                        </p:tav>
                                      </p:tavLst>
                                    </p:anim>
                                    <p:anim calcmode="lin" valueType="num">
                                      <p:cBhvr>
                                        <p:cTn id="9" dur="500" fill="hold"/>
                                        <p:tgtEl>
                                          <p:spTgt spid="1034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34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3429"/>
                                        </p:tgtEl>
                                      </p:cBhvr>
                                    </p:animEffect>
                                  </p:childTnLst>
                                </p:cTn>
                              </p:par>
                            </p:childTnLst>
                          </p:cTn>
                        </p:par>
                        <p:par>
                          <p:cTn id="12" fill="hold" nodeType="afterGroup">
                            <p:stCondLst>
                              <p:cond delay="3200"/>
                            </p:stCondLst>
                            <p:childTnLst>
                              <p:par>
                                <p:cTn id="13" presetID="30" presetClass="entr" presetSubtype="0" fill="hold" grpId="0" nodeType="afterEffect">
                                  <p:stCondLst>
                                    <p:cond delay="0"/>
                                  </p:stCondLst>
                                  <p:childTnLst>
                                    <p:set>
                                      <p:cBhvr>
                                        <p:cTn id="14" dur="1" fill="hold">
                                          <p:stCondLst>
                                            <p:cond delay="0"/>
                                          </p:stCondLst>
                                        </p:cTn>
                                        <p:tgtEl>
                                          <p:spTgt spid="103428"/>
                                        </p:tgtEl>
                                        <p:attrNameLst>
                                          <p:attrName>style.visibility</p:attrName>
                                        </p:attrNameLst>
                                      </p:cBhvr>
                                      <p:to>
                                        <p:strVal val="visible"/>
                                      </p:to>
                                    </p:set>
                                    <p:animEffect transition="in" filter="fade">
                                      <p:cBhvr>
                                        <p:cTn id="15" dur="800" decel="100000"/>
                                        <p:tgtEl>
                                          <p:spTgt spid="103428"/>
                                        </p:tgtEl>
                                      </p:cBhvr>
                                    </p:animEffect>
                                    <p:anim calcmode="lin" valueType="num">
                                      <p:cBhvr>
                                        <p:cTn id="16" dur="800" decel="100000" fill="hold"/>
                                        <p:tgtEl>
                                          <p:spTgt spid="103428"/>
                                        </p:tgtEl>
                                        <p:attrNameLst>
                                          <p:attrName>style.rotation</p:attrName>
                                        </p:attrNameLst>
                                      </p:cBhvr>
                                      <p:tavLst>
                                        <p:tav tm="0">
                                          <p:val>
                                            <p:fltVal val="-90"/>
                                          </p:val>
                                        </p:tav>
                                        <p:tav tm="100000">
                                          <p:val>
                                            <p:fltVal val="0"/>
                                          </p:val>
                                        </p:tav>
                                      </p:tavLst>
                                    </p:anim>
                                    <p:anim calcmode="lin" valueType="num">
                                      <p:cBhvr>
                                        <p:cTn id="17" dur="800" decel="100000" fill="hold"/>
                                        <p:tgtEl>
                                          <p:spTgt spid="103428"/>
                                        </p:tgtEl>
                                        <p:attrNameLst>
                                          <p:attrName>ppt_x</p:attrName>
                                        </p:attrNameLst>
                                      </p:cBhvr>
                                      <p:tavLst>
                                        <p:tav tm="0">
                                          <p:val>
                                            <p:strVal val="#ppt_x+0.4"/>
                                          </p:val>
                                        </p:tav>
                                        <p:tav tm="100000">
                                          <p:val>
                                            <p:strVal val="#ppt_x-0.05"/>
                                          </p:val>
                                        </p:tav>
                                      </p:tavLst>
                                    </p:anim>
                                    <p:anim calcmode="lin" valueType="num">
                                      <p:cBhvr>
                                        <p:cTn id="18" dur="800" decel="100000" fill="hold"/>
                                        <p:tgtEl>
                                          <p:spTgt spid="10342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342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342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P spid="1034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Text Box 4"/>
          <p:cNvSpPr txBox="1">
            <a:spLocks noChangeArrowheads="1"/>
          </p:cNvSpPr>
          <p:nvPr/>
        </p:nvSpPr>
        <p:spPr bwMode="auto">
          <a:xfrm>
            <a:off x="1597026" y="2405377"/>
            <a:ext cx="9028113" cy="1569660"/>
          </a:xfrm>
          <a:prstGeom prst="rect">
            <a:avLst/>
          </a:prstGeom>
          <a:noFill/>
          <a:ln w="9525">
            <a:noFill/>
            <a:miter lim="800000"/>
            <a:headEnd/>
            <a:tailEnd/>
          </a:ln>
          <a:effectLst/>
        </p:spPr>
        <p:txBody>
          <a:bodyPr>
            <a:spAutoFit/>
          </a:bodyPr>
          <a:lstStyle/>
          <a:p>
            <a:pPr algn="just">
              <a:defRPr/>
            </a:pPr>
            <a:r>
              <a:rPr lang="en-US" sz="2400" b="1" dirty="0">
                <a:solidFill>
                  <a:srgbClr val="00B0F0"/>
                </a:solidFill>
                <a:effectLst>
                  <a:outerShdw blurRad="38100" dist="38100" dir="2700000" algn="tl">
                    <a:srgbClr val="000000"/>
                  </a:outerShdw>
                </a:effectLst>
              </a:rPr>
              <a:t>2. </a:t>
            </a:r>
            <a:r>
              <a:rPr lang="en-US" sz="2400" b="1" dirty="0" err="1">
                <a:solidFill>
                  <a:srgbClr val="00B0F0"/>
                </a:solidFill>
                <a:effectLst>
                  <a:outerShdw blurRad="38100" dist="38100" dir="2700000" algn="tl">
                    <a:srgbClr val="000000"/>
                  </a:outerShdw>
                </a:effectLst>
              </a:rPr>
              <a:t>Hypopitutarism</a:t>
            </a:r>
            <a:r>
              <a:rPr lang="en-US" sz="2400" b="1" dirty="0">
                <a:solidFill>
                  <a:srgbClr val="00B0F0"/>
                </a:solidFill>
                <a:effectLst>
                  <a:outerShdw blurRad="38100" dist="38100" dir="2700000" algn="tl">
                    <a:srgbClr val="000000"/>
                  </a:outerShdw>
                </a:effectLst>
              </a:rPr>
              <a:t>: </a:t>
            </a:r>
            <a:r>
              <a:rPr lang="en-US" sz="2400" b="1" dirty="0">
                <a:effectLst>
                  <a:outerShdw blurRad="38100" dist="38100" dir="2700000" algn="tl">
                    <a:srgbClr val="000000"/>
                  </a:outerShdw>
                </a:effectLst>
              </a:rPr>
              <a:t>This is caused by deficiency of trophic hormones and results from a variety of destructive processes, including ischemic injury, surgery or radiation and inflammatory reactions.</a:t>
            </a:r>
          </a:p>
        </p:txBody>
      </p:sp>
      <p:sp>
        <p:nvSpPr>
          <p:cNvPr id="103429" name="Text Box 5"/>
          <p:cNvSpPr txBox="1">
            <a:spLocks noChangeArrowheads="1"/>
          </p:cNvSpPr>
          <p:nvPr/>
        </p:nvSpPr>
        <p:spPr bwMode="auto">
          <a:xfrm>
            <a:off x="1524000" y="635760"/>
            <a:ext cx="9144000" cy="861774"/>
          </a:xfrm>
          <a:prstGeom prst="rect">
            <a:avLst/>
          </a:prstGeom>
          <a:noFill/>
          <a:ln w="9525">
            <a:noFill/>
            <a:miter lim="800000"/>
            <a:headEnd/>
            <a:tailEnd/>
          </a:ln>
          <a:effectLst/>
        </p:spPr>
        <p:txBody>
          <a:bodyPr wrap="square">
            <a:spAutoFit/>
          </a:bodyPr>
          <a:lstStyle/>
          <a:p>
            <a:pPr algn="ctr" eaLnBrk="1" hangingPunct="1">
              <a:spcBef>
                <a:spcPct val="50000"/>
              </a:spcBef>
              <a:defRPr/>
            </a:pPr>
            <a:r>
              <a:rPr lang="en-US" sz="2500" b="1" dirty="0">
                <a:solidFill>
                  <a:srgbClr val="00B0F0"/>
                </a:solidFill>
                <a:effectLst>
                  <a:outerShdw blurRad="38100" dist="38100" dir="2700000" algn="tl">
                    <a:srgbClr val="000000"/>
                  </a:outerShdw>
                </a:effectLst>
              </a:rPr>
              <a:t>Symptoms of pituitary disease can be divided into the following:</a:t>
            </a:r>
          </a:p>
        </p:txBody>
      </p:sp>
    </p:spTree>
    <p:extLst>
      <p:ext uri="{BB962C8B-B14F-4D97-AF65-F5344CB8AC3E}">
        <p14:creationId xmlns:p14="http://schemas.microsoft.com/office/powerpoint/2010/main" val="13801522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3429"/>
                                        </p:tgtEl>
                                        <p:attrNameLst>
                                          <p:attrName>style.visibility</p:attrName>
                                        </p:attrNameLst>
                                      </p:cBhvr>
                                      <p:to>
                                        <p:strVal val="visible"/>
                                      </p:to>
                                    </p:set>
                                    <p:anim calcmode="lin" valueType="num">
                                      <p:cBhvr>
                                        <p:cTn id="7" dur="500" fill="hold"/>
                                        <p:tgtEl>
                                          <p:spTgt spid="1034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3429"/>
                                        </p:tgtEl>
                                        <p:attrNameLst>
                                          <p:attrName>ppt_y</p:attrName>
                                        </p:attrNameLst>
                                      </p:cBhvr>
                                      <p:tavLst>
                                        <p:tav tm="0">
                                          <p:val>
                                            <p:strVal val="#ppt_y"/>
                                          </p:val>
                                        </p:tav>
                                        <p:tav tm="100000">
                                          <p:val>
                                            <p:strVal val="#ppt_y"/>
                                          </p:val>
                                        </p:tav>
                                      </p:tavLst>
                                    </p:anim>
                                    <p:anim calcmode="lin" valueType="num">
                                      <p:cBhvr>
                                        <p:cTn id="9" dur="500" fill="hold"/>
                                        <p:tgtEl>
                                          <p:spTgt spid="1034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34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3429"/>
                                        </p:tgtEl>
                                      </p:cBhvr>
                                    </p:animEffect>
                                  </p:childTnLst>
                                </p:cTn>
                              </p:par>
                            </p:childTnLst>
                          </p:cTn>
                        </p:par>
                        <p:par>
                          <p:cTn id="12" fill="hold" nodeType="afterGroup">
                            <p:stCondLst>
                              <p:cond delay="3200"/>
                            </p:stCondLst>
                            <p:childTnLst>
                              <p:par>
                                <p:cTn id="13" presetID="30" presetClass="entr" presetSubtype="0" fill="hold" grpId="0" nodeType="afterEffect">
                                  <p:stCondLst>
                                    <p:cond delay="0"/>
                                  </p:stCondLst>
                                  <p:childTnLst>
                                    <p:set>
                                      <p:cBhvr>
                                        <p:cTn id="14" dur="1" fill="hold">
                                          <p:stCondLst>
                                            <p:cond delay="0"/>
                                          </p:stCondLst>
                                        </p:cTn>
                                        <p:tgtEl>
                                          <p:spTgt spid="103428"/>
                                        </p:tgtEl>
                                        <p:attrNameLst>
                                          <p:attrName>style.visibility</p:attrName>
                                        </p:attrNameLst>
                                      </p:cBhvr>
                                      <p:to>
                                        <p:strVal val="visible"/>
                                      </p:to>
                                    </p:set>
                                    <p:animEffect transition="in" filter="fade">
                                      <p:cBhvr>
                                        <p:cTn id="15" dur="800" decel="100000"/>
                                        <p:tgtEl>
                                          <p:spTgt spid="103428"/>
                                        </p:tgtEl>
                                      </p:cBhvr>
                                    </p:animEffect>
                                    <p:anim calcmode="lin" valueType="num">
                                      <p:cBhvr>
                                        <p:cTn id="16" dur="800" decel="100000" fill="hold"/>
                                        <p:tgtEl>
                                          <p:spTgt spid="103428"/>
                                        </p:tgtEl>
                                        <p:attrNameLst>
                                          <p:attrName>style.rotation</p:attrName>
                                        </p:attrNameLst>
                                      </p:cBhvr>
                                      <p:tavLst>
                                        <p:tav tm="0">
                                          <p:val>
                                            <p:fltVal val="-90"/>
                                          </p:val>
                                        </p:tav>
                                        <p:tav tm="100000">
                                          <p:val>
                                            <p:fltVal val="0"/>
                                          </p:val>
                                        </p:tav>
                                      </p:tavLst>
                                    </p:anim>
                                    <p:anim calcmode="lin" valueType="num">
                                      <p:cBhvr>
                                        <p:cTn id="17" dur="800" decel="100000" fill="hold"/>
                                        <p:tgtEl>
                                          <p:spTgt spid="103428"/>
                                        </p:tgtEl>
                                        <p:attrNameLst>
                                          <p:attrName>ppt_x</p:attrName>
                                        </p:attrNameLst>
                                      </p:cBhvr>
                                      <p:tavLst>
                                        <p:tav tm="0">
                                          <p:val>
                                            <p:strVal val="#ppt_x+0.4"/>
                                          </p:val>
                                        </p:tav>
                                        <p:tav tm="100000">
                                          <p:val>
                                            <p:strVal val="#ppt_x-0.05"/>
                                          </p:val>
                                        </p:tav>
                                      </p:tavLst>
                                    </p:anim>
                                    <p:anim calcmode="lin" valueType="num">
                                      <p:cBhvr>
                                        <p:cTn id="18" dur="800" decel="100000" fill="hold"/>
                                        <p:tgtEl>
                                          <p:spTgt spid="10342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342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342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P spid="1034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Text Box 4"/>
          <p:cNvSpPr txBox="1">
            <a:spLocks noChangeArrowheads="1"/>
          </p:cNvSpPr>
          <p:nvPr/>
        </p:nvSpPr>
        <p:spPr bwMode="auto">
          <a:xfrm>
            <a:off x="1597026" y="1927702"/>
            <a:ext cx="9028113" cy="3785652"/>
          </a:xfrm>
          <a:prstGeom prst="rect">
            <a:avLst/>
          </a:prstGeom>
          <a:noFill/>
          <a:ln w="9525">
            <a:noFill/>
            <a:miter lim="800000"/>
            <a:headEnd/>
            <a:tailEnd/>
          </a:ln>
          <a:effectLst/>
        </p:spPr>
        <p:txBody>
          <a:bodyPr>
            <a:spAutoFit/>
          </a:bodyPr>
          <a:lstStyle/>
          <a:p>
            <a:pPr algn="just">
              <a:defRPr/>
            </a:pPr>
            <a:r>
              <a:rPr lang="en-US" sz="2400" b="1" dirty="0">
                <a:solidFill>
                  <a:srgbClr val="00B0F0"/>
                </a:solidFill>
                <a:effectLst>
                  <a:outerShdw blurRad="38100" dist="38100" dir="2700000" algn="tl">
                    <a:srgbClr val="000000"/>
                  </a:outerShdw>
                </a:effectLst>
              </a:rPr>
              <a:t>3. Local mass effects: </a:t>
            </a:r>
            <a:r>
              <a:rPr lang="en-US" sz="2400" b="1" dirty="0">
                <a:effectLst>
                  <a:outerShdw blurRad="38100" dist="38100" dir="2700000" algn="tl">
                    <a:srgbClr val="000000"/>
                  </a:outerShdw>
                </a:effectLst>
              </a:rPr>
              <a:t>Among the earliest changes referable to mass effect are radiographic abnormalities of the </a:t>
            </a:r>
            <a:r>
              <a:rPr lang="en-US" sz="2400" b="1" dirty="0" err="1">
                <a:effectLst>
                  <a:outerShdw blurRad="38100" dist="38100" dir="2700000" algn="tl">
                    <a:srgbClr val="000000"/>
                  </a:outerShdw>
                </a:effectLst>
              </a:rPr>
              <a:t>sella</a:t>
            </a:r>
            <a:r>
              <a:rPr lang="en-US" sz="2400" b="1" dirty="0">
                <a:effectLst>
                  <a:outerShdw blurRad="38100" dist="38100" dir="2700000" algn="tl">
                    <a:srgbClr val="000000"/>
                  </a:outerShdw>
                </a:effectLst>
              </a:rPr>
              <a:t> turcica, including </a:t>
            </a:r>
            <a:r>
              <a:rPr lang="en-US" sz="2400" b="1" dirty="0" err="1">
                <a:effectLst>
                  <a:outerShdw blurRad="38100" dist="38100" dir="2700000" algn="tl">
                    <a:srgbClr val="000000"/>
                  </a:outerShdw>
                </a:effectLst>
              </a:rPr>
              <a:t>sellar</a:t>
            </a:r>
            <a:r>
              <a:rPr lang="en-US" sz="2400" b="1" dirty="0">
                <a:effectLst>
                  <a:outerShdw blurRad="38100" dist="38100" dir="2700000" algn="tl">
                    <a:srgbClr val="000000"/>
                  </a:outerShdw>
                </a:effectLst>
              </a:rPr>
              <a:t> expansion, bony erosion, and disruption of the </a:t>
            </a:r>
            <a:r>
              <a:rPr lang="en-US" sz="2400" b="1" dirty="0" err="1">
                <a:effectLst>
                  <a:outerShdw blurRad="38100" dist="38100" dir="2700000" algn="tl">
                    <a:srgbClr val="000000"/>
                  </a:outerShdw>
                </a:effectLst>
              </a:rPr>
              <a:t>diaphragma</a:t>
            </a:r>
            <a:r>
              <a:rPr lang="en-US" sz="2400" b="1" dirty="0">
                <a:effectLst>
                  <a:outerShdw blurRad="38100" dist="38100" dir="2700000" algn="tl">
                    <a:srgbClr val="000000"/>
                  </a:outerShdw>
                </a:effectLst>
              </a:rPr>
              <a:t> sellae. Because of the close proximity of the optic nerves and chiasm to the sells, expanding pituitary lesions often compress decussating fibers in the optic chiasm. This gives rise to visual field abnormalities, classically in the form of defects in the lateral (temporal) visual fields a so-called </a:t>
            </a:r>
            <a:r>
              <a:rPr lang="en-US" sz="2400" b="1" dirty="0" err="1">
                <a:effectLst>
                  <a:outerShdw blurRad="38100" dist="38100" dir="2700000" algn="tl">
                    <a:srgbClr val="000000"/>
                  </a:outerShdw>
                </a:effectLst>
              </a:rPr>
              <a:t>bitemporal</a:t>
            </a:r>
            <a:r>
              <a:rPr lang="en-US" sz="2400" b="1" dirty="0">
                <a:effectLst>
                  <a:outerShdw blurRad="38100" dist="38100" dir="2700000" algn="tl">
                    <a:srgbClr val="000000"/>
                  </a:outerShdw>
                </a:effectLst>
              </a:rPr>
              <a:t> </a:t>
            </a:r>
            <a:r>
              <a:rPr lang="en-US" sz="2400" b="1" dirty="0" err="1">
                <a:effectLst>
                  <a:outerShdw blurRad="38100" dist="38100" dir="2700000" algn="tl">
                    <a:srgbClr val="000000"/>
                  </a:outerShdw>
                </a:effectLst>
              </a:rPr>
              <a:t>hemianopsia</a:t>
            </a:r>
            <a:r>
              <a:rPr lang="en-US" sz="2400" b="1" dirty="0">
                <a:effectLst>
                  <a:outerShdw blurRad="38100" dist="38100" dir="2700000" algn="tl">
                    <a:srgbClr val="000000"/>
                  </a:outerShdw>
                </a:effectLst>
              </a:rPr>
              <a:t>.</a:t>
            </a:r>
          </a:p>
        </p:txBody>
      </p:sp>
      <p:sp>
        <p:nvSpPr>
          <p:cNvPr id="103429" name="Text Box 5"/>
          <p:cNvSpPr txBox="1">
            <a:spLocks noChangeArrowheads="1"/>
          </p:cNvSpPr>
          <p:nvPr/>
        </p:nvSpPr>
        <p:spPr bwMode="auto">
          <a:xfrm>
            <a:off x="1524000" y="635760"/>
            <a:ext cx="9144000" cy="861774"/>
          </a:xfrm>
          <a:prstGeom prst="rect">
            <a:avLst/>
          </a:prstGeom>
          <a:noFill/>
          <a:ln w="9525">
            <a:noFill/>
            <a:miter lim="800000"/>
            <a:headEnd/>
            <a:tailEnd/>
          </a:ln>
          <a:effectLst/>
        </p:spPr>
        <p:txBody>
          <a:bodyPr wrap="square">
            <a:spAutoFit/>
          </a:bodyPr>
          <a:lstStyle/>
          <a:p>
            <a:pPr algn="ctr" eaLnBrk="1" hangingPunct="1">
              <a:spcBef>
                <a:spcPct val="50000"/>
              </a:spcBef>
              <a:defRPr/>
            </a:pPr>
            <a:r>
              <a:rPr lang="en-US" sz="2500" b="1" dirty="0">
                <a:solidFill>
                  <a:srgbClr val="00B0F0"/>
                </a:solidFill>
                <a:effectLst>
                  <a:outerShdw blurRad="38100" dist="38100" dir="2700000" algn="tl">
                    <a:srgbClr val="000000"/>
                  </a:outerShdw>
                </a:effectLst>
              </a:rPr>
              <a:t>Symptoms of pituitary disease can be divided into the following:</a:t>
            </a:r>
          </a:p>
        </p:txBody>
      </p:sp>
    </p:spTree>
    <p:extLst>
      <p:ext uri="{BB962C8B-B14F-4D97-AF65-F5344CB8AC3E}">
        <p14:creationId xmlns:p14="http://schemas.microsoft.com/office/powerpoint/2010/main" val="26903803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3429"/>
                                        </p:tgtEl>
                                        <p:attrNameLst>
                                          <p:attrName>style.visibility</p:attrName>
                                        </p:attrNameLst>
                                      </p:cBhvr>
                                      <p:to>
                                        <p:strVal val="visible"/>
                                      </p:to>
                                    </p:set>
                                    <p:anim calcmode="lin" valueType="num">
                                      <p:cBhvr>
                                        <p:cTn id="7" dur="500" fill="hold"/>
                                        <p:tgtEl>
                                          <p:spTgt spid="1034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3429"/>
                                        </p:tgtEl>
                                        <p:attrNameLst>
                                          <p:attrName>ppt_y</p:attrName>
                                        </p:attrNameLst>
                                      </p:cBhvr>
                                      <p:tavLst>
                                        <p:tav tm="0">
                                          <p:val>
                                            <p:strVal val="#ppt_y"/>
                                          </p:val>
                                        </p:tav>
                                        <p:tav tm="100000">
                                          <p:val>
                                            <p:strVal val="#ppt_y"/>
                                          </p:val>
                                        </p:tav>
                                      </p:tavLst>
                                    </p:anim>
                                    <p:anim calcmode="lin" valueType="num">
                                      <p:cBhvr>
                                        <p:cTn id="9" dur="500" fill="hold"/>
                                        <p:tgtEl>
                                          <p:spTgt spid="1034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34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3429"/>
                                        </p:tgtEl>
                                      </p:cBhvr>
                                    </p:animEffect>
                                  </p:childTnLst>
                                </p:cTn>
                              </p:par>
                            </p:childTnLst>
                          </p:cTn>
                        </p:par>
                        <p:par>
                          <p:cTn id="12" fill="hold" nodeType="afterGroup">
                            <p:stCondLst>
                              <p:cond delay="3200"/>
                            </p:stCondLst>
                            <p:childTnLst>
                              <p:par>
                                <p:cTn id="13" presetID="30" presetClass="entr" presetSubtype="0" fill="hold" grpId="0" nodeType="afterEffect">
                                  <p:stCondLst>
                                    <p:cond delay="0"/>
                                  </p:stCondLst>
                                  <p:childTnLst>
                                    <p:set>
                                      <p:cBhvr>
                                        <p:cTn id="14" dur="1" fill="hold">
                                          <p:stCondLst>
                                            <p:cond delay="0"/>
                                          </p:stCondLst>
                                        </p:cTn>
                                        <p:tgtEl>
                                          <p:spTgt spid="103428"/>
                                        </p:tgtEl>
                                        <p:attrNameLst>
                                          <p:attrName>style.visibility</p:attrName>
                                        </p:attrNameLst>
                                      </p:cBhvr>
                                      <p:to>
                                        <p:strVal val="visible"/>
                                      </p:to>
                                    </p:set>
                                    <p:animEffect transition="in" filter="fade">
                                      <p:cBhvr>
                                        <p:cTn id="15" dur="800" decel="100000"/>
                                        <p:tgtEl>
                                          <p:spTgt spid="103428"/>
                                        </p:tgtEl>
                                      </p:cBhvr>
                                    </p:animEffect>
                                    <p:anim calcmode="lin" valueType="num">
                                      <p:cBhvr>
                                        <p:cTn id="16" dur="800" decel="100000" fill="hold"/>
                                        <p:tgtEl>
                                          <p:spTgt spid="103428"/>
                                        </p:tgtEl>
                                        <p:attrNameLst>
                                          <p:attrName>style.rotation</p:attrName>
                                        </p:attrNameLst>
                                      </p:cBhvr>
                                      <p:tavLst>
                                        <p:tav tm="0">
                                          <p:val>
                                            <p:fltVal val="-90"/>
                                          </p:val>
                                        </p:tav>
                                        <p:tav tm="100000">
                                          <p:val>
                                            <p:fltVal val="0"/>
                                          </p:val>
                                        </p:tav>
                                      </p:tavLst>
                                    </p:anim>
                                    <p:anim calcmode="lin" valueType="num">
                                      <p:cBhvr>
                                        <p:cTn id="17" dur="800" decel="100000" fill="hold"/>
                                        <p:tgtEl>
                                          <p:spTgt spid="103428"/>
                                        </p:tgtEl>
                                        <p:attrNameLst>
                                          <p:attrName>ppt_x</p:attrName>
                                        </p:attrNameLst>
                                      </p:cBhvr>
                                      <p:tavLst>
                                        <p:tav tm="0">
                                          <p:val>
                                            <p:strVal val="#ppt_x+0.4"/>
                                          </p:val>
                                        </p:tav>
                                        <p:tav tm="100000">
                                          <p:val>
                                            <p:strVal val="#ppt_x-0.05"/>
                                          </p:val>
                                        </p:tav>
                                      </p:tavLst>
                                    </p:anim>
                                    <p:anim calcmode="lin" valueType="num">
                                      <p:cBhvr>
                                        <p:cTn id="18" dur="800" decel="100000" fill="hold"/>
                                        <p:tgtEl>
                                          <p:spTgt spid="10342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342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342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P spid="1034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Text Box 4"/>
          <p:cNvSpPr txBox="1">
            <a:spLocks noChangeArrowheads="1"/>
          </p:cNvSpPr>
          <p:nvPr/>
        </p:nvSpPr>
        <p:spPr bwMode="auto">
          <a:xfrm>
            <a:off x="4308102" y="496143"/>
            <a:ext cx="4572000" cy="549275"/>
          </a:xfrm>
          <a:prstGeom prst="rect">
            <a:avLst/>
          </a:prstGeom>
          <a:noFill/>
          <a:ln w="9525">
            <a:noFill/>
            <a:miter lim="800000"/>
            <a:headEnd/>
            <a:tailEnd/>
          </a:ln>
          <a:effectLst/>
        </p:spPr>
        <p:txBody>
          <a:bodyPr>
            <a:spAutoFit/>
          </a:bodyPr>
          <a:lstStyle/>
          <a:p>
            <a:pPr eaLnBrk="1" hangingPunct="1">
              <a:spcBef>
                <a:spcPct val="50000"/>
              </a:spcBef>
              <a:defRPr/>
            </a:pPr>
            <a:r>
              <a:rPr lang="en-US" sz="3000" dirty="0">
                <a:solidFill>
                  <a:srgbClr val="FF0000"/>
                </a:solidFill>
                <a:effectLst>
                  <a:outerShdw blurRad="38100" dist="38100" dir="2700000" algn="tl">
                    <a:srgbClr val="000000"/>
                  </a:outerShdw>
                </a:effectLst>
                <a:latin typeface="Arial Black" pitchFamily="34" charset="0"/>
                <a:cs typeface="Arial" pitchFamily="34" charset="0"/>
              </a:rPr>
              <a:t>Pituitary Adenomas </a:t>
            </a:r>
          </a:p>
        </p:txBody>
      </p:sp>
      <p:sp>
        <p:nvSpPr>
          <p:cNvPr id="104453" name="Text Box 5"/>
          <p:cNvSpPr txBox="1">
            <a:spLocks noChangeArrowheads="1"/>
          </p:cNvSpPr>
          <p:nvPr/>
        </p:nvSpPr>
        <p:spPr bwMode="auto">
          <a:xfrm>
            <a:off x="2487614" y="3965725"/>
            <a:ext cx="9028112" cy="1353127"/>
          </a:xfrm>
          <a:prstGeom prst="rect">
            <a:avLst/>
          </a:prstGeom>
          <a:noFill/>
          <a:ln w="9525">
            <a:noFill/>
            <a:miter lim="800000"/>
            <a:headEnd/>
            <a:tailEnd/>
          </a:ln>
          <a:effectLst/>
        </p:spPr>
        <p:txBody>
          <a:bodyPr wrap="square">
            <a:spAutoFit/>
          </a:bodyPr>
          <a:lstStyle/>
          <a:p>
            <a:pPr algn="just">
              <a:lnSpc>
                <a:spcPct val="120000"/>
              </a:lnSpc>
              <a:buClr>
                <a:srgbClr val="FFFF99"/>
              </a:buClr>
              <a:defRPr/>
            </a:pPr>
            <a:r>
              <a:rPr lang="en-US" sz="2600" dirty="0">
                <a:effectLst>
                  <a:outerShdw blurRad="38100" dist="38100" dir="2700000" algn="tl">
                    <a:srgbClr val="000000"/>
                  </a:outerShdw>
                </a:effectLst>
              </a:rPr>
              <a:t>1. The most common cause of hyperpituitarism is an adenoma arising in the anterior lobe.</a:t>
            </a:r>
          </a:p>
          <a:p>
            <a:pPr marL="342900" indent="-342900" algn="just">
              <a:lnSpc>
                <a:spcPct val="120000"/>
              </a:lnSpc>
              <a:buClr>
                <a:srgbClr val="FFFF99"/>
              </a:buClr>
              <a:buFontTx/>
              <a:buAutoNum type="arabicPeriod"/>
              <a:defRPr/>
            </a:pPr>
            <a:endParaRPr lang="en-US" dirty="0">
              <a:effectLst>
                <a:outerShdw blurRad="38100" dist="38100" dir="2700000" algn="tl">
                  <a:srgbClr val="000000"/>
                </a:outerShdw>
              </a:effectLst>
            </a:endParaRPr>
          </a:p>
        </p:txBody>
      </p:sp>
      <p:sp>
        <p:nvSpPr>
          <p:cNvPr id="104454" name="Text Box 6"/>
          <p:cNvSpPr txBox="1">
            <a:spLocks noChangeArrowheads="1"/>
          </p:cNvSpPr>
          <p:nvPr/>
        </p:nvSpPr>
        <p:spPr bwMode="auto">
          <a:xfrm>
            <a:off x="2537014" y="1534835"/>
            <a:ext cx="9107488" cy="2012859"/>
          </a:xfrm>
          <a:prstGeom prst="rect">
            <a:avLst/>
          </a:prstGeom>
          <a:noFill/>
          <a:ln w="9525">
            <a:noFill/>
            <a:miter lim="800000"/>
            <a:headEnd/>
            <a:tailEnd/>
          </a:ln>
          <a:effectLst/>
        </p:spPr>
        <p:txBody>
          <a:bodyPr>
            <a:spAutoFit/>
          </a:bodyPr>
          <a:lstStyle/>
          <a:p>
            <a:pPr indent="812800" algn="just">
              <a:lnSpc>
                <a:spcPct val="120000"/>
              </a:lnSpc>
              <a:spcBef>
                <a:spcPct val="50000"/>
              </a:spcBef>
              <a:defRPr/>
            </a:pPr>
            <a:r>
              <a:rPr lang="en-US" sz="2600" dirty="0">
                <a:effectLst>
                  <a:outerShdw blurRad="38100" dist="38100" dir="2700000" algn="tl">
                    <a:srgbClr val="000000"/>
                  </a:outerShdw>
                </a:effectLst>
              </a:rPr>
              <a:t>Clinically diagnosed pituitary adenomas are responsible for about 10% of intracranial neoplasms, and usually found in adults, with a peak incidence from the 30s to the 50s.  </a:t>
            </a:r>
          </a:p>
        </p:txBody>
      </p:sp>
    </p:spTree>
    <p:extLst>
      <p:ext uri="{BB962C8B-B14F-4D97-AF65-F5344CB8AC3E}">
        <p14:creationId xmlns:p14="http://schemas.microsoft.com/office/powerpoint/2010/main" val="1092672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4452"/>
                                        </p:tgtEl>
                                        <p:attrNameLst>
                                          <p:attrName>style.visibility</p:attrName>
                                        </p:attrNameLst>
                                      </p:cBhvr>
                                      <p:to>
                                        <p:strVal val="visible"/>
                                      </p:to>
                                    </p:set>
                                    <p:anim calcmode="lin" valueType="num">
                                      <p:cBhvr>
                                        <p:cTn id="7" dur="500" fill="hold"/>
                                        <p:tgtEl>
                                          <p:spTgt spid="10445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4452"/>
                                        </p:tgtEl>
                                        <p:attrNameLst>
                                          <p:attrName>ppt_y</p:attrName>
                                        </p:attrNameLst>
                                      </p:cBhvr>
                                      <p:tavLst>
                                        <p:tav tm="0">
                                          <p:val>
                                            <p:strVal val="#ppt_y"/>
                                          </p:val>
                                        </p:tav>
                                        <p:tav tm="100000">
                                          <p:val>
                                            <p:strVal val="#ppt_y"/>
                                          </p:val>
                                        </p:tav>
                                      </p:tavLst>
                                    </p:anim>
                                    <p:anim calcmode="lin" valueType="num">
                                      <p:cBhvr>
                                        <p:cTn id="9" dur="500" fill="hold"/>
                                        <p:tgtEl>
                                          <p:spTgt spid="10445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445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4452"/>
                                        </p:tgtEl>
                                      </p:cBhvr>
                                    </p:animEffect>
                                  </p:childTnLst>
                                </p:cTn>
                              </p:par>
                            </p:childTnLst>
                          </p:cTn>
                        </p:par>
                        <p:par>
                          <p:cTn id="12" fill="hold" nodeType="afterGroup">
                            <p:stCondLst>
                              <p:cond delay="1300"/>
                            </p:stCondLst>
                            <p:childTnLst>
                              <p:par>
                                <p:cTn id="13" presetID="47" presetClass="entr" presetSubtype="0" fill="hold" grpId="0" nodeType="afterEffect">
                                  <p:stCondLst>
                                    <p:cond delay="0"/>
                                  </p:stCondLst>
                                  <p:childTnLst>
                                    <p:set>
                                      <p:cBhvr>
                                        <p:cTn id="14" dur="1" fill="hold">
                                          <p:stCondLst>
                                            <p:cond delay="0"/>
                                          </p:stCondLst>
                                        </p:cTn>
                                        <p:tgtEl>
                                          <p:spTgt spid="104454"/>
                                        </p:tgtEl>
                                        <p:attrNameLst>
                                          <p:attrName>style.visibility</p:attrName>
                                        </p:attrNameLst>
                                      </p:cBhvr>
                                      <p:to>
                                        <p:strVal val="visible"/>
                                      </p:to>
                                    </p:set>
                                    <p:animEffect transition="in" filter="fade">
                                      <p:cBhvr>
                                        <p:cTn id="15" dur="1000"/>
                                        <p:tgtEl>
                                          <p:spTgt spid="104454"/>
                                        </p:tgtEl>
                                      </p:cBhvr>
                                    </p:animEffect>
                                    <p:anim calcmode="lin" valueType="num">
                                      <p:cBhvr>
                                        <p:cTn id="16" dur="1000" fill="hold"/>
                                        <p:tgtEl>
                                          <p:spTgt spid="104454"/>
                                        </p:tgtEl>
                                        <p:attrNameLst>
                                          <p:attrName>ppt_x</p:attrName>
                                        </p:attrNameLst>
                                      </p:cBhvr>
                                      <p:tavLst>
                                        <p:tav tm="0">
                                          <p:val>
                                            <p:strVal val="#ppt_x"/>
                                          </p:val>
                                        </p:tav>
                                        <p:tav tm="100000">
                                          <p:val>
                                            <p:strVal val="#ppt_x"/>
                                          </p:val>
                                        </p:tav>
                                      </p:tavLst>
                                    </p:anim>
                                    <p:anim calcmode="lin" valueType="num">
                                      <p:cBhvr>
                                        <p:cTn id="17" dur="1000" fill="hold"/>
                                        <p:tgtEl>
                                          <p:spTgt spid="104454"/>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300"/>
                            </p:stCondLst>
                            <p:childTnLst>
                              <p:par>
                                <p:cTn id="19" presetID="37" presetClass="entr" presetSubtype="0" fill="hold" grpId="0" nodeType="afterEffect">
                                  <p:stCondLst>
                                    <p:cond delay="0"/>
                                  </p:stCondLst>
                                  <p:childTnLst>
                                    <p:set>
                                      <p:cBhvr>
                                        <p:cTn id="20" dur="1" fill="hold">
                                          <p:stCondLst>
                                            <p:cond delay="0"/>
                                          </p:stCondLst>
                                        </p:cTn>
                                        <p:tgtEl>
                                          <p:spTgt spid="104453"/>
                                        </p:tgtEl>
                                        <p:attrNameLst>
                                          <p:attrName>style.visibility</p:attrName>
                                        </p:attrNameLst>
                                      </p:cBhvr>
                                      <p:to>
                                        <p:strVal val="visible"/>
                                      </p:to>
                                    </p:set>
                                    <p:animEffect transition="in" filter="fade">
                                      <p:cBhvr>
                                        <p:cTn id="21" dur="1000"/>
                                        <p:tgtEl>
                                          <p:spTgt spid="104453"/>
                                        </p:tgtEl>
                                      </p:cBhvr>
                                    </p:animEffect>
                                    <p:anim calcmode="lin" valueType="num">
                                      <p:cBhvr>
                                        <p:cTn id="22" dur="1000" fill="hold"/>
                                        <p:tgtEl>
                                          <p:spTgt spid="104453"/>
                                        </p:tgtEl>
                                        <p:attrNameLst>
                                          <p:attrName>ppt_x</p:attrName>
                                        </p:attrNameLst>
                                      </p:cBhvr>
                                      <p:tavLst>
                                        <p:tav tm="0">
                                          <p:val>
                                            <p:strVal val="#ppt_x"/>
                                          </p:val>
                                        </p:tav>
                                        <p:tav tm="100000">
                                          <p:val>
                                            <p:strVal val="#ppt_x"/>
                                          </p:val>
                                        </p:tav>
                                      </p:tavLst>
                                    </p:anim>
                                    <p:anim calcmode="lin" valueType="num">
                                      <p:cBhvr>
                                        <p:cTn id="23" dur="900" decel="100000" fill="hold"/>
                                        <p:tgtEl>
                                          <p:spTgt spid="10445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445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P spid="1044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Text Box 4"/>
          <p:cNvSpPr txBox="1">
            <a:spLocks noChangeArrowheads="1"/>
          </p:cNvSpPr>
          <p:nvPr/>
        </p:nvSpPr>
        <p:spPr bwMode="auto">
          <a:xfrm>
            <a:off x="4030196" y="567861"/>
            <a:ext cx="4572000" cy="549275"/>
          </a:xfrm>
          <a:prstGeom prst="rect">
            <a:avLst/>
          </a:prstGeom>
          <a:noFill/>
          <a:ln w="9525">
            <a:noFill/>
            <a:miter lim="800000"/>
            <a:headEnd/>
            <a:tailEnd/>
          </a:ln>
          <a:effectLst/>
        </p:spPr>
        <p:txBody>
          <a:bodyPr>
            <a:spAutoFit/>
          </a:bodyPr>
          <a:lstStyle/>
          <a:p>
            <a:pPr eaLnBrk="1" hangingPunct="1">
              <a:spcBef>
                <a:spcPct val="50000"/>
              </a:spcBef>
              <a:defRPr/>
            </a:pPr>
            <a:r>
              <a:rPr lang="en-US" sz="3000" dirty="0">
                <a:solidFill>
                  <a:srgbClr val="FF0000"/>
                </a:solidFill>
                <a:effectLst>
                  <a:outerShdw blurRad="38100" dist="38100" dir="2700000" algn="tl">
                    <a:srgbClr val="000000"/>
                  </a:outerShdw>
                </a:effectLst>
                <a:latin typeface="Arial Black" pitchFamily="34" charset="0"/>
                <a:cs typeface="Arial" pitchFamily="34" charset="0"/>
              </a:rPr>
              <a:t>Pituitary Adenomas </a:t>
            </a:r>
          </a:p>
        </p:txBody>
      </p:sp>
      <p:sp>
        <p:nvSpPr>
          <p:cNvPr id="104453" name="Text Box 5"/>
          <p:cNvSpPr txBox="1">
            <a:spLocks noChangeArrowheads="1"/>
          </p:cNvSpPr>
          <p:nvPr/>
        </p:nvSpPr>
        <p:spPr bwMode="auto">
          <a:xfrm>
            <a:off x="2326249" y="1697654"/>
            <a:ext cx="9028112" cy="4366132"/>
          </a:xfrm>
          <a:prstGeom prst="rect">
            <a:avLst/>
          </a:prstGeom>
          <a:noFill/>
          <a:ln w="9525">
            <a:noFill/>
            <a:miter lim="800000"/>
            <a:headEnd/>
            <a:tailEnd/>
          </a:ln>
          <a:effectLst/>
        </p:spPr>
        <p:txBody>
          <a:bodyPr wrap="square">
            <a:spAutoFit/>
          </a:bodyPr>
          <a:lstStyle/>
          <a:p>
            <a:pPr algn="just">
              <a:lnSpc>
                <a:spcPct val="120000"/>
              </a:lnSpc>
              <a:buClr>
                <a:srgbClr val="FFFF99"/>
              </a:buClr>
              <a:defRPr/>
            </a:pPr>
            <a:r>
              <a:rPr lang="en-US" sz="2600" dirty="0">
                <a:effectLst>
                  <a:outerShdw blurRad="38100" dist="38100" dir="2700000" algn="tl">
                    <a:srgbClr val="000000"/>
                  </a:outerShdw>
                </a:effectLst>
              </a:rPr>
              <a:t>2. Pituitary adenomas are classified on the basis of hormone(s) produced by the neoplastic cells, which are detected by immunohistochemical stains performed on tissue sections.</a:t>
            </a:r>
          </a:p>
          <a:p>
            <a:pPr algn="just">
              <a:lnSpc>
                <a:spcPct val="120000"/>
              </a:lnSpc>
              <a:buClr>
                <a:srgbClr val="FFFF99"/>
              </a:buClr>
              <a:defRPr/>
            </a:pPr>
            <a:endParaRPr lang="en-US" sz="2600" dirty="0">
              <a:effectLst>
                <a:outerShdw blurRad="38100" dist="38100" dir="2700000" algn="tl">
                  <a:srgbClr val="000000"/>
                </a:outerShdw>
              </a:effectLst>
            </a:endParaRPr>
          </a:p>
          <a:p>
            <a:pPr algn="just">
              <a:lnSpc>
                <a:spcPct val="120000"/>
              </a:lnSpc>
              <a:buClr>
                <a:srgbClr val="FFFF99"/>
              </a:buClr>
              <a:defRPr/>
            </a:pPr>
            <a:r>
              <a:rPr lang="en-US" sz="2600" dirty="0">
                <a:effectLst>
                  <a:outerShdw blurRad="38100" dist="38100" dir="2700000" algn="tl">
                    <a:srgbClr val="000000"/>
                  </a:outerShdw>
                </a:effectLst>
              </a:rPr>
              <a:t>Pituitary adenoma are divided into: </a:t>
            </a:r>
          </a:p>
          <a:p>
            <a:pPr algn="just">
              <a:lnSpc>
                <a:spcPct val="120000"/>
              </a:lnSpc>
              <a:buClr>
                <a:srgbClr val="FFFF99"/>
              </a:buClr>
              <a:defRPr/>
            </a:pPr>
            <a:r>
              <a:rPr lang="en-US" sz="2600" dirty="0">
                <a:effectLst>
                  <a:outerShdw blurRad="38100" dist="38100" dir="2700000" algn="tl">
                    <a:srgbClr val="000000"/>
                  </a:outerShdw>
                </a:effectLst>
              </a:rPr>
              <a:t>	- micro adenoma &lt; 10 mm diameter and </a:t>
            </a:r>
          </a:p>
          <a:p>
            <a:pPr algn="just">
              <a:lnSpc>
                <a:spcPct val="120000"/>
              </a:lnSpc>
              <a:buClr>
                <a:srgbClr val="FFFF99"/>
              </a:buClr>
              <a:defRPr/>
            </a:pPr>
            <a:r>
              <a:rPr lang="en-US" sz="2600" dirty="0">
                <a:effectLst>
                  <a:outerShdw blurRad="38100" dist="38100" dir="2700000" algn="tl">
                    <a:srgbClr val="000000"/>
                  </a:outerShdw>
                </a:effectLst>
              </a:rPr>
              <a:t>	- macro adenoma &gt; 10 mm.  </a:t>
            </a:r>
          </a:p>
          <a:p>
            <a:pPr marL="342900" indent="-342900" algn="just">
              <a:lnSpc>
                <a:spcPct val="120000"/>
              </a:lnSpc>
              <a:buClr>
                <a:srgbClr val="FFFF99"/>
              </a:buClr>
              <a:defRPr/>
            </a:pPr>
            <a:endParaRPr lang="en-US" sz="2600" b="1" dirty="0">
              <a:effectLst>
                <a:outerShdw blurRad="38100" dist="38100" dir="2700000" algn="tl">
                  <a:srgbClr val="000000"/>
                </a:outerShdw>
              </a:effectLst>
            </a:endParaRPr>
          </a:p>
        </p:txBody>
      </p:sp>
    </p:spTree>
    <p:extLst>
      <p:ext uri="{BB962C8B-B14F-4D97-AF65-F5344CB8AC3E}">
        <p14:creationId xmlns:p14="http://schemas.microsoft.com/office/powerpoint/2010/main" val="25173136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4452"/>
                                        </p:tgtEl>
                                        <p:attrNameLst>
                                          <p:attrName>style.visibility</p:attrName>
                                        </p:attrNameLst>
                                      </p:cBhvr>
                                      <p:to>
                                        <p:strVal val="visible"/>
                                      </p:to>
                                    </p:set>
                                    <p:anim calcmode="lin" valueType="num">
                                      <p:cBhvr>
                                        <p:cTn id="7" dur="500" fill="hold"/>
                                        <p:tgtEl>
                                          <p:spTgt spid="10445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4452"/>
                                        </p:tgtEl>
                                        <p:attrNameLst>
                                          <p:attrName>ppt_y</p:attrName>
                                        </p:attrNameLst>
                                      </p:cBhvr>
                                      <p:tavLst>
                                        <p:tav tm="0">
                                          <p:val>
                                            <p:strVal val="#ppt_y"/>
                                          </p:val>
                                        </p:tav>
                                        <p:tav tm="100000">
                                          <p:val>
                                            <p:strVal val="#ppt_y"/>
                                          </p:val>
                                        </p:tav>
                                      </p:tavLst>
                                    </p:anim>
                                    <p:anim calcmode="lin" valueType="num">
                                      <p:cBhvr>
                                        <p:cTn id="9" dur="500" fill="hold"/>
                                        <p:tgtEl>
                                          <p:spTgt spid="10445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445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4452"/>
                                        </p:tgtEl>
                                      </p:cBhvr>
                                    </p:animEffect>
                                  </p:childTnLst>
                                </p:cTn>
                              </p:par>
                            </p:childTnLst>
                          </p:cTn>
                        </p:par>
                        <p:par>
                          <p:cTn id="12" fill="hold" nodeType="afterGroup">
                            <p:stCondLst>
                              <p:cond delay="1300"/>
                            </p:stCondLst>
                            <p:childTnLst>
                              <p:par>
                                <p:cTn id="13" presetID="37" presetClass="entr" presetSubtype="0" fill="hold" grpId="0" nodeType="afterEffect">
                                  <p:stCondLst>
                                    <p:cond delay="0"/>
                                  </p:stCondLst>
                                  <p:childTnLst>
                                    <p:set>
                                      <p:cBhvr>
                                        <p:cTn id="14" dur="1" fill="hold">
                                          <p:stCondLst>
                                            <p:cond delay="0"/>
                                          </p:stCondLst>
                                        </p:cTn>
                                        <p:tgtEl>
                                          <p:spTgt spid="104453"/>
                                        </p:tgtEl>
                                        <p:attrNameLst>
                                          <p:attrName>style.visibility</p:attrName>
                                        </p:attrNameLst>
                                      </p:cBhvr>
                                      <p:to>
                                        <p:strVal val="visible"/>
                                      </p:to>
                                    </p:set>
                                    <p:animEffect transition="in" filter="fade">
                                      <p:cBhvr>
                                        <p:cTn id="15" dur="1000"/>
                                        <p:tgtEl>
                                          <p:spTgt spid="104453"/>
                                        </p:tgtEl>
                                      </p:cBhvr>
                                    </p:animEffect>
                                    <p:anim calcmode="lin" valueType="num">
                                      <p:cBhvr>
                                        <p:cTn id="16" dur="1000" fill="hold"/>
                                        <p:tgtEl>
                                          <p:spTgt spid="104453"/>
                                        </p:tgtEl>
                                        <p:attrNameLst>
                                          <p:attrName>ppt_x</p:attrName>
                                        </p:attrNameLst>
                                      </p:cBhvr>
                                      <p:tavLst>
                                        <p:tav tm="0">
                                          <p:val>
                                            <p:strVal val="#ppt_x"/>
                                          </p:val>
                                        </p:tav>
                                        <p:tav tm="100000">
                                          <p:val>
                                            <p:strVal val="#ppt_x"/>
                                          </p:val>
                                        </p:tav>
                                      </p:tavLst>
                                    </p:anim>
                                    <p:anim calcmode="lin" valueType="num">
                                      <p:cBhvr>
                                        <p:cTn id="17" dur="900" decel="100000" fill="hold"/>
                                        <p:tgtEl>
                                          <p:spTgt spid="10445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0445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Text Box 4"/>
          <p:cNvSpPr txBox="1">
            <a:spLocks noChangeArrowheads="1"/>
          </p:cNvSpPr>
          <p:nvPr/>
        </p:nvSpPr>
        <p:spPr bwMode="auto">
          <a:xfrm>
            <a:off x="2529356" y="500587"/>
            <a:ext cx="9028113" cy="5863144"/>
          </a:xfrm>
          <a:prstGeom prst="rect">
            <a:avLst/>
          </a:prstGeom>
          <a:noFill/>
          <a:ln w="9525">
            <a:noFill/>
            <a:miter lim="800000"/>
            <a:headEnd/>
            <a:tailEnd/>
          </a:ln>
          <a:effectLst/>
        </p:spPr>
        <p:txBody>
          <a:bodyPr>
            <a:spAutoFit/>
          </a:bodyPr>
          <a:lstStyle/>
          <a:p>
            <a:pPr algn="just">
              <a:buClr>
                <a:srgbClr val="FFFF99"/>
              </a:buClr>
              <a:defRPr/>
            </a:pPr>
            <a:r>
              <a:rPr lang="en-US" sz="2500" dirty="0">
                <a:effectLst>
                  <a:outerShdw blurRad="38100" dist="38100" dir="2700000" algn="tl">
                    <a:srgbClr val="000000"/>
                  </a:outerShdw>
                </a:effectLst>
              </a:rPr>
              <a:t>3. Pituitary adenomas can be: </a:t>
            </a:r>
          </a:p>
          <a:p>
            <a:pPr algn="just">
              <a:buClr>
                <a:srgbClr val="FFFF99"/>
              </a:buClr>
              <a:defRPr/>
            </a:pPr>
            <a:r>
              <a:rPr lang="en-US" sz="2500" dirty="0">
                <a:effectLst>
                  <a:outerShdw blurRad="38100" dist="38100" dir="2700000" algn="tl">
                    <a:srgbClr val="000000"/>
                  </a:outerShdw>
                </a:effectLst>
              </a:rPr>
              <a:t>	- functional (i.e., associated with hormone excess and clinical manifestations thereof) or </a:t>
            </a:r>
          </a:p>
          <a:p>
            <a:pPr algn="just">
              <a:buClr>
                <a:srgbClr val="FFFF99"/>
              </a:buClr>
              <a:defRPr/>
            </a:pPr>
            <a:r>
              <a:rPr lang="en-US" sz="2500" dirty="0">
                <a:effectLst>
                  <a:outerShdw blurRad="38100" dist="38100" dir="2700000" algn="tl">
                    <a:srgbClr val="000000"/>
                  </a:outerShdw>
                </a:effectLst>
              </a:rPr>
              <a:t>	- silent (i.e., immunohistochemical and/or ultrastructural demonstration of hormone production at the tissue level only, without clinical manifestations of hormone excess), or may be </a:t>
            </a:r>
          </a:p>
          <a:p>
            <a:pPr algn="just">
              <a:buClr>
                <a:srgbClr val="FFFF99"/>
              </a:buClr>
              <a:defRPr/>
            </a:pPr>
            <a:r>
              <a:rPr lang="en-US" sz="2500" dirty="0">
                <a:effectLst>
                  <a:outerShdw blurRad="38100" dist="38100" dir="2700000" algn="tl">
                    <a:srgbClr val="000000"/>
                  </a:outerShdw>
                </a:effectLst>
              </a:rPr>
              <a:t>	- hormone negative, based on absence of immunohistochemical reactivity.</a:t>
            </a:r>
          </a:p>
          <a:p>
            <a:pPr marL="342900" indent="-342900" algn="just">
              <a:buClr>
                <a:srgbClr val="FFFF99"/>
              </a:buClr>
              <a:buFontTx/>
              <a:buAutoNum type="arabicPeriod" startAt="4"/>
              <a:defRPr/>
            </a:pPr>
            <a:endParaRPr lang="en-US" sz="2500" dirty="0">
              <a:effectLst>
                <a:outerShdw blurRad="38100" dist="38100" dir="2700000" algn="tl">
                  <a:srgbClr val="000000"/>
                </a:outerShdw>
              </a:effectLst>
            </a:endParaRPr>
          </a:p>
          <a:p>
            <a:pPr marL="342900" indent="-342900" algn="just">
              <a:buClr>
                <a:srgbClr val="FFFF99"/>
              </a:buClr>
              <a:buFontTx/>
              <a:buAutoNum type="arabicPeriod" startAt="4"/>
              <a:defRPr/>
            </a:pPr>
            <a:endParaRPr lang="en-US" sz="2500" dirty="0">
              <a:effectLst>
                <a:outerShdw blurRad="38100" dist="38100" dir="2700000" algn="tl">
                  <a:srgbClr val="000000"/>
                </a:outerShdw>
              </a:effectLst>
            </a:endParaRPr>
          </a:p>
          <a:p>
            <a:pPr algn="just">
              <a:buClr>
                <a:srgbClr val="FFFF99"/>
              </a:buClr>
              <a:defRPr/>
            </a:pPr>
            <a:r>
              <a:rPr lang="en-US" sz="2500" dirty="0">
                <a:effectLst>
                  <a:outerShdw blurRad="38100" dist="38100" dir="2700000" algn="tl">
                    <a:srgbClr val="000000"/>
                  </a:outerShdw>
                </a:effectLst>
              </a:rPr>
              <a:t>4. Both functional and silent pituitary adenomas are usually composed of a single cell type and produce a single predominant hormone, although exceptions are known to occur.</a:t>
            </a:r>
          </a:p>
        </p:txBody>
      </p:sp>
    </p:spTree>
    <p:extLst>
      <p:ext uri="{BB962C8B-B14F-4D97-AF65-F5344CB8AC3E}">
        <p14:creationId xmlns:p14="http://schemas.microsoft.com/office/powerpoint/2010/main" val="33102650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5476"/>
                                        </p:tgtEl>
                                        <p:attrNameLst>
                                          <p:attrName>style.visibility</p:attrName>
                                        </p:attrNameLst>
                                      </p:cBhvr>
                                      <p:to>
                                        <p:strVal val="visible"/>
                                      </p:to>
                                    </p:set>
                                    <p:anim calcmode="lin" valueType="num">
                                      <p:cBhvr>
                                        <p:cTn id="7" dur="500" fill="hold"/>
                                        <p:tgtEl>
                                          <p:spTgt spid="105476"/>
                                        </p:tgtEl>
                                        <p:attrNameLst>
                                          <p:attrName>ppt_w</p:attrName>
                                        </p:attrNameLst>
                                      </p:cBhvr>
                                      <p:tavLst>
                                        <p:tav tm="0">
                                          <p:val>
                                            <p:fltVal val="0"/>
                                          </p:val>
                                        </p:tav>
                                        <p:tav tm="100000">
                                          <p:val>
                                            <p:strVal val="#ppt_w"/>
                                          </p:val>
                                        </p:tav>
                                      </p:tavLst>
                                    </p:anim>
                                    <p:anim calcmode="lin" valueType="num">
                                      <p:cBhvr>
                                        <p:cTn id="8" dur="500" fill="hold"/>
                                        <p:tgtEl>
                                          <p:spTgt spid="10547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Text Box 4"/>
          <p:cNvSpPr txBox="1">
            <a:spLocks noChangeArrowheads="1"/>
          </p:cNvSpPr>
          <p:nvPr/>
        </p:nvSpPr>
        <p:spPr bwMode="auto">
          <a:xfrm>
            <a:off x="2566020" y="1046498"/>
            <a:ext cx="9028113" cy="3554819"/>
          </a:xfrm>
          <a:prstGeom prst="rect">
            <a:avLst/>
          </a:prstGeom>
          <a:noFill/>
          <a:ln w="9525">
            <a:noFill/>
            <a:miter lim="800000"/>
            <a:headEnd/>
            <a:tailEnd/>
          </a:ln>
          <a:effectLst/>
        </p:spPr>
        <p:txBody>
          <a:bodyPr>
            <a:spAutoFit/>
          </a:bodyPr>
          <a:lstStyle/>
          <a:p>
            <a:pPr algn="just">
              <a:buClr>
                <a:srgbClr val="FFFF99"/>
              </a:buClr>
              <a:defRPr/>
            </a:pPr>
            <a:r>
              <a:rPr lang="en-US" sz="2500" dirty="0">
                <a:effectLst>
                  <a:outerShdw blurRad="38100" dist="38100" dir="2700000" algn="tl">
                    <a:srgbClr val="000000"/>
                  </a:outerShdw>
                </a:effectLst>
              </a:rPr>
              <a:t>5. Some pituitary adenomas can secrete two hormones (growth hormone and prolactin being the most common combination); rarely, pituitary adenomas are </a:t>
            </a:r>
            <a:r>
              <a:rPr lang="en-US" sz="2500" dirty="0" err="1">
                <a:effectLst>
                  <a:outerShdw blurRad="38100" dist="38100" dir="2700000" algn="tl">
                    <a:srgbClr val="000000"/>
                  </a:outerShdw>
                </a:effectLst>
              </a:rPr>
              <a:t>plurihormonal</a:t>
            </a:r>
            <a:r>
              <a:rPr lang="en-US" sz="2500" dirty="0">
                <a:effectLst>
                  <a:outerShdw blurRad="38100" dist="38100" dir="2700000" algn="tl">
                    <a:srgbClr val="000000"/>
                  </a:outerShdw>
                </a:effectLst>
              </a:rPr>
              <a:t>.</a:t>
            </a:r>
          </a:p>
          <a:p>
            <a:pPr marL="342900" indent="-342900" algn="just">
              <a:buClr>
                <a:srgbClr val="FFFF99"/>
              </a:buClr>
              <a:buFontTx/>
              <a:buAutoNum type="arabicPeriod" startAt="4"/>
              <a:defRPr/>
            </a:pPr>
            <a:endParaRPr lang="en-US" sz="2500" dirty="0">
              <a:effectLst>
                <a:outerShdw blurRad="38100" dist="38100" dir="2700000" algn="tl">
                  <a:srgbClr val="000000"/>
                </a:outerShdw>
              </a:effectLst>
            </a:endParaRPr>
          </a:p>
          <a:p>
            <a:pPr algn="just">
              <a:buClr>
                <a:srgbClr val="FFFF99"/>
              </a:buClr>
              <a:defRPr/>
            </a:pPr>
            <a:r>
              <a:rPr lang="en-US" sz="2500" dirty="0">
                <a:effectLst>
                  <a:outerShdw blurRad="38100" dist="38100" dir="2700000" algn="tl">
                    <a:srgbClr val="000000"/>
                  </a:outerShdw>
                </a:effectLst>
              </a:rPr>
              <a:t>6. Most pituitary adenomas occur as isolated lesions. In about 3% of cases, however, adenomas are associated with multiple endocrine </a:t>
            </a:r>
            <a:r>
              <a:rPr lang="en-US" sz="2500" dirty="0" err="1">
                <a:effectLst>
                  <a:outerShdw blurRad="38100" dist="38100" dir="2700000" algn="tl">
                    <a:srgbClr val="000000"/>
                  </a:outerShdw>
                </a:effectLst>
              </a:rPr>
              <a:t>neoplasia</a:t>
            </a:r>
            <a:r>
              <a:rPr lang="en-US" sz="2500" dirty="0">
                <a:effectLst>
                  <a:outerShdw blurRad="38100" dist="38100" dir="2700000" algn="tl">
                    <a:srgbClr val="000000"/>
                  </a:outerShdw>
                </a:effectLst>
              </a:rPr>
              <a:t> type 1 (MEN-1) syndrome.   </a:t>
            </a:r>
          </a:p>
        </p:txBody>
      </p:sp>
    </p:spTree>
    <p:extLst>
      <p:ext uri="{BB962C8B-B14F-4D97-AF65-F5344CB8AC3E}">
        <p14:creationId xmlns:p14="http://schemas.microsoft.com/office/powerpoint/2010/main" val="246764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5476"/>
                                        </p:tgtEl>
                                        <p:attrNameLst>
                                          <p:attrName>style.visibility</p:attrName>
                                        </p:attrNameLst>
                                      </p:cBhvr>
                                      <p:to>
                                        <p:strVal val="visible"/>
                                      </p:to>
                                    </p:set>
                                    <p:anim calcmode="lin" valueType="num">
                                      <p:cBhvr>
                                        <p:cTn id="7" dur="500" fill="hold"/>
                                        <p:tgtEl>
                                          <p:spTgt spid="105476"/>
                                        </p:tgtEl>
                                        <p:attrNameLst>
                                          <p:attrName>ppt_w</p:attrName>
                                        </p:attrNameLst>
                                      </p:cBhvr>
                                      <p:tavLst>
                                        <p:tav tm="0">
                                          <p:val>
                                            <p:fltVal val="0"/>
                                          </p:val>
                                        </p:tav>
                                        <p:tav tm="100000">
                                          <p:val>
                                            <p:strVal val="#ppt_w"/>
                                          </p:val>
                                        </p:tav>
                                      </p:tavLst>
                                    </p:anim>
                                    <p:anim calcmode="lin" valueType="num">
                                      <p:cBhvr>
                                        <p:cTn id="8" dur="500" fill="hold"/>
                                        <p:tgtEl>
                                          <p:spTgt spid="10547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359518-D168-CD62-4541-4C37302B89A7}"/>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xmlns="" id="{63D68405-F3F6-271E-E938-B09B7AFBD90E}"/>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xmlns="" id="{5CA9F3B6-0125-176D-73DB-519D721F45F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C3D9BA97-258D-5BDD-99AE-F9FF9726CF45}"/>
              </a:ext>
            </a:extLst>
          </p:cNvPr>
          <p:cNvSpPr>
            <a:spLocks noGrp="1"/>
          </p:cNvSpPr>
          <p:nvPr>
            <p:ph type="sldNum" sz="quarter" idx="12"/>
          </p:nvPr>
        </p:nvSpPr>
        <p:spPr/>
        <p:txBody>
          <a:bodyPr/>
          <a:lstStyle/>
          <a:p>
            <a:endParaRPr lang="en-US" dirty="0"/>
          </a:p>
        </p:txBody>
      </p:sp>
      <p:pic>
        <p:nvPicPr>
          <p:cNvPr id="7" name="Content Placeholder 6" descr="The circumscribed mass lesion present here in the sella turcica is a pituitary adenoma">
            <a:extLst>
              <a:ext uri="{FF2B5EF4-FFF2-40B4-BE49-F238E27FC236}">
                <a16:creationId xmlns:a16="http://schemas.microsoft.com/office/drawing/2014/main" xmlns="" id="{5727B818-B003-44D5-5084-AA678A8CE610}"/>
              </a:ext>
            </a:extLst>
          </p:cNvPr>
          <p:cNvPicPr>
            <a:picLocks noGrp="1" noChangeAspect="1" noChangeArrowheads="1"/>
          </p:cNvPicPr>
          <p:nvPr>
            <p:ph idx="1"/>
          </p:nvPr>
        </p:nvPicPr>
        <p:blipFill>
          <a:blip r:embed="rId2"/>
          <a:srcRect/>
          <a:stretch>
            <a:fillRect/>
          </a:stretch>
        </p:blipFill>
        <p:spPr>
          <a:xfrm>
            <a:off x="2719495" y="564610"/>
            <a:ext cx="8658546" cy="5669280"/>
          </a:xfrm>
          <a:noFill/>
          <a:ln w="57150" cmpd="thinThick">
            <a:solidFill>
              <a:srgbClr val="000000"/>
            </a:solidFill>
          </a:ln>
        </p:spPr>
      </p:pic>
    </p:spTree>
    <p:extLst>
      <p:ext uri="{BB962C8B-B14F-4D97-AF65-F5344CB8AC3E}">
        <p14:creationId xmlns:p14="http://schemas.microsoft.com/office/powerpoint/2010/main" val="343446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2429304"/>
            <a:ext cx="8911687" cy="1331794"/>
          </a:xfrm>
        </p:spPr>
        <p:txBody>
          <a:bodyPr>
            <a:noAutofit/>
          </a:bodyPr>
          <a:lstStyle/>
          <a:p>
            <a:pPr algn="ctr"/>
            <a:r>
              <a:rPr lang="en-US" sz="4000" b="1" dirty="0"/>
              <a:t>PATHOLOGY OF THE </a:t>
            </a:r>
            <a:br>
              <a:rPr lang="en-US" sz="4000" b="1" dirty="0"/>
            </a:br>
            <a:r>
              <a:rPr lang="en-US" sz="4000" b="1" dirty="0"/>
              <a:t>ENDOCRINE SYSTEM</a:t>
            </a:r>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254079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Text Box 4"/>
          <p:cNvSpPr txBox="1">
            <a:spLocks noChangeArrowheads="1"/>
          </p:cNvSpPr>
          <p:nvPr/>
        </p:nvSpPr>
        <p:spPr bwMode="auto">
          <a:xfrm>
            <a:off x="2348753" y="806451"/>
            <a:ext cx="9144000" cy="4493538"/>
          </a:xfrm>
          <a:prstGeom prst="rect">
            <a:avLst/>
          </a:prstGeom>
          <a:noFill/>
          <a:ln w="9525">
            <a:noFill/>
            <a:miter lim="800000"/>
            <a:headEnd/>
            <a:tailEnd/>
          </a:ln>
          <a:effectLst/>
        </p:spPr>
        <p:txBody>
          <a:bodyPr>
            <a:spAutoFit/>
          </a:bodyPr>
          <a:lstStyle/>
          <a:p>
            <a:pPr algn="just">
              <a:lnSpc>
                <a:spcPct val="110000"/>
              </a:lnSpc>
              <a:buClr>
                <a:srgbClr val="FFFF99"/>
              </a:buClr>
              <a:defRPr/>
            </a:pPr>
            <a:r>
              <a:rPr lang="en-US" sz="2600" dirty="0">
                <a:effectLst>
                  <a:outerShdw blurRad="38100" dist="38100" dir="2700000" algn="tl">
                    <a:srgbClr val="000000"/>
                  </a:outerShdw>
                </a:effectLst>
              </a:rPr>
              <a:t>7. Microscopically, pituitary adenomas are composed of relatively uniform, polygonal cells arranged in sheets cords, or papillae. Supporting connective tissue, or </a:t>
            </a:r>
            <a:r>
              <a:rPr lang="en-US" sz="2600" dirty="0" err="1">
                <a:effectLst>
                  <a:outerShdw blurRad="38100" dist="38100" dir="2700000" algn="tl">
                    <a:srgbClr val="000000"/>
                  </a:outerShdw>
                </a:effectLst>
              </a:rPr>
              <a:t>reticulin</a:t>
            </a:r>
            <a:r>
              <a:rPr lang="en-US" sz="2600" dirty="0">
                <a:effectLst>
                  <a:outerShdw blurRad="38100" dist="38100" dir="2700000" algn="tl">
                    <a:srgbClr val="000000"/>
                  </a:outerShdw>
                </a:effectLst>
              </a:rPr>
              <a:t>, is sparse, accounting for the soft, gelatinous consistency of many lesions. The nuclei of the neoplastic cells may be uniform or pleomorphic. Mitotic activity is usually scanty. This cellular </a:t>
            </a:r>
            <a:r>
              <a:rPr lang="en-US" sz="2600" dirty="0" err="1">
                <a:effectLst>
                  <a:outerShdw blurRad="38100" dist="38100" dir="2700000" algn="tl">
                    <a:srgbClr val="000000"/>
                  </a:outerShdw>
                </a:effectLst>
              </a:rPr>
              <a:t>monomorphism</a:t>
            </a:r>
            <a:r>
              <a:rPr lang="en-US" sz="2600" dirty="0">
                <a:effectLst>
                  <a:outerShdw blurRad="38100" dist="38100" dir="2700000" algn="tl">
                    <a:srgbClr val="000000"/>
                  </a:outerShdw>
                </a:effectLst>
              </a:rPr>
              <a:t> and the absence of a significant </a:t>
            </a:r>
            <a:r>
              <a:rPr lang="en-US" sz="2600" dirty="0" err="1">
                <a:effectLst>
                  <a:outerShdw blurRad="38100" dist="38100" dir="2700000" algn="tl">
                    <a:srgbClr val="000000"/>
                  </a:outerShdw>
                </a:effectLst>
              </a:rPr>
              <a:t>reticulin</a:t>
            </a:r>
            <a:r>
              <a:rPr lang="en-US" sz="2600" dirty="0">
                <a:effectLst>
                  <a:outerShdw blurRad="38100" dist="38100" dir="2700000" algn="tl">
                    <a:srgbClr val="000000"/>
                  </a:outerShdw>
                </a:effectLst>
              </a:rPr>
              <a:t> network distinguish pituitary adenomas from non-neoplastic anterior pituitary parenchyma</a:t>
            </a:r>
            <a:r>
              <a:rPr lang="en-US" sz="2600" b="1" dirty="0">
                <a:effectLst>
                  <a:outerShdw blurRad="38100" dist="38100" dir="2700000" algn="tl">
                    <a:srgbClr val="000000"/>
                  </a:outerShdw>
                </a:effectLst>
              </a:rPr>
              <a:t>.</a:t>
            </a:r>
          </a:p>
        </p:txBody>
      </p:sp>
    </p:spTree>
    <p:extLst>
      <p:ext uri="{BB962C8B-B14F-4D97-AF65-F5344CB8AC3E}">
        <p14:creationId xmlns:p14="http://schemas.microsoft.com/office/powerpoint/2010/main" val="33613206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p:cTn id="7" dur="1000" fill="hold"/>
                                        <p:tgtEl>
                                          <p:spTgt spid="106500"/>
                                        </p:tgtEl>
                                        <p:attrNameLst>
                                          <p:attrName>ppt_x</p:attrName>
                                        </p:attrNameLst>
                                      </p:cBhvr>
                                      <p:tavLst>
                                        <p:tav tm="0">
                                          <p:val>
                                            <p:strVal val="#ppt_x-.2"/>
                                          </p:val>
                                        </p:tav>
                                        <p:tav tm="100000">
                                          <p:val>
                                            <p:strVal val="#ppt_x"/>
                                          </p:val>
                                        </p:tav>
                                      </p:tavLst>
                                    </p:anim>
                                    <p:anim calcmode="lin" valueType="num">
                                      <p:cBhvr>
                                        <p:cTn id="8" dur="1000" fill="hold"/>
                                        <p:tgtEl>
                                          <p:spTgt spid="10650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E2D97855-9206-98F2-896C-05C8D899B8D4}"/>
              </a:ext>
            </a:extLst>
          </p:cNvPr>
          <p:cNvSpPr>
            <a:spLocks noGrp="1"/>
          </p:cNvSpPr>
          <p:nvPr>
            <p:ph type="sldNum" sz="quarter" idx="12"/>
          </p:nvPr>
        </p:nvSpPr>
        <p:spPr/>
        <p:txBody>
          <a:bodyPr/>
          <a:lstStyle/>
          <a:p>
            <a:pPr>
              <a:defRPr/>
            </a:pPr>
            <a:fld id="{7109F3FA-6048-4DE5-8F18-7CB912DB30B6}" type="slidenum">
              <a:rPr lang="ar-IQ" smtClean="0"/>
              <a:pPr>
                <a:defRPr/>
              </a:pPr>
              <a:t>21</a:t>
            </a:fld>
            <a:endParaRPr lang="en-US"/>
          </a:p>
        </p:txBody>
      </p:sp>
      <p:pic>
        <p:nvPicPr>
          <p:cNvPr id="6" name="Picture 6" descr="The microscopic appearance of the pituitary adenoma is shown here">
            <a:extLst>
              <a:ext uri="{FF2B5EF4-FFF2-40B4-BE49-F238E27FC236}">
                <a16:creationId xmlns:a16="http://schemas.microsoft.com/office/drawing/2014/main" xmlns="" id="{A9A90EBC-8982-5D39-223B-921B6F033F6C}"/>
              </a:ext>
            </a:extLst>
          </p:cNvPr>
          <p:cNvPicPr>
            <a:picLocks noGrp="1" noChangeAspect="1" noChangeArrowheads="1"/>
          </p:cNvPicPr>
          <p:nvPr>
            <p:ph/>
          </p:nvPr>
        </p:nvPicPr>
        <p:blipFill>
          <a:blip r:embed="rId2"/>
          <a:srcRect/>
          <a:stretch>
            <a:fillRect/>
          </a:stretch>
        </p:blipFill>
        <p:spPr>
          <a:xfrm>
            <a:off x="1037071" y="1223625"/>
            <a:ext cx="5446504" cy="3566160"/>
          </a:xfrm>
          <a:noFill/>
          <a:ln w="57150" cmpd="thinThick">
            <a:noFill/>
          </a:ln>
        </p:spPr>
      </p:pic>
      <p:pic>
        <p:nvPicPr>
          <p:cNvPr id="7" name="Picture 5" descr="This is a microadenoma of the anterior pituitary">
            <a:extLst>
              <a:ext uri="{FF2B5EF4-FFF2-40B4-BE49-F238E27FC236}">
                <a16:creationId xmlns:a16="http://schemas.microsoft.com/office/drawing/2014/main" xmlns="" id="{E325E5CF-8749-A6BD-948F-085AE60F8970}"/>
              </a:ext>
            </a:extLst>
          </p:cNvPr>
          <p:cNvPicPr>
            <a:picLocks noChangeAspect="1" noChangeArrowheads="1"/>
          </p:cNvPicPr>
          <p:nvPr/>
        </p:nvPicPr>
        <p:blipFill>
          <a:blip r:embed="rId3"/>
          <a:srcRect/>
          <a:stretch>
            <a:fillRect/>
          </a:stretch>
        </p:blipFill>
        <p:spPr>
          <a:xfrm>
            <a:off x="6681481" y="1223625"/>
            <a:ext cx="5135484" cy="3566160"/>
          </a:xfrm>
          <a:prstGeom prst="rect">
            <a:avLst/>
          </a:prstGeom>
          <a:noFill/>
          <a:ln w="57150" cmpd="thinThick">
            <a:noFill/>
          </a:ln>
        </p:spPr>
      </p:pic>
    </p:spTree>
    <p:extLst>
      <p:ext uri="{BB962C8B-B14F-4D97-AF65-F5344CB8AC3E}">
        <p14:creationId xmlns:p14="http://schemas.microsoft.com/office/powerpoint/2010/main" val="2149338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869651" y="539522"/>
            <a:ext cx="3413125" cy="3666826"/>
            <a:chOff x="3680" y="2432"/>
            <a:chExt cx="2150" cy="1923"/>
          </a:xfrm>
        </p:grpSpPr>
        <p:pic>
          <p:nvPicPr>
            <p:cNvPr id="10250" name="Picture 5" descr="19-012 02-26-58 م_0003 copy"/>
            <p:cNvPicPr>
              <a:picLocks noChangeAspect="1" noChangeArrowheads="1"/>
            </p:cNvPicPr>
            <p:nvPr/>
          </p:nvPicPr>
          <p:blipFill>
            <a:blip r:embed="rId2">
              <a:extLst>
                <a:ext uri="{28A0092B-C50C-407E-A947-70E740481C1C}">
                  <a14:useLocalDpi xmlns:a14="http://schemas.microsoft.com/office/drawing/2010/main" val="0"/>
                </a:ext>
              </a:extLst>
            </a:blip>
            <a:srcRect b="8267"/>
            <a:stretch>
              <a:fillRect/>
            </a:stretch>
          </p:blipFill>
          <p:spPr bwMode="auto">
            <a:xfrm>
              <a:off x="4047" y="2432"/>
              <a:ext cx="1373" cy="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4" name="Text Box 8"/>
            <p:cNvSpPr txBox="1">
              <a:spLocks noChangeArrowheads="1"/>
            </p:cNvSpPr>
            <p:nvPr/>
          </p:nvSpPr>
          <p:spPr bwMode="auto">
            <a:xfrm>
              <a:off x="3680" y="3855"/>
              <a:ext cx="2150" cy="500"/>
            </a:xfrm>
            <a:prstGeom prst="rect">
              <a:avLst/>
            </a:prstGeom>
            <a:noFill/>
            <a:ln w="9525">
              <a:noFill/>
              <a:miter lim="800000"/>
              <a:headEnd/>
              <a:tailEnd/>
            </a:ln>
            <a:effectLst/>
          </p:spPr>
          <p:txBody>
            <a:bodyPr>
              <a:spAutoFit/>
            </a:bodyPr>
            <a:lstStyle/>
            <a:p>
              <a:pPr algn="ctr" eaLnBrk="1" hangingPunct="1">
                <a:spcBef>
                  <a:spcPct val="50000"/>
                </a:spcBef>
                <a:defRPr/>
              </a:pPr>
              <a:r>
                <a:rPr lang="en-US" sz="1400" b="1" dirty="0">
                  <a:solidFill>
                    <a:srgbClr val="00B0F0"/>
                  </a:solidFill>
                  <a:effectLst>
                    <a:outerShdw blurRad="38100" dist="38100" dir="2700000" algn="tl">
                      <a:srgbClr val="000000"/>
                    </a:outerShdw>
                  </a:effectLst>
                </a:rPr>
                <a:t>Acromegaly (GH producing pituitary adenoma), illustrating the thickening of the nose and enlargement of the lower jaw</a:t>
              </a:r>
            </a:p>
          </p:txBody>
        </p:sp>
      </p:grpSp>
      <p:grpSp>
        <p:nvGrpSpPr>
          <p:cNvPr id="3" name="Group 14"/>
          <p:cNvGrpSpPr>
            <a:grpSpLocks/>
          </p:cNvGrpSpPr>
          <p:nvPr/>
        </p:nvGrpSpPr>
        <p:grpSpPr bwMode="auto">
          <a:xfrm>
            <a:off x="8001554" y="2910656"/>
            <a:ext cx="3840480" cy="2953000"/>
            <a:chOff x="1613" y="2595"/>
            <a:chExt cx="2177" cy="1682"/>
          </a:xfrm>
        </p:grpSpPr>
        <p:sp>
          <p:nvSpPr>
            <p:cNvPr id="106505" name="Text Box 9"/>
            <p:cNvSpPr txBox="1">
              <a:spLocks noChangeArrowheads="1"/>
            </p:cNvSpPr>
            <p:nvPr/>
          </p:nvSpPr>
          <p:spPr bwMode="auto">
            <a:xfrm>
              <a:off x="1613" y="3830"/>
              <a:ext cx="2177" cy="447"/>
            </a:xfrm>
            <a:prstGeom prst="rect">
              <a:avLst/>
            </a:prstGeom>
            <a:noFill/>
            <a:ln w="9525">
              <a:noFill/>
              <a:miter lim="800000"/>
              <a:headEnd/>
              <a:tailEnd/>
            </a:ln>
            <a:effectLst/>
          </p:spPr>
          <p:txBody>
            <a:bodyPr>
              <a:spAutoFit/>
            </a:bodyPr>
            <a:lstStyle/>
            <a:p>
              <a:pPr algn="ctr" eaLnBrk="1" hangingPunct="1">
                <a:spcBef>
                  <a:spcPct val="50000"/>
                </a:spcBef>
                <a:defRPr/>
              </a:pPr>
              <a:r>
                <a:rPr lang="en-US" sz="1500" b="1" dirty="0">
                  <a:solidFill>
                    <a:srgbClr val="00B0F0"/>
                  </a:solidFill>
                  <a:effectLst>
                    <a:outerShdw blurRad="38100" dist="38100" dir="2700000" algn="tl">
                      <a:srgbClr val="000000"/>
                    </a:outerShdw>
                  </a:effectLst>
                </a:rPr>
                <a:t>Note monomorphic population of cells with little - no nuclear </a:t>
              </a:r>
              <a:r>
                <a:rPr lang="en-US" sz="1500" b="1" dirty="0" err="1">
                  <a:solidFill>
                    <a:srgbClr val="00B0F0"/>
                  </a:solidFill>
                  <a:effectLst>
                    <a:outerShdw blurRad="38100" dist="38100" dir="2700000" algn="tl">
                      <a:srgbClr val="000000"/>
                    </a:outerShdw>
                  </a:effectLst>
                </a:rPr>
                <a:t>atypia</a:t>
              </a:r>
              <a:r>
                <a:rPr lang="en-US" sz="1500" b="1" dirty="0">
                  <a:solidFill>
                    <a:srgbClr val="00B0F0"/>
                  </a:solidFill>
                  <a:effectLst>
                    <a:outerShdw blurRad="38100" dist="38100" dir="2700000" algn="tl">
                      <a:srgbClr val="000000"/>
                    </a:outerShdw>
                  </a:effectLst>
                </a:rPr>
                <a:t> and clear cytoplasm (this one is </a:t>
              </a:r>
              <a:r>
                <a:rPr lang="en-US" sz="1500" b="1" dirty="0" err="1">
                  <a:solidFill>
                    <a:srgbClr val="00B0F0"/>
                  </a:solidFill>
                  <a:effectLst>
                    <a:outerShdw blurRad="38100" dist="38100" dir="2700000" algn="tl">
                      <a:srgbClr val="000000"/>
                    </a:outerShdw>
                  </a:effectLst>
                </a:rPr>
                <a:t>chromophobic</a:t>
              </a:r>
              <a:r>
                <a:rPr lang="en-US" sz="1500" b="1" dirty="0">
                  <a:solidFill>
                    <a:srgbClr val="00B0F0"/>
                  </a:solidFill>
                  <a:effectLst>
                    <a:outerShdw blurRad="38100" dist="38100" dir="2700000" algn="tl">
                      <a:srgbClr val="000000"/>
                    </a:outerShdw>
                  </a:effectLst>
                </a:rPr>
                <a:t>) </a:t>
              </a:r>
            </a:p>
          </p:txBody>
        </p:sp>
        <p:pic>
          <p:nvPicPr>
            <p:cNvPr id="10249" name="Picture 10" descr="Untitle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 y="2595"/>
              <a:ext cx="1848" cy="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3"/>
          <p:cNvGrpSpPr>
            <a:grpSpLocks/>
          </p:cNvGrpSpPr>
          <p:nvPr/>
        </p:nvGrpSpPr>
        <p:grpSpPr bwMode="auto">
          <a:xfrm>
            <a:off x="4743647" y="2360610"/>
            <a:ext cx="2651760" cy="2627762"/>
            <a:chOff x="68" y="2639"/>
            <a:chExt cx="1566" cy="1533"/>
          </a:xfrm>
        </p:grpSpPr>
        <p:sp>
          <p:nvSpPr>
            <p:cNvPr id="10246" name="Text Box 7"/>
            <p:cNvSpPr txBox="1">
              <a:spLocks noChangeArrowheads="1"/>
            </p:cNvSpPr>
            <p:nvPr/>
          </p:nvSpPr>
          <p:spPr bwMode="auto">
            <a:xfrm>
              <a:off x="128" y="3974"/>
              <a:ext cx="1429"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1600" b="1" dirty="0">
                  <a:solidFill>
                    <a:srgbClr val="00B0F0"/>
                  </a:solidFill>
                </a:rPr>
                <a:t>Pituitary adenoma</a:t>
              </a:r>
            </a:p>
          </p:txBody>
        </p:sp>
        <p:pic>
          <p:nvPicPr>
            <p:cNvPr id="10247" name="Picture 11" descr="Untitled-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 y="2639"/>
              <a:ext cx="1566" cy="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479878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70" decel="100000"/>
                                        <p:tgtEl>
                                          <p:spTgt spid="3"/>
                                        </p:tgtEl>
                                      </p:cBhvr>
                                    </p:animEffect>
                                    <p:animScale>
                                      <p:cBhvr>
                                        <p:cTn id="17" dur="770" decel="100000"/>
                                        <p:tgtEl>
                                          <p:spTgt spid="3"/>
                                        </p:tgtEl>
                                      </p:cBhvr>
                                      <p:from x="10000" y="10000"/>
                                      <p:to x="200000" y="450000"/>
                                    </p:animScale>
                                    <p:animScale>
                                      <p:cBhvr>
                                        <p:cTn id="18" dur="1230" accel="100000" fill="hold">
                                          <p:stCondLst>
                                            <p:cond delay="770"/>
                                          </p:stCondLst>
                                        </p:cTn>
                                        <p:tgtEl>
                                          <p:spTgt spid="3"/>
                                        </p:tgtEl>
                                      </p:cBhvr>
                                      <p:from x="200000" y="450000"/>
                                      <p:to x="100000" y="100000"/>
                                    </p:animScale>
                                    <p:set>
                                      <p:cBhvr>
                                        <p:cTn id="19" dur="770" fill="hold"/>
                                        <p:tgtEl>
                                          <p:spTgt spid="3"/>
                                        </p:tgtEl>
                                        <p:attrNameLst>
                                          <p:attrName>ppt_x</p:attrName>
                                        </p:attrNameLst>
                                      </p:cBhvr>
                                      <p:to>
                                        <p:strVal val="(0.5)"/>
                                      </p:to>
                                    </p:set>
                                    <p:anim from="(0.5)" to="(#ppt_x)" calcmode="lin" valueType="num">
                                      <p:cBhvr>
                                        <p:cTn id="20" dur="1230" accel="100000" fill="hold">
                                          <p:stCondLst>
                                            <p:cond delay="770"/>
                                          </p:stCondLst>
                                        </p:cTn>
                                        <p:tgtEl>
                                          <p:spTgt spid="3"/>
                                        </p:tgtEl>
                                        <p:attrNameLst>
                                          <p:attrName>ppt_x</p:attrName>
                                        </p:attrNameLst>
                                      </p:cBhvr>
                                    </p:anim>
                                    <p:set>
                                      <p:cBhvr>
                                        <p:cTn id="21" dur="770" fill="hold"/>
                                        <p:tgtEl>
                                          <p:spTgt spid="3"/>
                                        </p:tgtEl>
                                        <p:attrNameLst>
                                          <p:attrName>ppt_y</p:attrName>
                                        </p:attrNameLst>
                                      </p:cBhvr>
                                      <p:to>
                                        <p:strVal val="(#ppt_y+0.4)"/>
                                      </p:to>
                                    </p:set>
                                    <p:anim from="(#ppt_y+0.4)" to="(#ppt_y)" calcmode="lin" valueType="num">
                                      <p:cBhvr>
                                        <p:cTn id="22" dur="1230" accel="100000" fill="hold">
                                          <p:stCondLst>
                                            <p:cond delay="770"/>
                                          </p:stCondLst>
                                        </p:cTn>
                                        <p:tgtEl>
                                          <p:spTgt spid="3"/>
                                        </p:tgtEl>
                                        <p:attrNameLst>
                                          <p:attrName>ppt_y</p:attrName>
                                        </p:attrNameLst>
                                      </p:cBhvr>
                                    </p:anim>
                                  </p:childTnLst>
                                </p:cTn>
                              </p:par>
                              <p:par>
                                <p:cTn id="23" presetID="5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70" decel="100000"/>
                                        <p:tgtEl>
                                          <p:spTgt spid="2"/>
                                        </p:tgtEl>
                                      </p:cBhvr>
                                    </p:animEffect>
                                    <p:animScale>
                                      <p:cBhvr>
                                        <p:cTn id="26" dur="770" decel="100000"/>
                                        <p:tgtEl>
                                          <p:spTgt spid="2"/>
                                        </p:tgtEl>
                                      </p:cBhvr>
                                      <p:from x="10000" y="10000"/>
                                      <p:to x="200000" y="450000"/>
                                    </p:animScale>
                                    <p:animScale>
                                      <p:cBhvr>
                                        <p:cTn id="27" dur="1230" accel="100000" fill="hold">
                                          <p:stCondLst>
                                            <p:cond delay="770"/>
                                          </p:stCondLst>
                                        </p:cTn>
                                        <p:tgtEl>
                                          <p:spTgt spid="2"/>
                                        </p:tgtEl>
                                      </p:cBhvr>
                                      <p:from x="200000" y="450000"/>
                                      <p:to x="100000" y="100000"/>
                                    </p:animScale>
                                    <p:set>
                                      <p:cBhvr>
                                        <p:cTn id="28" dur="770" fill="hold"/>
                                        <p:tgtEl>
                                          <p:spTgt spid="2"/>
                                        </p:tgtEl>
                                        <p:attrNameLst>
                                          <p:attrName>ppt_x</p:attrName>
                                        </p:attrNameLst>
                                      </p:cBhvr>
                                      <p:to>
                                        <p:strVal val="(0.5)"/>
                                      </p:to>
                                    </p:set>
                                    <p:anim from="(0.5)" to="(#ppt_x)" calcmode="lin" valueType="num">
                                      <p:cBhvr>
                                        <p:cTn id="29" dur="1230" accel="100000" fill="hold">
                                          <p:stCondLst>
                                            <p:cond delay="770"/>
                                          </p:stCondLst>
                                        </p:cTn>
                                        <p:tgtEl>
                                          <p:spTgt spid="2"/>
                                        </p:tgtEl>
                                        <p:attrNameLst>
                                          <p:attrName>ppt_x</p:attrName>
                                        </p:attrNameLst>
                                      </p:cBhvr>
                                    </p:anim>
                                    <p:set>
                                      <p:cBhvr>
                                        <p:cTn id="30" dur="770" fill="hold"/>
                                        <p:tgtEl>
                                          <p:spTgt spid="2"/>
                                        </p:tgtEl>
                                        <p:attrNameLst>
                                          <p:attrName>ppt_y</p:attrName>
                                        </p:attrNameLst>
                                      </p:cBhvr>
                                      <p:to>
                                        <p:strVal val="(#ppt_y+0.4)"/>
                                      </p:to>
                                    </p:set>
                                    <p:anim from="(#ppt_y+0.4)" to="(#ppt_y)" calcmode="lin" valueType="num">
                                      <p:cBhvr>
                                        <p:cTn id="31"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01" name="Text Box 17"/>
          <p:cNvSpPr txBox="1">
            <a:spLocks noChangeArrowheads="1"/>
          </p:cNvSpPr>
          <p:nvPr/>
        </p:nvSpPr>
        <p:spPr bwMode="auto">
          <a:xfrm>
            <a:off x="1538289" y="128589"/>
            <a:ext cx="10171490" cy="523220"/>
          </a:xfrm>
          <a:prstGeom prst="rect">
            <a:avLst/>
          </a:prstGeom>
          <a:noFill/>
          <a:ln w="9525">
            <a:noFill/>
            <a:miter lim="800000"/>
            <a:headEnd/>
            <a:tailEnd/>
          </a:ln>
          <a:effectLst/>
        </p:spPr>
        <p:txBody>
          <a:bodyPr wrap="square">
            <a:spAutoFit/>
          </a:bodyPr>
          <a:lstStyle/>
          <a:p>
            <a:pPr eaLnBrk="1" hangingPunct="1">
              <a:spcBef>
                <a:spcPct val="50000"/>
              </a:spcBef>
              <a:defRPr/>
            </a:pPr>
            <a:r>
              <a:rPr lang="en-US" sz="2800" dirty="0">
                <a:solidFill>
                  <a:srgbClr val="FFFF99"/>
                </a:solidFill>
                <a:effectLst>
                  <a:outerShdw blurRad="38100" dist="38100" dir="2700000" algn="tl">
                    <a:srgbClr val="000000"/>
                  </a:outerShdw>
                </a:effectLst>
                <a:latin typeface="Arial Black" pitchFamily="34" charset="0"/>
                <a:cs typeface="Arial" pitchFamily="34" charset="0"/>
              </a:rPr>
              <a:t>Clinical Manifestations of Pituitary Adenomas  </a:t>
            </a:r>
          </a:p>
        </p:txBody>
      </p:sp>
      <p:sp>
        <p:nvSpPr>
          <p:cNvPr id="67602" name="Text Box 18"/>
          <p:cNvSpPr txBox="1">
            <a:spLocks noChangeArrowheads="1"/>
          </p:cNvSpPr>
          <p:nvPr/>
        </p:nvSpPr>
        <p:spPr bwMode="auto">
          <a:xfrm>
            <a:off x="1668463" y="787400"/>
            <a:ext cx="8748712" cy="5449888"/>
          </a:xfrm>
          <a:prstGeom prst="rect">
            <a:avLst/>
          </a:prstGeom>
          <a:noFill/>
          <a:ln w="9525">
            <a:noFill/>
            <a:miter lim="800000"/>
            <a:headEnd/>
            <a:tailEnd/>
          </a:ln>
          <a:effectLst/>
        </p:spPr>
        <p:txBody>
          <a:bodyPr>
            <a:spAutoFit/>
          </a:bodyPr>
          <a:lstStyle/>
          <a:p>
            <a:pPr marL="265113" indent="-265113" algn="just">
              <a:lnSpc>
                <a:spcPct val="120000"/>
              </a:lnSpc>
              <a:spcBef>
                <a:spcPct val="50000"/>
              </a:spcBef>
              <a:buFontTx/>
              <a:buChar char="•"/>
              <a:defRPr/>
            </a:pPr>
            <a:r>
              <a:rPr lang="en-US" sz="2600" b="1" i="1">
                <a:solidFill>
                  <a:srgbClr val="00FF00"/>
                </a:solidFill>
                <a:effectLst>
                  <a:outerShdw blurRad="38100" dist="38100" dir="2700000" algn="tl">
                    <a:srgbClr val="000000"/>
                  </a:outerShdw>
                </a:effectLst>
              </a:rPr>
              <a:t>Prolactinomas :</a:t>
            </a:r>
            <a:r>
              <a:rPr lang="en-US" sz="2600" b="1">
                <a:effectLst>
                  <a:outerShdw blurRad="38100" dist="38100" dir="2700000" algn="tl">
                    <a:srgbClr val="000000"/>
                  </a:outerShdw>
                </a:effectLst>
              </a:rPr>
              <a:t> amenorrhea, galactorrhea, loss of libido, and infertility.</a:t>
            </a:r>
          </a:p>
          <a:p>
            <a:pPr marL="265113" indent="-265113" algn="just">
              <a:lnSpc>
                <a:spcPct val="120000"/>
              </a:lnSpc>
              <a:spcBef>
                <a:spcPct val="50000"/>
              </a:spcBef>
              <a:buFontTx/>
              <a:buChar char="•"/>
              <a:defRPr/>
            </a:pPr>
            <a:r>
              <a:rPr lang="en-US" sz="2600" b="1" i="1">
                <a:solidFill>
                  <a:srgbClr val="00FF00"/>
                </a:solidFill>
                <a:effectLst>
                  <a:outerShdw blurRad="38100" dist="38100" dir="2700000" algn="tl">
                    <a:srgbClr val="000000"/>
                  </a:outerShdw>
                </a:effectLst>
              </a:rPr>
              <a:t>Growth homone (somatotroph cell) adenomas :</a:t>
            </a:r>
            <a:r>
              <a:rPr lang="en-US" sz="2600" b="1">
                <a:effectLst>
                  <a:outerShdw blurRad="38100" dist="38100" dir="2700000" algn="tl">
                    <a:srgbClr val="000000"/>
                  </a:outerShdw>
                </a:effectLst>
              </a:rPr>
              <a:t> gigantism (children), acromegaly (adults), impaired glucose tolerance, and diabetes mellitus.</a:t>
            </a:r>
          </a:p>
          <a:p>
            <a:pPr marL="265113" indent="-265113" algn="just">
              <a:lnSpc>
                <a:spcPct val="120000"/>
              </a:lnSpc>
              <a:spcBef>
                <a:spcPct val="50000"/>
              </a:spcBef>
              <a:buFontTx/>
              <a:buChar char="•"/>
              <a:defRPr/>
            </a:pPr>
            <a:r>
              <a:rPr lang="en-US" sz="2600" b="1" i="1">
                <a:solidFill>
                  <a:srgbClr val="00FF00"/>
                </a:solidFill>
                <a:effectLst>
                  <a:outerShdw blurRad="38100" dist="38100" dir="2700000" algn="tl">
                    <a:srgbClr val="000000"/>
                  </a:outerShdw>
                </a:effectLst>
              </a:rPr>
              <a:t>Corticotroph cell adenomas :</a:t>
            </a:r>
            <a:r>
              <a:rPr lang="en-US" sz="2600" b="1">
                <a:effectLst>
                  <a:outerShdw blurRad="38100" dist="38100" dir="2700000" algn="tl">
                    <a:srgbClr val="000000"/>
                  </a:outerShdw>
                </a:effectLst>
              </a:rPr>
              <a:t> Cushing syndrome, hyperpigmentation. </a:t>
            </a:r>
          </a:p>
          <a:p>
            <a:pPr marL="265113" indent="-265113" algn="just">
              <a:lnSpc>
                <a:spcPct val="120000"/>
              </a:lnSpc>
              <a:spcBef>
                <a:spcPct val="50000"/>
              </a:spcBef>
              <a:buFontTx/>
              <a:buChar char="•"/>
              <a:defRPr/>
            </a:pPr>
            <a:r>
              <a:rPr lang="en-US" sz="2600" b="1">
                <a:effectLst>
                  <a:outerShdw blurRad="38100" dist="38100" dir="2700000" algn="tl">
                    <a:srgbClr val="000000"/>
                  </a:outerShdw>
                </a:effectLst>
              </a:rPr>
              <a:t>All pituitary adenomas, particularly nonfunctioning adenomas, may be associated with mass effects and hypopituitarism. </a:t>
            </a:r>
          </a:p>
        </p:txBody>
      </p:sp>
    </p:spTree>
    <p:extLst>
      <p:ext uri="{BB962C8B-B14F-4D97-AF65-F5344CB8AC3E}">
        <p14:creationId xmlns:p14="http://schemas.microsoft.com/office/powerpoint/2010/main" val="21224247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7601"/>
                                        </p:tgtEl>
                                        <p:attrNameLst>
                                          <p:attrName>style.visibility</p:attrName>
                                        </p:attrNameLst>
                                      </p:cBhvr>
                                      <p:to>
                                        <p:strVal val="visible"/>
                                      </p:to>
                                    </p:set>
                                    <p:anim calcmode="lin" valueType="num">
                                      <p:cBhvr>
                                        <p:cTn id="7" dur="500" fill="hold"/>
                                        <p:tgtEl>
                                          <p:spTgt spid="676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601"/>
                                        </p:tgtEl>
                                        <p:attrNameLst>
                                          <p:attrName>ppt_y</p:attrName>
                                        </p:attrNameLst>
                                      </p:cBhvr>
                                      <p:tavLst>
                                        <p:tav tm="0">
                                          <p:val>
                                            <p:strVal val="#ppt_y"/>
                                          </p:val>
                                        </p:tav>
                                        <p:tav tm="100000">
                                          <p:val>
                                            <p:strVal val="#ppt_y"/>
                                          </p:val>
                                        </p:tav>
                                      </p:tavLst>
                                    </p:anim>
                                    <p:anim calcmode="lin" valueType="num">
                                      <p:cBhvr>
                                        <p:cTn id="9" dur="500" fill="hold"/>
                                        <p:tgtEl>
                                          <p:spTgt spid="676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6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601"/>
                                        </p:tgtEl>
                                      </p:cBhvr>
                                    </p:animEffect>
                                  </p:childTnLst>
                                </p:cTn>
                              </p:par>
                            </p:childTnLst>
                          </p:cTn>
                        </p:par>
                        <p:par>
                          <p:cTn id="12" fill="hold" nodeType="afterGroup">
                            <p:stCondLst>
                              <p:cond delay="2500"/>
                            </p:stCondLst>
                            <p:childTnLst>
                              <p:par>
                                <p:cTn id="13" presetID="39" presetClass="entr" presetSubtype="0" accel="100000" fill="hold" grpId="0" nodeType="afterEffect">
                                  <p:stCondLst>
                                    <p:cond delay="0"/>
                                  </p:stCondLst>
                                  <p:childTnLst>
                                    <p:set>
                                      <p:cBhvr>
                                        <p:cTn id="14" dur="1" fill="hold">
                                          <p:stCondLst>
                                            <p:cond delay="0"/>
                                          </p:stCondLst>
                                        </p:cTn>
                                        <p:tgtEl>
                                          <p:spTgt spid="67602"/>
                                        </p:tgtEl>
                                        <p:attrNameLst>
                                          <p:attrName>style.visibility</p:attrName>
                                        </p:attrNameLst>
                                      </p:cBhvr>
                                      <p:to>
                                        <p:strVal val="visible"/>
                                      </p:to>
                                    </p:set>
                                    <p:anim calcmode="lin" valueType="num">
                                      <p:cBhvr>
                                        <p:cTn id="15" dur="500" fill="hold"/>
                                        <p:tgtEl>
                                          <p:spTgt spid="67602"/>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7602"/>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7602"/>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76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01" grpId="0"/>
      <p:bldP spid="6760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4" name="Text Box 6"/>
          <p:cNvSpPr txBox="1">
            <a:spLocks noChangeArrowheads="1"/>
          </p:cNvSpPr>
          <p:nvPr/>
        </p:nvSpPr>
        <p:spPr bwMode="auto">
          <a:xfrm>
            <a:off x="3698783" y="540966"/>
            <a:ext cx="6142037" cy="519112"/>
          </a:xfrm>
          <a:prstGeom prst="rect">
            <a:avLst/>
          </a:prstGeom>
          <a:noFill/>
          <a:ln w="9525">
            <a:noFill/>
            <a:miter lim="800000"/>
            <a:headEnd/>
            <a:tailEnd/>
          </a:ln>
          <a:effectLst/>
        </p:spPr>
        <p:txBody>
          <a:bodyPr>
            <a:spAutoFit/>
          </a:bodyPr>
          <a:lstStyle/>
          <a:p>
            <a:pPr eaLnBrk="1" hangingPunct="1">
              <a:spcBef>
                <a:spcPct val="50000"/>
              </a:spcBef>
              <a:defRPr/>
            </a:pPr>
            <a:r>
              <a:rPr lang="en-US" sz="2800" dirty="0">
                <a:solidFill>
                  <a:srgbClr val="FFFF99"/>
                </a:solidFill>
                <a:effectLst>
                  <a:outerShdw blurRad="38100" dist="38100" dir="2700000" algn="tl">
                    <a:srgbClr val="000000"/>
                  </a:outerShdw>
                </a:effectLst>
                <a:latin typeface="Arial Black" pitchFamily="34" charset="0"/>
                <a:cs typeface="Arial" pitchFamily="34" charset="0"/>
              </a:rPr>
              <a:t>Posterior Pituitary Syndromes </a:t>
            </a:r>
          </a:p>
        </p:txBody>
      </p:sp>
      <p:sp>
        <p:nvSpPr>
          <p:cNvPr id="68615" name="Text Box 7"/>
          <p:cNvSpPr txBox="1">
            <a:spLocks noChangeArrowheads="1"/>
          </p:cNvSpPr>
          <p:nvPr/>
        </p:nvSpPr>
        <p:spPr bwMode="auto">
          <a:xfrm>
            <a:off x="2286001" y="1691677"/>
            <a:ext cx="9107488" cy="3335080"/>
          </a:xfrm>
          <a:prstGeom prst="rect">
            <a:avLst/>
          </a:prstGeom>
          <a:noFill/>
          <a:ln w="9525">
            <a:noFill/>
            <a:miter lim="800000"/>
            <a:headEnd/>
            <a:tailEnd/>
          </a:ln>
          <a:effectLst/>
        </p:spPr>
        <p:txBody>
          <a:bodyPr>
            <a:spAutoFit/>
          </a:bodyPr>
          <a:lstStyle/>
          <a:p>
            <a:pPr indent="812800" algn="just">
              <a:lnSpc>
                <a:spcPct val="110000"/>
              </a:lnSpc>
              <a:spcBef>
                <a:spcPct val="50000"/>
              </a:spcBef>
              <a:defRPr/>
            </a:pPr>
            <a:r>
              <a:rPr lang="en-US" dirty="0">
                <a:effectLst>
                  <a:outerShdw blurRad="38100" dist="38100" dir="2700000" algn="tl">
                    <a:srgbClr val="000000"/>
                  </a:outerShdw>
                </a:effectLst>
              </a:rPr>
              <a:t>1. Hormones are synthesized in hypothalamus and transported via axons to the posterior pituitary.</a:t>
            </a:r>
          </a:p>
          <a:p>
            <a:pPr indent="812800" algn="just">
              <a:lnSpc>
                <a:spcPct val="110000"/>
              </a:lnSpc>
              <a:spcBef>
                <a:spcPct val="50000"/>
              </a:spcBef>
              <a:buFontTx/>
              <a:buAutoNum type="alphaUcPeriod"/>
              <a:defRPr/>
            </a:pPr>
            <a:r>
              <a:rPr lang="en-US" dirty="0" err="1">
                <a:effectLst>
                  <a:outerShdw blurRad="38100" dist="38100" dir="2700000" algn="tl">
                    <a:srgbClr val="000000"/>
                  </a:outerShdw>
                </a:effectLst>
              </a:rPr>
              <a:t>Oxytocin</a:t>
            </a:r>
            <a:r>
              <a:rPr lang="en-US" dirty="0">
                <a:effectLst>
                  <a:outerShdw blurRad="38100" dist="38100" dir="2700000" algn="tl">
                    <a:srgbClr val="000000"/>
                  </a:outerShdw>
                </a:effectLst>
              </a:rPr>
              <a:t>  induces uterine contraction during labor and </a:t>
            </a:r>
          </a:p>
          <a:p>
            <a:pPr indent="812800" algn="just">
              <a:lnSpc>
                <a:spcPct val="110000"/>
              </a:lnSpc>
              <a:spcBef>
                <a:spcPct val="50000"/>
              </a:spcBef>
              <a:defRPr/>
            </a:pPr>
            <a:r>
              <a:rPr lang="en-US" dirty="0">
                <a:effectLst>
                  <a:outerShdw blurRad="38100" dist="38100" dir="2700000" algn="tl">
                    <a:srgbClr val="000000"/>
                  </a:outerShdw>
                </a:effectLst>
              </a:rPr>
              <a:t>ejection of milk from mammary alveoli </a:t>
            </a:r>
          </a:p>
          <a:p>
            <a:pPr indent="812800" algn="just">
              <a:lnSpc>
                <a:spcPct val="110000"/>
              </a:lnSpc>
              <a:spcBef>
                <a:spcPct val="50000"/>
              </a:spcBef>
              <a:buFontTx/>
              <a:buAutoNum type="alphaUcPeriod" startAt="2"/>
              <a:defRPr/>
            </a:pPr>
            <a:r>
              <a:rPr lang="en-US" dirty="0">
                <a:effectLst>
                  <a:outerShdw blurRad="38100" dist="38100" dir="2700000" algn="tl">
                    <a:srgbClr val="000000"/>
                  </a:outerShdw>
                </a:effectLst>
              </a:rPr>
              <a:t>Antidiuretic hormone (ADH, vasopressin) promotes </a:t>
            </a:r>
          </a:p>
          <a:p>
            <a:pPr indent="812800" algn="just">
              <a:lnSpc>
                <a:spcPct val="110000"/>
              </a:lnSpc>
              <a:spcBef>
                <a:spcPct val="50000"/>
              </a:spcBef>
              <a:defRPr/>
            </a:pPr>
            <a:r>
              <a:rPr lang="en-US" dirty="0">
                <a:effectLst>
                  <a:outerShdw blurRad="38100" dist="38100" dir="2700000" algn="tl">
                    <a:srgbClr val="000000"/>
                  </a:outerShdw>
                </a:effectLst>
              </a:rPr>
              <a:t>water retention through action on the renal collecting ducts</a:t>
            </a:r>
          </a:p>
          <a:p>
            <a:pPr indent="812800" algn="just">
              <a:lnSpc>
                <a:spcPct val="110000"/>
              </a:lnSpc>
              <a:spcBef>
                <a:spcPct val="50000"/>
              </a:spcBef>
              <a:defRPr/>
            </a:pPr>
            <a:r>
              <a:rPr lang="en-US" dirty="0">
                <a:effectLst>
                  <a:outerShdw blurRad="38100" dist="38100" dir="2700000" algn="tl">
                    <a:srgbClr val="000000"/>
                  </a:outerShdw>
                </a:effectLst>
              </a:rPr>
              <a:t>2. Syndrome of inappropriate  ADH secretion </a:t>
            </a:r>
          </a:p>
          <a:p>
            <a:pPr indent="812800" algn="just">
              <a:lnSpc>
                <a:spcPct val="110000"/>
              </a:lnSpc>
              <a:spcBef>
                <a:spcPct val="50000"/>
              </a:spcBef>
              <a:defRPr/>
            </a:pPr>
            <a:endParaRPr lang="en-US" b="1" dirty="0">
              <a:solidFill>
                <a:srgbClr val="FF0000"/>
              </a:solidFill>
              <a:effectLst>
                <a:outerShdw blurRad="38100" dist="38100" dir="2700000" algn="tl">
                  <a:srgbClr val="000000"/>
                </a:outerShdw>
              </a:effectLst>
            </a:endParaRPr>
          </a:p>
        </p:txBody>
      </p:sp>
    </p:spTree>
    <p:extLst>
      <p:ext uri="{BB962C8B-B14F-4D97-AF65-F5344CB8AC3E}">
        <p14:creationId xmlns:p14="http://schemas.microsoft.com/office/powerpoint/2010/main" val="24595173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8614"/>
                                        </p:tgtEl>
                                        <p:attrNameLst>
                                          <p:attrName>style.visibility</p:attrName>
                                        </p:attrNameLst>
                                      </p:cBhvr>
                                      <p:to>
                                        <p:strVal val="visible"/>
                                      </p:to>
                                    </p:set>
                                    <p:animEffect transition="in" filter="fade">
                                      <p:cBhvr>
                                        <p:cTn id="7" dur="1000"/>
                                        <p:tgtEl>
                                          <p:spTgt spid="68614"/>
                                        </p:tgtEl>
                                      </p:cBhvr>
                                    </p:animEffect>
                                    <p:anim calcmode="lin" valueType="num">
                                      <p:cBhvr>
                                        <p:cTn id="8" dur="1000" fill="hold"/>
                                        <p:tgtEl>
                                          <p:spTgt spid="68614"/>
                                        </p:tgtEl>
                                        <p:attrNameLst>
                                          <p:attrName>ppt_x</p:attrName>
                                        </p:attrNameLst>
                                      </p:cBhvr>
                                      <p:tavLst>
                                        <p:tav tm="0">
                                          <p:val>
                                            <p:strVal val="#ppt_x"/>
                                          </p:val>
                                        </p:tav>
                                        <p:tav tm="100000">
                                          <p:val>
                                            <p:strVal val="#ppt_x"/>
                                          </p:val>
                                        </p:tav>
                                      </p:tavLst>
                                    </p:anim>
                                    <p:anim calcmode="lin" valueType="num">
                                      <p:cBhvr>
                                        <p:cTn id="9" dur="900" decel="100000" fill="hold"/>
                                        <p:tgtEl>
                                          <p:spTgt spid="686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861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68615"/>
                                        </p:tgtEl>
                                        <p:attrNameLst>
                                          <p:attrName>style.visibility</p:attrName>
                                        </p:attrNameLst>
                                      </p:cBhvr>
                                      <p:to>
                                        <p:strVal val="visible"/>
                                      </p:to>
                                    </p:set>
                                    <p:animEffect transition="in" filter="fade">
                                      <p:cBhvr>
                                        <p:cTn id="14" dur="800" decel="100000"/>
                                        <p:tgtEl>
                                          <p:spTgt spid="68615"/>
                                        </p:tgtEl>
                                      </p:cBhvr>
                                    </p:animEffect>
                                    <p:anim calcmode="lin" valueType="num">
                                      <p:cBhvr>
                                        <p:cTn id="15" dur="800" decel="100000" fill="hold"/>
                                        <p:tgtEl>
                                          <p:spTgt spid="68615"/>
                                        </p:tgtEl>
                                        <p:attrNameLst>
                                          <p:attrName>style.rotation</p:attrName>
                                        </p:attrNameLst>
                                      </p:cBhvr>
                                      <p:tavLst>
                                        <p:tav tm="0">
                                          <p:val>
                                            <p:fltVal val="-90"/>
                                          </p:val>
                                        </p:tav>
                                        <p:tav tm="100000">
                                          <p:val>
                                            <p:fltVal val="0"/>
                                          </p:val>
                                        </p:tav>
                                      </p:tavLst>
                                    </p:anim>
                                    <p:anim calcmode="lin" valueType="num">
                                      <p:cBhvr>
                                        <p:cTn id="16" dur="800" decel="100000" fill="hold"/>
                                        <p:tgtEl>
                                          <p:spTgt spid="68615"/>
                                        </p:tgtEl>
                                        <p:attrNameLst>
                                          <p:attrName>ppt_x</p:attrName>
                                        </p:attrNameLst>
                                      </p:cBhvr>
                                      <p:tavLst>
                                        <p:tav tm="0">
                                          <p:val>
                                            <p:strVal val="#ppt_x+0.4"/>
                                          </p:val>
                                        </p:tav>
                                        <p:tav tm="100000">
                                          <p:val>
                                            <p:strVal val="#ppt_x-0.05"/>
                                          </p:val>
                                        </p:tav>
                                      </p:tavLst>
                                    </p:anim>
                                    <p:anim calcmode="lin" valueType="num">
                                      <p:cBhvr>
                                        <p:cTn id="17" dur="800" decel="100000" fill="hold"/>
                                        <p:tgtEl>
                                          <p:spTgt spid="6861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6861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686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p:bldP spid="686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4" name="Text Box 6"/>
          <p:cNvSpPr txBox="1">
            <a:spLocks noChangeArrowheads="1"/>
          </p:cNvSpPr>
          <p:nvPr/>
        </p:nvSpPr>
        <p:spPr bwMode="auto">
          <a:xfrm>
            <a:off x="3241583" y="540966"/>
            <a:ext cx="6142037" cy="519112"/>
          </a:xfrm>
          <a:prstGeom prst="rect">
            <a:avLst/>
          </a:prstGeom>
          <a:noFill/>
          <a:ln w="9525">
            <a:noFill/>
            <a:miter lim="800000"/>
            <a:headEnd/>
            <a:tailEnd/>
          </a:ln>
          <a:effectLst/>
        </p:spPr>
        <p:txBody>
          <a:bodyPr>
            <a:spAutoFit/>
          </a:bodyPr>
          <a:lstStyle/>
          <a:p>
            <a:pPr eaLnBrk="1" hangingPunct="1">
              <a:spcBef>
                <a:spcPct val="50000"/>
              </a:spcBef>
              <a:defRPr/>
            </a:pPr>
            <a:r>
              <a:rPr lang="en-US" sz="2800" dirty="0">
                <a:solidFill>
                  <a:srgbClr val="FFFF99"/>
                </a:solidFill>
                <a:effectLst>
                  <a:outerShdw blurRad="38100" dist="38100" dir="2700000" algn="tl">
                    <a:srgbClr val="000000"/>
                  </a:outerShdw>
                </a:effectLst>
                <a:latin typeface="Arial Black" pitchFamily="34" charset="0"/>
                <a:cs typeface="Arial" pitchFamily="34" charset="0"/>
              </a:rPr>
              <a:t>Posterior Pituitary Syndromes </a:t>
            </a:r>
          </a:p>
        </p:txBody>
      </p:sp>
      <p:sp>
        <p:nvSpPr>
          <p:cNvPr id="68615" name="Text Box 7"/>
          <p:cNvSpPr txBox="1">
            <a:spLocks noChangeArrowheads="1"/>
          </p:cNvSpPr>
          <p:nvPr/>
        </p:nvSpPr>
        <p:spPr bwMode="auto">
          <a:xfrm>
            <a:off x="2528049" y="1664783"/>
            <a:ext cx="9107488" cy="6280502"/>
          </a:xfrm>
          <a:prstGeom prst="rect">
            <a:avLst/>
          </a:prstGeom>
          <a:noFill/>
          <a:ln w="9525">
            <a:noFill/>
            <a:miter lim="800000"/>
            <a:headEnd/>
            <a:tailEnd/>
          </a:ln>
          <a:effectLst/>
        </p:spPr>
        <p:txBody>
          <a:bodyPr>
            <a:spAutoFit/>
          </a:bodyPr>
          <a:lstStyle/>
          <a:p>
            <a:pPr algn="just">
              <a:lnSpc>
                <a:spcPct val="110000"/>
              </a:lnSpc>
              <a:spcBef>
                <a:spcPct val="50000"/>
              </a:spcBef>
              <a:defRPr/>
            </a:pPr>
            <a:r>
              <a:rPr lang="en-US" dirty="0">
                <a:effectLst>
                  <a:outerShdw blurRad="38100" dist="38100" dir="2700000" algn="tl">
                    <a:srgbClr val="000000"/>
                  </a:outerShdw>
                </a:effectLst>
              </a:rPr>
              <a:t>	      A. SIADH is most commonly caused by ectopic production</a:t>
            </a:r>
          </a:p>
          <a:p>
            <a:pPr indent="812800" algn="just">
              <a:lnSpc>
                <a:spcPct val="110000"/>
              </a:lnSpc>
              <a:spcBef>
                <a:spcPct val="50000"/>
              </a:spcBef>
              <a:defRPr/>
            </a:pPr>
            <a:r>
              <a:rPr lang="en-US" dirty="0">
                <a:effectLst>
                  <a:outerShdw blurRad="38100" dist="38100" dir="2700000" algn="tl">
                    <a:srgbClr val="000000"/>
                  </a:outerShdw>
                </a:effectLst>
              </a:rPr>
              <a:t>of  ADH  by various tumors  especially </a:t>
            </a:r>
            <a:r>
              <a:rPr lang="en-US" dirty="0">
                <a:solidFill>
                  <a:srgbClr val="FF0000"/>
                </a:solidFill>
                <a:effectLst>
                  <a:outerShdw blurRad="38100" dist="38100" dir="2700000" algn="tl">
                    <a:srgbClr val="000000"/>
                  </a:outerShdw>
                </a:effectLst>
              </a:rPr>
              <a:t>small cell carcinoma of </a:t>
            </a:r>
          </a:p>
          <a:p>
            <a:pPr indent="812800" algn="just">
              <a:lnSpc>
                <a:spcPct val="110000"/>
              </a:lnSpc>
              <a:spcBef>
                <a:spcPct val="50000"/>
              </a:spcBef>
              <a:defRPr/>
            </a:pPr>
            <a:r>
              <a:rPr lang="en-US" dirty="0">
                <a:solidFill>
                  <a:srgbClr val="FF0000"/>
                </a:solidFill>
                <a:effectLst>
                  <a:outerShdw blurRad="38100" dist="38100" dir="2700000" algn="tl">
                    <a:srgbClr val="000000"/>
                  </a:outerShdw>
                </a:effectLst>
              </a:rPr>
              <a:t>the lung  </a:t>
            </a:r>
          </a:p>
          <a:p>
            <a:pPr indent="812800" algn="just">
              <a:lnSpc>
                <a:spcPct val="110000"/>
              </a:lnSpc>
              <a:spcBef>
                <a:spcPct val="50000"/>
              </a:spcBef>
              <a:defRPr/>
            </a:pPr>
            <a:endParaRPr lang="en-US" b="1" dirty="0">
              <a:solidFill>
                <a:srgbClr val="FF0000"/>
              </a:solidFill>
              <a:effectLst>
                <a:outerShdw blurRad="38100" dist="38100" dir="2700000" algn="tl">
                  <a:srgbClr val="000000"/>
                </a:outerShdw>
              </a:effectLst>
            </a:endParaRPr>
          </a:p>
          <a:p>
            <a:pPr indent="812800" algn="just">
              <a:lnSpc>
                <a:spcPct val="110000"/>
              </a:lnSpc>
              <a:spcBef>
                <a:spcPct val="50000"/>
              </a:spcBef>
              <a:defRPr/>
            </a:pPr>
            <a:r>
              <a:rPr lang="en-US" b="1" dirty="0"/>
              <a:t>B. SIADH results in retention of water with consequent</a:t>
            </a:r>
          </a:p>
          <a:p>
            <a:pPr indent="812800" algn="just">
              <a:lnSpc>
                <a:spcPct val="110000"/>
              </a:lnSpc>
              <a:spcBef>
                <a:spcPct val="50000"/>
              </a:spcBef>
              <a:defRPr/>
            </a:pPr>
            <a:r>
              <a:rPr lang="en-US" b="1" dirty="0"/>
              <a:t>dilutional  hyponatremia reduced serum osmolality and </a:t>
            </a:r>
          </a:p>
          <a:p>
            <a:pPr indent="812800" algn="just">
              <a:lnSpc>
                <a:spcPct val="110000"/>
              </a:lnSpc>
              <a:spcBef>
                <a:spcPct val="50000"/>
              </a:spcBef>
              <a:defRPr/>
            </a:pPr>
            <a:r>
              <a:rPr lang="en-US" b="1" dirty="0"/>
              <a:t>Inability to dilute the urine </a:t>
            </a:r>
          </a:p>
          <a:p>
            <a:pPr indent="812800" algn="just">
              <a:lnSpc>
                <a:spcPct val="110000"/>
              </a:lnSpc>
              <a:spcBef>
                <a:spcPct val="50000"/>
              </a:spcBef>
              <a:defRPr/>
            </a:pPr>
            <a:endParaRPr lang="en-US" b="1" dirty="0"/>
          </a:p>
          <a:p>
            <a:pPr indent="0" algn="just">
              <a:lnSpc>
                <a:spcPct val="110000"/>
              </a:lnSpc>
              <a:spcBef>
                <a:spcPct val="50000"/>
              </a:spcBef>
              <a:buNone/>
              <a:defRPr/>
            </a:pPr>
            <a:r>
              <a:rPr lang="en-US" b="1" dirty="0"/>
              <a:t>	      Deficiency of ADH </a:t>
            </a:r>
          </a:p>
          <a:p>
            <a:pPr indent="0" algn="just">
              <a:lnSpc>
                <a:spcPct val="110000"/>
              </a:lnSpc>
              <a:spcBef>
                <a:spcPct val="50000"/>
              </a:spcBef>
              <a:buNone/>
              <a:defRPr/>
            </a:pPr>
            <a:r>
              <a:rPr lang="en-US" b="1" dirty="0"/>
              <a:t>	      This results in</a:t>
            </a:r>
            <a:r>
              <a:rPr lang="en-US" b="1" dirty="0">
                <a:solidFill>
                  <a:srgbClr val="FFFF00"/>
                </a:solidFill>
              </a:rPr>
              <a:t> </a:t>
            </a:r>
            <a:r>
              <a:rPr lang="en-US" b="1" dirty="0">
                <a:solidFill>
                  <a:srgbClr val="FF0000"/>
                </a:solidFill>
              </a:rPr>
              <a:t>diabetes insipidus  </a:t>
            </a:r>
            <a:r>
              <a:rPr lang="en-US" b="1" dirty="0"/>
              <a:t>is characterized by </a:t>
            </a:r>
          </a:p>
          <a:p>
            <a:pPr indent="0" algn="just">
              <a:lnSpc>
                <a:spcPct val="110000"/>
              </a:lnSpc>
              <a:spcBef>
                <a:spcPct val="50000"/>
              </a:spcBef>
              <a:buNone/>
              <a:defRPr/>
            </a:pPr>
            <a:r>
              <a:rPr lang="en-US" b="1" dirty="0"/>
              <a:t>	      Polyuria with consequent dehydration and </a:t>
            </a:r>
            <a:r>
              <a:rPr lang="en-US" b="1" dirty="0" err="1"/>
              <a:t>polydepsia</a:t>
            </a:r>
            <a:endParaRPr lang="en-US" b="1" dirty="0"/>
          </a:p>
          <a:p>
            <a:pPr indent="812800" algn="just">
              <a:lnSpc>
                <a:spcPct val="110000"/>
              </a:lnSpc>
              <a:spcBef>
                <a:spcPct val="50000"/>
              </a:spcBef>
              <a:defRPr/>
            </a:pPr>
            <a:endParaRPr lang="en-US" b="1" dirty="0"/>
          </a:p>
          <a:p>
            <a:pPr indent="812800" algn="just">
              <a:lnSpc>
                <a:spcPct val="110000"/>
              </a:lnSpc>
              <a:spcBef>
                <a:spcPct val="50000"/>
              </a:spcBef>
              <a:defRPr/>
            </a:pPr>
            <a:endParaRPr lang="en-US" b="1" dirty="0">
              <a:solidFill>
                <a:srgbClr val="FF0000"/>
              </a:solidFill>
              <a:effectLst>
                <a:outerShdw blurRad="38100" dist="38100" dir="2700000" algn="tl">
                  <a:srgbClr val="000000"/>
                </a:outerShdw>
              </a:effectLst>
            </a:endParaRPr>
          </a:p>
          <a:p>
            <a:pPr indent="812800" algn="just">
              <a:lnSpc>
                <a:spcPct val="110000"/>
              </a:lnSpc>
              <a:spcBef>
                <a:spcPct val="50000"/>
              </a:spcBef>
              <a:defRPr/>
            </a:pPr>
            <a:endParaRPr lang="en-US" b="1" dirty="0">
              <a:solidFill>
                <a:srgbClr val="FF0000"/>
              </a:solidFill>
              <a:effectLst>
                <a:outerShdw blurRad="38100" dist="38100" dir="2700000" algn="tl">
                  <a:srgbClr val="000000"/>
                </a:outerShdw>
              </a:effectLst>
            </a:endParaRPr>
          </a:p>
        </p:txBody>
      </p:sp>
    </p:spTree>
    <p:extLst>
      <p:ext uri="{BB962C8B-B14F-4D97-AF65-F5344CB8AC3E}">
        <p14:creationId xmlns:p14="http://schemas.microsoft.com/office/powerpoint/2010/main" val="73881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8614"/>
                                        </p:tgtEl>
                                        <p:attrNameLst>
                                          <p:attrName>style.visibility</p:attrName>
                                        </p:attrNameLst>
                                      </p:cBhvr>
                                      <p:to>
                                        <p:strVal val="visible"/>
                                      </p:to>
                                    </p:set>
                                    <p:animEffect transition="in" filter="fade">
                                      <p:cBhvr>
                                        <p:cTn id="7" dur="1000"/>
                                        <p:tgtEl>
                                          <p:spTgt spid="68614"/>
                                        </p:tgtEl>
                                      </p:cBhvr>
                                    </p:animEffect>
                                    <p:anim calcmode="lin" valueType="num">
                                      <p:cBhvr>
                                        <p:cTn id="8" dur="1000" fill="hold"/>
                                        <p:tgtEl>
                                          <p:spTgt spid="68614"/>
                                        </p:tgtEl>
                                        <p:attrNameLst>
                                          <p:attrName>ppt_x</p:attrName>
                                        </p:attrNameLst>
                                      </p:cBhvr>
                                      <p:tavLst>
                                        <p:tav tm="0">
                                          <p:val>
                                            <p:strVal val="#ppt_x"/>
                                          </p:val>
                                        </p:tav>
                                        <p:tav tm="100000">
                                          <p:val>
                                            <p:strVal val="#ppt_x"/>
                                          </p:val>
                                        </p:tav>
                                      </p:tavLst>
                                    </p:anim>
                                    <p:anim calcmode="lin" valueType="num">
                                      <p:cBhvr>
                                        <p:cTn id="9" dur="900" decel="100000" fill="hold"/>
                                        <p:tgtEl>
                                          <p:spTgt spid="686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861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68615"/>
                                        </p:tgtEl>
                                        <p:attrNameLst>
                                          <p:attrName>style.visibility</p:attrName>
                                        </p:attrNameLst>
                                      </p:cBhvr>
                                      <p:to>
                                        <p:strVal val="visible"/>
                                      </p:to>
                                    </p:set>
                                    <p:animEffect transition="in" filter="fade">
                                      <p:cBhvr>
                                        <p:cTn id="14" dur="800" decel="100000"/>
                                        <p:tgtEl>
                                          <p:spTgt spid="68615"/>
                                        </p:tgtEl>
                                      </p:cBhvr>
                                    </p:animEffect>
                                    <p:anim calcmode="lin" valueType="num">
                                      <p:cBhvr>
                                        <p:cTn id="15" dur="800" decel="100000" fill="hold"/>
                                        <p:tgtEl>
                                          <p:spTgt spid="68615"/>
                                        </p:tgtEl>
                                        <p:attrNameLst>
                                          <p:attrName>style.rotation</p:attrName>
                                        </p:attrNameLst>
                                      </p:cBhvr>
                                      <p:tavLst>
                                        <p:tav tm="0">
                                          <p:val>
                                            <p:fltVal val="-90"/>
                                          </p:val>
                                        </p:tav>
                                        <p:tav tm="100000">
                                          <p:val>
                                            <p:fltVal val="0"/>
                                          </p:val>
                                        </p:tav>
                                      </p:tavLst>
                                    </p:anim>
                                    <p:anim calcmode="lin" valueType="num">
                                      <p:cBhvr>
                                        <p:cTn id="16" dur="800" decel="100000" fill="hold"/>
                                        <p:tgtEl>
                                          <p:spTgt spid="68615"/>
                                        </p:tgtEl>
                                        <p:attrNameLst>
                                          <p:attrName>ppt_x</p:attrName>
                                        </p:attrNameLst>
                                      </p:cBhvr>
                                      <p:tavLst>
                                        <p:tav tm="0">
                                          <p:val>
                                            <p:strVal val="#ppt_x+0.4"/>
                                          </p:val>
                                        </p:tav>
                                        <p:tav tm="100000">
                                          <p:val>
                                            <p:strVal val="#ppt_x-0.05"/>
                                          </p:val>
                                        </p:tav>
                                      </p:tavLst>
                                    </p:anim>
                                    <p:anim calcmode="lin" valueType="num">
                                      <p:cBhvr>
                                        <p:cTn id="17" dur="800" decel="100000" fill="hold"/>
                                        <p:tgtEl>
                                          <p:spTgt spid="6861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6861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686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p:bldP spid="686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66684" y="744073"/>
            <a:ext cx="9144000" cy="6858000"/>
          </a:xfrm>
        </p:spPr>
        <p:txBody>
          <a:bodyPr/>
          <a:lstStyle/>
          <a:p>
            <a:pPr indent="0" algn="just">
              <a:lnSpc>
                <a:spcPct val="110000"/>
              </a:lnSpc>
              <a:spcBef>
                <a:spcPct val="50000"/>
              </a:spcBef>
              <a:buNone/>
              <a:defRPr/>
            </a:pPr>
            <a:endParaRPr lang="en-US" sz="2000" b="1" dirty="0">
              <a:solidFill>
                <a:srgbClr val="33CCFF"/>
              </a:solidFill>
            </a:endParaRPr>
          </a:p>
          <a:p>
            <a:pPr indent="0" algn="just">
              <a:lnSpc>
                <a:spcPct val="110000"/>
              </a:lnSpc>
              <a:spcBef>
                <a:spcPct val="50000"/>
              </a:spcBef>
              <a:buNone/>
              <a:defRPr/>
            </a:pPr>
            <a:r>
              <a:rPr lang="en-US" sz="2000" b="1" dirty="0">
                <a:solidFill>
                  <a:srgbClr val="33CCFF"/>
                </a:solidFill>
              </a:rPr>
              <a:t>Nonfunctioning pituitary tumors</a:t>
            </a:r>
          </a:p>
          <a:p>
            <a:pPr indent="0" algn="just">
              <a:lnSpc>
                <a:spcPct val="110000"/>
              </a:lnSpc>
              <a:spcBef>
                <a:spcPct val="50000"/>
              </a:spcBef>
              <a:buNone/>
              <a:defRPr/>
            </a:pPr>
            <a:r>
              <a:rPr lang="en-US" sz="2000" b="1" dirty="0"/>
              <a:t>1. </a:t>
            </a:r>
            <a:r>
              <a:rPr lang="en-US" sz="2000" b="1" dirty="0" err="1"/>
              <a:t>Nonsecreting</a:t>
            </a:r>
            <a:r>
              <a:rPr lang="en-US" sz="2000" b="1" dirty="0"/>
              <a:t> pituitary </a:t>
            </a:r>
            <a:r>
              <a:rPr lang="en-US" sz="2000" b="1" dirty="0" err="1"/>
              <a:t>adenomamas</a:t>
            </a:r>
            <a:r>
              <a:rPr lang="en-US" sz="2000" b="1" dirty="0"/>
              <a:t> are most often </a:t>
            </a:r>
          </a:p>
          <a:p>
            <a:pPr indent="0" algn="just">
              <a:lnSpc>
                <a:spcPct val="110000"/>
              </a:lnSpc>
              <a:spcBef>
                <a:spcPct val="50000"/>
              </a:spcBef>
              <a:buNone/>
              <a:defRPr/>
            </a:pPr>
            <a:r>
              <a:rPr lang="en-US" sz="2000" b="1" dirty="0" err="1"/>
              <a:t>chromophobic</a:t>
            </a:r>
            <a:endParaRPr lang="en-US" sz="2000" b="1" dirty="0"/>
          </a:p>
          <a:p>
            <a:pPr indent="0" algn="just">
              <a:lnSpc>
                <a:spcPct val="110000"/>
              </a:lnSpc>
              <a:spcBef>
                <a:spcPct val="50000"/>
              </a:spcBef>
              <a:buNone/>
              <a:defRPr/>
            </a:pPr>
            <a:r>
              <a:rPr lang="en-US" sz="2000" b="1" dirty="0"/>
              <a:t>A. Dysfunction results because of local pressure effect </a:t>
            </a:r>
          </a:p>
          <a:p>
            <a:pPr indent="0" algn="just">
              <a:lnSpc>
                <a:spcPct val="110000"/>
              </a:lnSpc>
              <a:spcBef>
                <a:spcPct val="50000"/>
              </a:spcBef>
              <a:buNone/>
              <a:defRPr/>
            </a:pPr>
            <a:r>
              <a:rPr lang="en-US" sz="2000" b="1" dirty="0"/>
              <a:t>B. These tumors are clinically variable include </a:t>
            </a:r>
            <a:r>
              <a:rPr lang="en-US" sz="2000" b="1" dirty="0" err="1"/>
              <a:t>hypopituitarism</a:t>
            </a:r>
            <a:r>
              <a:rPr lang="en-US" sz="2000" b="1" dirty="0"/>
              <a:t>  ,</a:t>
            </a:r>
          </a:p>
          <a:p>
            <a:pPr indent="0" algn="just">
              <a:lnSpc>
                <a:spcPct val="110000"/>
              </a:lnSpc>
              <a:spcBef>
                <a:spcPct val="50000"/>
              </a:spcBef>
              <a:buNone/>
              <a:defRPr/>
            </a:pPr>
            <a:r>
              <a:rPr lang="en-US" sz="2000" b="1" dirty="0"/>
              <a:t>headache , visual disturbances due to pressure on optic </a:t>
            </a:r>
          </a:p>
          <a:p>
            <a:pPr indent="0" algn="just">
              <a:lnSpc>
                <a:spcPct val="110000"/>
              </a:lnSpc>
              <a:spcBef>
                <a:spcPct val="50000"/>
              </a:spcBef>
              <a:buNone/>
              <a:defRPr/>
            </a:pPr>
            <a:r>
              <a:rPr lang="en-US" sz="2000" b="1" dirty="0"/>
              <a:t>chiasm  and palsies caused by cranial nerve damage.</a:t>
            </a:r>
          </a:p>
          <a:p>
            <a:pPr indent="812800" algn="just">
              <a:lnSpc>
                <a:spcPct val="110000"/>
              </a:lnSpc>
              <a:spcBef>
                <a:spcPct val="50000"/>
              </a:spcBef>
              <a:defRPr/>
            </a:pPr>
            <a:endParaRPr lang="en-US" sz="2000" b="1" dirty="0"/>
          </a:p>
          <a:p>
            <a:pPr>
              <a:buFont typeface="Wingdings" panose="05000000000000000000" pitchFamily="2" charset="2"/>
              <a:buNone/>
              <a:defRPr/>
            </a:pPr>
            <a:endParaRPr lang="ar-IQ" dirty="0"/>
          </a:p>
        </p:txBody>
      </p:sp>
    </p:spTree>
    <p:extLst>
      <p:ext uri="{BB962C8B-B14F-4D97-AF65-F5344CB8AC3E}">
        <p14:creationId xmlns:p14="http://schemas.microsoft.com/office/powerpoint/2010/main" val="1929405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body" idx="1"/>
          </p:nvPr>
        </p:nvSpPr>
        <p:spPr>
          <a:xfrm>
            <a:off x="1751014" y="188913"/>
            <a:ext cx="8916987" cy="647700"/>
          </a:xfrm>
        </p:spPr>
        <p:txBody>
          <a:bodyPr/>
          <a:lstStyle/>
          <a:p>
            <a:pPr marL="347663" indent="-347663" algn="ctr">
              <a:buNone/>
            </a:pPr>
            <a:r>
              <a:rPr lang="en-US" sz="3600" dirty="0">
                <a:solidFill>
                  <a:srgbClr val="00B0F0"/>
                </a:solidFill>
                <a:latin typeface="Arial Black" panose="020B0A04020102020204" pitchFamily="34" charset="0"/>
                <a:cs typeface="Times New Roman" panose="02020603050405020304" pitchFamily="18" charset="0"/>
              </a:rPr>
              <a:t>Thyroid gland</a:t>
            </a:r>
            <a:endParaRPr lang="ar-IQ" sz="3500" b="1" dirty="0">
              <a:solidFill>
                <a:srgbClr val="00B0F0"/>
              </a:solidFill>
              <a:latin typeface="Times New Roman" panose="02020603050405020304" pitchFamily="18" charset="0"/>
              <a:cs typeface="Times New Roman" panose="02020603050405020304" pitchFamily="18" charset="0"/>
            </a:endParaRPr>
          </a:p>
        </p:txBody>
      </p:sp>
      <p:sp>
        <p:nvSpPr>
          <p:cNvPr id="108549" name="Text Box 5"/>
          <p:cNvSpPr txBox="1">
            <a:spLocks noChangeArrowheads="1"/>
          </p:cNvSpPr>
          <p:nvPr/>
        </p:nvSpPr>
        <p:spPr bwMode="auto">
          <a:xfrm>
            <a:off x="1816100" y="2767012"/>
            <a:ext cx="8697913"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63538" indent="-363538"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l" rtl="0" eaLnBrk="1" hangingPunct="1">
              <a:lnSpc>
                <a:spcPct val="12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The thyroid gland produces 3 hormones :</a:t>
            </a:r>
          </a:p>
          <a:p>
            <a:pPr algn="l" rtl="0" eaLnBrk="1" hangingPunct="1">
              <a:lnSpc>
                <a:spcPct val="12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1. Thyroxine</a:t>
            </a:r>
          </a:p>
          <a:p>
            <a:pPr algn="l" rtl="0" eaLnBrk="1" hangingPunct="1">
              <a:lnSpc>
                <a:spcPct val="12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2. Tri-iodothyronine: It is more potent .</a:t>
            </a:r>
          </a:p>
          <a:p>
            <a:pPr algn="l" rtl="0" eaLnBrk="1" hangingPunct="1">
              <a:lnSpc>
                <a:spcPct val="12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    They are not present as free compounds but are constituents of thyroglobulin in the colloid .</a:t>
            </a:r>
          </a:p>
          <a:p>
            <a:pPr algn="l" rtl="0" eaLnBrk="1" hangingPunct="1">
              <a:lnSpc>
                <a:spcPct val="12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3. Calcitonin: It is produced by the parafollicular cells. It is polypeptides which lower the conc. Of calcium in the blood by causing deposition of calcium in the bone .</a:t>
            </a:r>
          </a:p>
        </p:txBody>
      </p:sp>
      <p:sp>
        <p:nvSpPr>
          <p:cNvPr id="108550" name="Text Box 6"/>
          <p:cNvSpPr txBox="1">
            <a:spLocks noChangeArrowheads="1"/>
          </p:cNvSpPr>
          <p:nvPr/>
        </p:nvSpPr>
        <p:spPr bwMode="auto">
          <a:xfrm>
            <a:off x="1846263" y="768351"/>
            <a:ext cx="86677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l" rtl="0" eaLnBrk="1" hangingPunct="1">
              <a:lnSpc>
                <a:spcPct val="12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The normal adult gland weights 20-40 gm, &amp; consists of two lateral lobes connected by isthmus.</a:t>
            </a:r>
          </a:p>
          <a:p>
            <a:pPr algn="l" rtl="0" eaLnBrk="1" hangingPunct="1">
              <a:lnSpc>
                <a:spcPct val="12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Micro.: It consists of thyroid follicles lined by cuboidal epithelium &amp; containing colloid.</a:t>
            </a:r>
          </a:p>
        </p:txBody>
      </p:sp>
    </p:spTree>
    <p:extLst>
      <p:ext uri="{BB962C8B-B14F-4D97-AF65-F5344CB8AC3E}">
        <p14:creationId xmlns:p14="http://schemas.microsoft.com/office/powerpoint/2010/main" val="3433469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546">
                                            <p:txEl>
                                              <p:pRg st="0" end="0"/>
                                            </p:txEl>
                                          </p:spTgt>
                                        </p:tgtEl>
                                        <p:attrNameLst>
                                          <p:attrName>style.visibility</p:attrName>
                                        </p:attrNameLst>
                                      </p:cBhvr>
                                      <p:to>
                                        <p:strVal val="visible"/>
                                      </p:to>
                                    </p:set>
                                    <p:anim calcmode="lin" valueType="num">
                                      <p:cBhvr>
                                        <p:cTn id="7" dur="500" fill="hold"/>
                                        <p:tgtEl>
                                          <p:spTgt spid="1085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54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085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5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546">
                                            <p:txEl>
                                              <p:pRg st="0" end="0"/>
                                            </p:txEl>
                                          </p:spTgt>
                                        </p:tgtEl>
                                      </p:cBhvr>
                                    </p:animEffect>
                                  </p:childTnLst>
                                </p:cTn>
                              </p:par>
                            </p:childTnLst>
                          </p:cTn>
                        </p:par>
                        <p:par>
                          <p:cTn id="12" fill="hold" nodeType="afterGroup">
                            <p:stCondLst>
                              <p:cond delay="1050"/>
                            </p:stCondLst>
                            <p:childTnLst>
                              <p:par>
                                <p:cTn id="13" presetID="47" presetClass="entr" presetSubtype="0" fill="hold" grpId="0" nodeType="afterEffect">
                                  <p:stCondLst>
                                    <p:cond delay="0"/>
                                  </p:stCondLst>
                                  <p:childTnLst>
                                    <p:set>
                                      <p:cBhvr>
                                        <p:cTn id="14" dur="1" fill="hold">
                                          <p:stCondLst>
                                            <p:cond delay="0"/>
                                          </p:stCondLst>
                                        </p:cTn>
                                        <p:tgtEl>
                                          <p:spTgt spid="108550"/>
                                        </p:tgtEl>
                                        <p:attrNameLst>
                                          <p:attrName>style.visibility</p:attrName>
                                        </p:attrNameLst>
                                      </p:cBhvr>
                                      <p:to>
                                        <p:strVal val="visible"/>
                                      </p:to>
                                    </p:set>
                                    <p:animEffect transition="in" filter="fade">
                                      <p:cBhvr>
                                        <p:cTn id="15" dur="1000"/>
                                        <p:tgtEl>
                                          <p:spTgt spid="108550"/>
                                        </p:tgtEl>
                                      </p:cBhvr>
                                    </p:animEffect>
                                    <p:anim calcmode="lin" valueType="num">
                                      <p:cBhvr>
                                        <p:cTn id="16" dur="1000" fill="hold"/>
                                        <p:tgtEl>
                                          <p:spTgt spid="108550"/>
                                        </p:tgtEl>
                                        <p:attrNameLst>
                                          <p:attrName>ppt_x</p:attrName>
                                        </p:attrNameLst>
                                      </p:cBhvr>
                                      <p:tavLst>
                                        <p:tav tm="0">
                                          <p:val>
                                            <p:strVal val="#ppt_x"/>
                                          </p:val>
                                        </p:tav>
                                        <p:tav tm="100000">
                                          <p:val>
                                            <p:strVal val="#ppt_x"/>
                                          </p:val>
                                        </p:tav>
                                      </p:tavLst>
                                    </p:anim>
                                    <p:anim calcmode="lin" valueType="num">
                                      <p:cBhvr>
                                        <p:cTn id="17" dur="1000" fill="hold"/>
                                        <p:tgtEl>
                                          <p:spTgt spid="108550"/>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50"/>
                            </p:stCondLst>
                            <p:childTnLst>
                              <p:par>
                                <p:cTn id="19" presetID="47" presetClass="entr" presetSubtype="0" fill="hold" grpId="0" nodeType="afterEffect">
                                  <p:stCondLst>
                                    <p:cond delay="0"/>
                                  </p:stCondLst>
                                  <p:childTnLst>
                                    <p:set>
                                      <p:cBhvr>
                                        <p:cTn id="20" dur="1" fill="hold">
                                          <p:stCondLst>
                                            <p:cond delay="0"/>
                                          </p:stCondLst>
                                        </p:cTn>
                                        <p:tgtEl>
                                          <p:spTgt spid="108549"/>
                                        </p:tgtEl>
                                        <p:attrNameLst>
                                          <p:attrName>style.visibility</p:attrName>
                                        </p:attrNameLst>
                                      </p:cBhvr>
                                      <p:to>
                                        <p:strVal val="visible"/>
                                      </p:to>
                                    </p:set>
                                    <p:animEffect transition="in" filter="fade">
                                      <p:cBhvr>
                                        <p:cTn id="21" dur="1000"/>
                                        <p:tgtEl>
                                          <p:spTgt spid="108549"/>
                                        </p:tgtEl>
                                      </p:cBhvr>
                                    </p:animEffect>
                                    <p:anim calcmode="lin" valueType="num">
                                      <p:cBhvr>
                                        <p:cTn id="22" dur="1000" fill="hold"/>
                                        <p:tgtEl>
                                          <p:spTgt spid="108549"/>
                                        </p:tgtEl>
                                        <p:attrNameLst>
                                          <p:attrName>ppt_x</p:attrName>
                                        </p:attrNameLst>
                                      </p:cBhvr>
                                      <p:tavLst>
                                        <p:tav tm="0">
                                          <p:val>
                                            <p:strVal val="#ppt_x"/>
                                          </p:val>
                                        </p:tav>
                                        <p:tav tm="100000">
                                          <p:val>
                                            <p:strVal val="#ppt_x"/>
                                          </p:val>
                                        </p:tav>
                                      </p:tavLst>
                                    </p:anim>
                                    <p:anim calcmode="lin" valueType="num">
                                      <p:cBhvr>
                                        <p:cTn id="23" dur="1000" fill="hold"/>
                                        <p:tgtEl>
                                          <p:spTgt spid="1085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6" grpId="0" build="p"/>
      <p:bldP spid="108549" grpId="0"/>
      <p:bldP spid="10855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6" name="Picture 4"/>
          <p:cNvPicPr>
            <a:picLocks noGrp="1" noChangeAspect="1" noChangeArrowheads="1"/>
          </p:cNvPicPr>
          <p:nvPr>
            <p:ph/>
          </p:nvPr>
        </p:nvPicPr>
        <p:blipFill>
          <a:blip r:embed="rId2">
            <a:lum contrast="6000"/>
            <a:extLst>
              <a:ext uri="{28A0092B-C50C-407E-A947-70E740481C1C}">
                <a14:useLocalDpi xmlns:a14="http://schemas.microsoft.com/office/drawing/2010/main" val="0"/>
              </a:ext>
            </a:extLst>
          </a:blip>
          <a:srcRect l="6744" r="38791" b="24765"/>
          <a:stretch>
            <a:fillRect/>
          </a:stretch>
        </p:blipFill>
        <p:spPr>
          <a:xfrm>
            <a:off x="3619500" y="176214"/>
            <a:ext cx="4705350" cy="5400675"/>
          </a:xfrm>
          <a:noFill/>
          <a:extLst>
            <a:ext uri="{909E8E84-426E-40DD-AFC4-6F175D3DCCD1}">
              <a14:hiddenFill xmlns:a14="http://schemas.microsoft.com/office/drawing/2010/main">
                <a:solidFill>
                  <a:srgbClr val="FFFFFF"/>
                </a:solidFill>
              </a14:hiddenFill>
            </a:ext>
          </a:extLst>
        </p:spPr>
      </p:pic>
      <p:sp>
        <p:nvSpPr>
          <p:cNvPr id="151560" name="Text Box 8"/>
          <p:cNvSpPr txBox="1">
            <a:spLocks noChangeArrowheads="1"/>
          </p:cNvSpPr>
          <p:nvPr/>
        </p:nvSpPr>
        <p:spPr bwMode="auto">
          <a:xfrm>
            <a:off x="1631951" y="5605463"/>
            <a:ext cx="8964613" cy="1107996"/>
          </a:xfrm>
          <a:prstGeom prst="rect">
            <a:avLst/>
          </a:prstGeom>
          <a:noFill/>
          <a:ln w="9525">
            <a:noFill/>
            <a:miter lim="800000"/>
            <a:headEnd/>
            <a:tailEnd/>
          </a:ln>
          <a:effectLst/>
        </p:spPr>
        <p:txBody>
          <a:bodyPr>
            <a:spAutoFit/>
          </a:bodyPr>
          <a:lstStyle/>
          <a:p>
            <a:pPr algn="just" eaLnBrk="1" hangingPunct="1">
              <a:spcBef>
                <a:spcPct val="50000"/>
              </a:spcBef>
              <a:defRPr/>
            </a:pPr>
            <a:r>
              <a:rPr lang="en-US" sz="2200" b="1">
                <a:effectLst>
                  <a:outerShdw blurRad="38100" dist="38100" dir="2700000" algn="tl">
                    <a:srgbClr val="000000"/>
                  </a:outerShdw>
                </a:effectLst>
              </a:rPr>
              <a:t>This is the normal appearance of the thyroid gland on the anterior trachea of the neck. The thyroid gland has a right lobe and a left lobe connected by a narrow isthmus. </a:t>
            </a:r>
          </a:p>
        </p:txBody>
      </p:sp>
    </p:spTree>
    <p:extLst>
      <p:ext uri="{BB962C8B-B14F-4D97-AF65-F5344CB8AC3E}">
        <p14:creationId xmlns:p14="http://schemas.microsoft.com/office/powerpoint/2010/main" val="1797552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51556"/>
                                        </p:tgtEl>
                                        <p:attrNameLst>
                                          <p:attrName>style.visibility</p:attrName>
                                        </p:attrNameLst>
                                      </p:cBhvr>
                                      <p:to>
                                        <p:strVal val="visible"/>
                                      </p:to>
                                    </p:set>
                                    <p:animEffect transition="in" filter="fade">
                                      <p:cBhvr>
                                        <p:cTn id="7" dur="770" decel="100000"/>
                                        <p:tgtEl>
                                          <p:spTgt spid="151556"/>
                                        </p:tgtEl>
                                      </p:cBhvr>
                                    </p:animEffect>
                                    <p:animScale>
                                      <p:cBhvr>
                                        <p:cTn id="8" dur="770" decel="100000"/>
                                        <p:tgtEl>
                                          <p:spTgt spid="151556"/>
                                        </p:tgtEl>
                                      </p:cBhvr>
                                      <p:from x="10000" y="10000"/>
                                      <p:to x="200000" y="450000"/>
                                    </p:animScale>
                                    <p:animScale>
                                      <p:cBhvr>
                                        <p:cTn id="9" dur="1230" accel="100000" fill="hold">
                                          <p:stCondLst>
                                            <p:cond delay="770"/>
                                          </p:stCondLst>
                                        </p:cTn>
                                        <p:tgtEl>
                                          <p:spTgt spid="151556"/>
                                        </p:tgtEl>
                                      </p:cBhvr>
                                      <p:from x="200000" y="450000"/>
                                      <p:to x="100000" y="100000"/>
                                    </p:animScale>
                                    <p:set>
                                      <p:cBhvr>
                                        <p:cTn id="10" dur="770" fill="hold"/>
                                        <p:tgtEl>
                                          <p:spTgt spid="151556"/>
                                        </p:tgtEl>
                                        <p:attrNameLst>
                                          <p:attrName>ppt_x</p:attrName>
                                        </p:attrNameLst>
                                      </p:cBhvr>
                                      <p:to>
                                        <p:strVal val="(0.5)"/>
                                      </p:to>
                                    </p:set>
                                    <p:anim from="(0.5)" to="(#ppt_x)" calcmode="lin" valueType="num">
                                      <p:cBhvr>
                                        <p:cTn id="11" dur="1230" accel="100000" fill="hold">
                                          <p:stCondLst>
                                            <p:cond delay="770"/>
                                          </p:stCondLst>
                                        </p:cTn>
                                        <p:tgtEl>
                                          <p:spTgt spid="151556"/>
                                        </p:tgtEl>
                                        <p:attrNameLst>
                                          <p:attrName>ppt_x</p:attrName>
                                        </p:attrNameLst>
                                      </p:cBhvr>
                                    </p:anim>
                                    <p:set>
                                      <p:cBhvr>
                                        <p:cTn id="12" dur="770" fill="hold"/>
                                        <p:tgtEl>
                                          <p:spTgt spid="151556"/>
                                        </p:tgtEl>
                                        <p:attrNameLst>
                                          <p:attrName>ppt_y</p:attrName>
                                        </p:attrNameLst>
                                      </p:cBhvr>
                                      <p:to>
                                        <p:strVal val="(#ppt_y+0.4)"/>
                                      </p:to>
                                    </p:set>
                                    <p:anim from="(#ppt_y+0.4)" to="(#ppt_y)" calcmode="lin" valueType="num">
                                      <p:cBhvr>
                                        <p:cTn id="13" dur="1230" accel="100000" fill="hold">
                                          <p:stCondLst>
                                            <p:cond delay="770"/>
                                          </p:stCondLst>
                                        </p:cTn>
                                        <p:tgtEl>
                                          <p:spTgt spid="151556"/>
                                        </p:tgtEl>
                                        <p:attrNameLst>
                                          <p:attrName>ppt_y</p:attrName>
                                        </p:attrNameLst>
                                      </p:cBhvr>
                                    </p:anim>
                                  </p:childTnLst>
                                </p:cTn>
                              </p:par>
                            </p:childTnLst>
                          </p:cTn>
                        </p:par>
                        <p:par>
                          <p:cTn id="14" fill="hold" nodeType="afterGroup">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151560"/>
                                        </p:tgtEl>
                                        <p:attrNameLst>
                                          <p:attrName>style.visibility</p:attrName>
                                        </p:attrNameLst>
                                      </p:cBhvr>
                                      <p:to>
                                        <p:strVal val="visible"/>
                                      </p:to>
                                    </p:set>
                                    <p:animEffect transition="in" filter="fade">
                                      <p:cBhvr>
                                        <p:cTn id="17" dur="1000"/>
                                        <p:tgtEl>
                                          <p:spTgt spid="151560"/>
                                        </p:tgtEl>
                                      </p:cBhvr>
                                    </p:animEffect>
                                    <p:anim calcmode="lin" valueType="num">
                                      <p:cBhvr>
                                        <p:cTn id="18" dur="1000" fill="hold"/>
                                        <p:tgtEl>
                                          <p:spTgt spid="151560"/>
                                        </p:tgtEl>
                                        <p:attrNameLst>
                                          <p:attrName>ppt_x</p:attrName>
                                        </p:attrNameLst>
                                      </p:cBhvr>
                                      <p:tavLst>
                                        <p:tav tm="0">
                                          <p:val>
                                            <p:strVal val="#ppt_x"/>
                                          </p:val>
                                        </p:tav>
                                        <p:tav tm="100000">
                                          <p:val>
                                            <p:strVal val="#ppt_x"/>
                                          </p:val>
                                        </p:tav>
                                      </p:tavLst>
                                    </p:anim>
                                    <p:anim calcmode="lin" valueType="num">
                                      <p:cBhvr>
                                        <p:cTn id="19" dur="1000" fill="hold"/>
                                        <p:tgtEl>
                                          <p:spTgt spid="1515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6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E7AC09D5-445E-7602-50EE-9A6EB0AC9709}"/>
              </a:ext>
            </a:extLst>
          </p:cNvPr>
          <p:cNvSpPr>
            <a:spLocks noGrp="1"/>
          </p:cNvSpPr>
          <p:nvPr>
            <p:ph type="title"/>
          </p:nvPr>
        </p:nvSpPr>
        <p:spPr/>
        <p:txBody>
          <a:bodyPr/>
          <a:lstStyle/>
          <a:p>
            <a:r>
              <a:rPr lang="en-US" dirty="0"/>
              <a:t>Normal thyroid gland</a:t>
            </a:r>
          </a:p>
        </p:txBody>
      </p:sp>
      <p:sp>
        <p:nvSpPr>
          <p:cNvPr id="3" name="Date Placeholder 2">
            <a:extLst>
              <a:ext uri="{FF2B5EF4-FFF2-40B4-BE49-F238E27FC236}">
                <a16:creationId xmlns:a16="http://schemas.microsoft.com/office/drawing/2014/main" xmlns="" id="{C36D6EB3-367B-CD80-A18E-5BC5AEAD8A1C}"/>
              </a:ext>
            </a:extLst>
          </p:cNvPr>
          <p:cNvSpPr>
            <a:spLocks noGrp="1"/>
          </p:cNvSpPr>
          <p:nvPr>
            <p:ph type="dt" sz="half" idx="10"/>
          </p:nvPr>
        </p:nvSpPr>
        <p:spPr/>
        <p:txBody>
          <a:bodyPr/>
          <a:lstStyle/>
          <a:p>
            <a:pPr>
              <a:defRPr/>
            </a:pPr>
            <a:endParaRPr lang="en-US"/>
          </a:p>
        </p:txBody>
      </p:sp>
      <p:sp>
        <p:nvSpPr>
          <p:cNvPr id="4" name="Footer Placeholder 3">
            <a:extLst>
              <a:ext uri="{FF2B5EF4-FFF2-40B4-BE49-F238E27FC236}">
                <a16:creationId xmlns:a16="http://schemas.microsoft.com/office/drawing/2014/main" xmlns="" id="{2859BFEC-C827-4662-F03C-5678DD53D5B2}"/>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xmlns="" id="{7B96AA73-47CC-930D-3FD7-C56E944EEE23}"/>
              </a:ext>
            </a:extLst>
          </p:cNvPr>
          <p:cNvSpPr>
            <a:spLocks noGrp="1"/>
          </p:cNvSpPr>
          <p:nvPr>
            <p:ph type="sldNum" sz="quarter" idx="12"/>
          </p:nvPr>
        </p:nvSpPr>
        <p:spPr/>
        <p:txBody>
          <a:bodyPr/>
          <a:lstStyle/>
          <a:p>
            <a:pPr>
              <a:defRPr/>
            </a:pPr>
            <a:endParaRPr lang="en-US" dirty="0"/>
          </a:p>
        </p:txBody>
      </p:sp>
      <p:pic>
        <p:nvPicPr>
          <p:cNvPr id="9" name="Picture 6" descr="norm MA">
            <a:extLst>
              <a:ext uri="{FF2B5EF4-FFF2-40B4-BE49-F238E27FC236}">
                <a16:creationId xmlns:a16="http://schemas.microsoft.com/office/drawing/2014/main" xmlns="" id="{D919848A-0677-A451-766C-1C6D9C1AE2E0}"/>
              </a:ext>
            </a:extLst>
          </p:cNvPr>
          <p:cNvPicPr>
            <a:picLocks noGrp="1" noChangeAspect="1" noChangeArrowheads="1"/>
          </p:cNvPicPr>
          <p:nvPr>
            <p:ph sz="half" idx="1"/>
          </p:nvPr>
        </p:nvPicPr>
        <p:blipFill>
          <a:blip r:embed="rId2"/>
          <a:srcRect/>
          <a:stretch>
            <a:fillRect/>
          </a:stretch>
        </p:blipFill>
        <p:spPr>
          <a:xfrm>
            <a:off x="2335748" y="2289249"/>
            <a:ext cx="4594655" cy="3017520"/>
          </a:xfrm>
          <a:noFill/>
          <a:ln w="57150" cmpd="thinThick">
            <a:noFill/>
          </a:ln>
        </p:spPr>
      </p:pic>
      <p:pic>
        <p:nvPicPr>
          <p:cNvPr id="10" name="Picture 5" descr="norm MI">
            <a:extLst>
              <a:ext uri="{FF2B5EF4-FFF2-40B4-BE49-F238E27FC236}">
                <a16:creationId xmlns:a16="http://schemas.microsoft.com/office/drawing/2014/main" xmlns="" id="{52715DE5-8200-3194-7D73-D1C5469A7539}"/>
              </a:ext>
            </a:extLst>
          </p:cNvPr>
          <p:cNvPicPr>
            <a:picLocks noGrp="1" noChangeAspect="1" noChangeArrowheads="1"/>
          </p:cNvPicPr>
          <p:nvPr>
            <p:ph sz="half" idx="2"/>
          </p:nvPr>
        </p:nvPicPr>
        <p:blipFill>
          <a:blip r:embed="rId3"/>
          <a:srcRect/>
          <a:stretch>
            <a:fillRect/>
          </a:stretch>
        </p:blipFill>
        <p:spPr>
          <a:xfrm>
            <a:off x="7048767" y="2289249"/>
            <a:ext cx="4512849" cy="3017520"/>
          </a:xfrm>
          <a:noFill/>
          <a:ln w="57150" cmpd="thinThick">
            <a:noFill/>
          </a:ln>
        </p:spPr>
      </p:pic>
    </p:spTree>
    <p:extLst>
      <p:ext uri="{BB962C8B-B14F-4D97-AF65-F5344CB8AC3E}">
        <p14:creationId xmlns:p14="http://schemas.microsoft.com/office/powerpoint/2010/main" val="3090253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5505B6-4246-A91A-B3B5-71A46BB60F28}"/>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xmlns="" id="{F16FB06C-97BC-EDF7-9ADB-9B42A5860FA2}"/>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xmlns="" id="{D74E5A2D-60F8-2AE9-6D85-68D941DFE33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3782E99B-CACE-B973-B34A-5FCAFDF1905D}"/>
              </a:ext>
            </a:extLst>
          </p:cNvPr>
          <p:cNvSpPr>
            <a:spLocks noGrp="1"/>
          </p:cNvSpPr>
          <p:nvPr>
            <p:ph type="sldNum" sz="quarter" idx="12"/>
          </p:nvPr>
        </p:nvSpPr>
        <p:spPr/>
        <p:txBody>
          <a:bodyPr/>
          <a:lstStyle/>
          <a:p>
            <a:endParaRPr lang="en-US" dirty="0"/>
          </a:p>
        </p:txBody>
      </p:sp>
      <p:pic>
        <p:nvPicPr>
          <p:cNvPr id="7" name="Content Placeholder 6" descr="anatomija 1">
            <a:extLst>
              <a:ext uri="{FF2B5EF4-FFF2-40B4-BE49-F238E27FC236}">
                <a16:creationId xmlns:a16="http://schemas.microsoft.com/office/drawing/2014/main" xmlns="" id="{2DDF5333-4F23-3A87-CD45-878A3242B8E9}"/>
              </a:ext>
            </a:extLst>
          </p:cNvPr>
          <p:cNvPicPr>
            <a:picLocks noGrp="1" noChangeAspect="1" noChangeArrowheads="1"/>
          </p:cNvPicPr>
          <p:nvPr>
            <p:ph idx="1"/>
          </p:nvPr>
        </p:nvPicPr>
        <p:blipFill>
          <a:blip r:embed="rId2"/>
          <a:srcRect/>
          <a:stretch>
            <a:fillRect/>
          </a:stretch>
        </p:blipFill>
        <p:spPr>
          <a:xfrm>
            <a:off x="2786888" y="228600"/>
            <a:ext cx="8523759" cy="6400800"/>
          </a:xfrm>
          <a:ln w="28575">
            <a:solidFill>
              <a:schemeClr val="bg2">
                <a:lumMod val="10000"/>
                <a:lumOff val="90000"/>
              </a:schemeClr>
            </a:solidFill>
          </a:ln>
        </p:spPr>
      </p:pic>
    </p:spTree>
    <p:extLst>
      <p:ext uri="{BB962C8B-B14F-4D97-AF65-F5344CB8AC3E}">
        <p14:creationId xmlns:p14="http://schemas.microsoft.com/office/powerpoint/2010/main" val="21462523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body" idx="1"/>
          </p:nvPr>
        </p:nvSpPr>
        <p:spPr>
          <a:xfrm>
            <a:off x="1739901" y="260350"/>
            <a:ext cx="8748713" cy="5734050"/>
          </a:xfrm>
        </p:spPr>
        <p:txBody>
          <a:bodyPr>
            <a:normAutofit fontScale="92500"/>
          </a:bodyPr>
          <a:lstStyle/>
          <a:p>
            <a:pPr algn="l" rtl="0" eaLnBrk="1" hangingPunct="1">
              <a:lnSpc>
                <a:spcPct val="120000"/>
              </a:lnSpc>
              <a:spcBef>
                <a:spcPct val="0"/>
              </a:spcBef>
              <a:buFont typeface="Wingdings" panose="05000000000000000000" pitchFamily="2" charset="2"/>
              <a:buNone/>
            </a:pPr>
            <a:r>
              <a:rPr lang="en-US" sz="2600" b="1">
                <a:solidFill>
                  <a:srgbClr val="00FF99"/>
                </a:solidFill>
                <a:latin typeface="Times New Roman" panose="02020603050405020304" pitchFamily="18" charset="0"/>
                <a:cs typeface="Times New Roman" panose="02020603050405020304" pitchFamily="18" charset="0"/>
              </a:rPr>
              <a:t>Hormone synthesis in the thyroid gland :</a:t>
            </a:r>
          </a:p>
          <a:p>
            <a:pPr algn="l" rtl="0" eaLnBrk="1" hangingPunct="1">
              <a:lnSpc>
                <a:spcPct val="120000"/>
              </a:lnSpc>
              <a:spcBef>
                <a:spcPct val="0"/>
              </a:spcBef>
              <a:buFont typeface="Wingdings" panose="05000000000000000000" pitchFamily="2" charset="2"/>
              <a:buNone/>
            </a:pPr>
            <a:r>
              <a:rPr lang="en-US" sz="2600" b="1">
                <a:solidFill>
                  <a:srgbClr val="FFFF99"/>
                </a:solidFill>
                <a:latin typeface="Times New Roman" panose="02020603050405020304" pitchFamily="18" charset="0"/>
                <a:cs typeface="Times New Roman" panose="02020603050405020304" pitchFamily="18" charset="0"/>
              </a:rPr>
              <a:t>1.</a:t>
            </a:r>
            <a:r>
              <a:rPr lang="en-US" sz="2600" b="1">
                <a:latin typeface="Times New Roman" panose="02020603050405020304" pitchFamily="18" charset="0"/>
                <a:cs typeface="Times New Roman" panose="02020603050405020304" pitchFamily="18" charset="0"/>
              </a:rPr>
              <a:t> The follicular cells of the thyroid gland remove iodide from the plasma at a rate which is controlled by the plasma / gland iodide gradient &amp; by TSH .</a:t>
            </a:r>
          </a:p>
          <a:p>
            <a:pPr algn="l" rtl="0" eaLnBrk="1" hangingPunct="1">
              <a:lnSpc>
                <a:spcPct val="120000"/>
              </a:lnSpc>
              <a:spcBef>
                <a:spcPct val="0"/>
              </a:spcBef>
              <a:buFont typeface="Wingdings" panose="05000000000000000000" pitchFamily="2" charset="2"/>
              <a:buNone/>
            </a:pPr>
            <a:r>
              <a:rPr lang="en-US" sz="2600" b="1">
                <a:solidFill>
                  <a:srgbClr val="FFFF99"/>
                </a:solidFill>
                <a:latin typeface="Times New Roman" panose="02020603050405020304" pitchFamily="18" charset="0"/>
                <a:cs typeface="Times New Roman" panose="02020603050405020304" pitchFamily="18" charset="0"/>
              </a:rPr>
              <a:t>2.</a:t>
            </a:r>
            <a:r>
              <a:rPr lang="en-US" sz="2600" b="1">
                <a:latin typeface="Times New Roman" panose="02020603050405020304" pitchFamily="18" charset="0"/>
                <a:cs typeface="Times New Roman" panose="02020603050405020304" pitchFamily="18" charset="0"/>
              </a:rPr>
              <a:t> The iodide is oxidized to iodine.</a:t>
            </a:r>
          </a:p>
          <a:p>
            <a:pPr algn="l" rtl="0" eaLnBrk="1" hangingPunct="1">
              <a:lnSpc>
                <a:spcPct val="120000"/>
              </a:lnSpc>
              <a:spcBef>
                <a:spcPct val="0"/>
              </a:spcBef>
              <a:buFont typeface="Wingdings" panose="05000000000000000000" pitchFamily="2" charset="2"/>
              <a:buNone/>
            </a:pPr>
            <a:r>
              <a:rPr lang="en-US" sz="2600" b="1">
                <a:solidFill>
                  <a:srgbClr val="FFFF99"/>
                </a:solidFill>
                <a:latin typeface="Times New Roman" panose="02020603050405020304" pitchFamily="18" charset="0"/>
                <a:cs typeface="Times New Roman" panose="02020603050405020304" pitchFamily="18" charset="0"/>
              </a:rPr>
              <a:t>3.</a:t>
            </a:r>
            <a:r>
              <a:rPr lang="en-US" sz="2600" b="1">
                <a:latin typeface="Times New Roman" panose="02020603050405020304" pitchFamily="18" charset="0"/>
                <a:cs typeface="Times New Roman" panose="02020603050405020304" pitchFamily="18" charset="0"/>
              </a:rPr>
              <a:t>The iodine is taken up by a tyrosine component of an intrathyroid globulin to produce mono-&amp; di-iodotyrosine- this forms the colloid .</a:t>
            </a:r>
          </a:p>
          <a:p>
            <a:pPr algn="l" rtl="0" eaLnBrk="1" hangingPunct="1">
              <a:lnSpc>
                <a:spcPct val="120000"/>
              </a:lnSpc>
              <a:spcBef>
                <a:spcPct val="0"/>
              </a:spcBef>
              <a:buFont typeface="Wingdings" panose="05000000000000000000" pitchFamily="2" charset="2"/>
              <a:buNone/>
            </a:pPr>
            <a:r>
              <a:rPr lang="en-US" sz="2600" b="1">
                <a:solidFill>
                  <a:srgbClr val="FFFF99"/>
                </a:solidFill>
                <a:latin typeface="Times New Roman" panose="02020603050405020304" pitchFamily="18" charset="0"/>
                <a:cs typeface="Times New Roman" panose="02020603050405020304" pitchFamily="18" charset="0"/>
              </a:rPr>
              <a:t>4.</a:t>
            </a:r>
            <a:r>
              <a:rPr lang="en-US" sz="2600" b="1">
                <a:latin typeface="Times New Roman" panose="02020603050405020304" pitchFamily="18" charset="0"/>
                <a:cs typeface="Times New Roman" panose="02020603050405020304" pitchFamily="18" charset="0"/>
              </a:rPr>
              <a:t> Two of these molecules condense to form thyroxine &amp; tri-iodothyronine, which are coupled to globulin as thyroglobulin.</a:t>
            </a:r>
          </a:p>
          <a:p>
            <a:pPr algn="l" rtl="0" eaLnBrk="1" hangingPunct="1">
              <a:lnSpc>
                <a:spcPct val="120000"/>
              </a:lnSpc>
              <a:spcBef>
                <a:spcPct val="0"/>
              </a:spcBef>
              <a:buFont typeface="Wingdings" panose="05000000000000000000" pitchFamily="2" charset="2"/>
              <a:buNone/>
            </a:pPr>
            <a:r>
              <a:rPr lang="en-US" sz="2600" b="1">
                <a:solidFill>
                  <a:srgbClr val="FFFF99"/>
                </a:solidFill>
                <a:latin typeface="Times New Roman" panose="02020603050405020304" pitchFamily="18" charset="0"/>
                <a:cs typeface="Times New Roman" panose="02020603050405020304" pitchFamily="18" charset="0"/>
              </a:rPr>
              <a:t>5.</a:t>
            </a:r>
            <a:r>
              <a:rPr lang="en-US" sz="2600" b="1">
                <a:latin typeface="Times New Roman" panose="02020603050405020304" pitchFamily="18" charset="0"/>
                <a:cs typeface="Times New Roman" panose="02020603050405020304" pitchFamily="18" charset="0"/>
              </a:rPr>
              <a:t> Thyroglobulin is hydrolysed &amp; thyroid hormones are released into the circulation.</a:t>
            </a:r>
          </a:p>
        </p:txBody>
      </p:sp>
    </p:spTree>
    <p:extLst>
      <p:ext uri="{BB962C8B-B14F-4D97-AF65-F5344CB8AC3E}">
        <p14:creationId xmlns:p14="http://schemas.microsoft.com/office/powerpoint/2010/main" val="40520855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09570">
                                            <p:txEl>
                                              <p:pRg st="0" end="0"/>
                                            </p:txEl>
                                          </p:spTgt>
                                        </p:tgtEl>
                                        <p:attrNameLst>
                                          <p:attrName>style.visibility</p:attrName>
                                        </p:attrNameLst>
                                      </p:cBhvr>
                                      <p:to>
                                        <p:strVal val="visible"/>
                                      </p:to>
                                    </p:set>
                                    <p:anim calcmode="lin" valueType="num">
                                      <p:cBhvr>
                                        <p:cTn id="7" dur="250" decel="50000" fill="hold">
                                          <p:stCondLst>
                                            <p:cond delay="0"/>
                                          </p:stCondLst>
                                        </p:cTn>
                                        <p:tgtEl>
                                          <p:spTgt spid="109570">
                                            <p:txEl>
                                              <p:pRg st="0" end="0"/>
                                            </p:txEl>
                                          </p:spTgt>
                                        </p:tgtEl>
                                        <p:attrNameLst>
                                          <p:attrName>style.rotation</p:attrName>
                                        </p:attrNameLst>
                                      </p:cBhvr>
                                      <p:tavLst>
                                        <p:tav tm="0">
                                          <p:val>
                                            <p:fltVal val="-90"/>
                                          </p:val>
                                        </p:tav>
                                        <p:tav tm="100000">
                                          <p:val>
                                            <p:fltVal val="0"/>
                                          </p:val>
                                        </p:tav>
                                      </p:tavLst>
                                    </p:anim>
                                    <p:anim calcmode="lin" valueType="num">
                                      <p:cBhvr>
                                        <p:cTn id="8" dur="250" decel="50000" fill="hold">
                                          <p:stCondLst>
                                            <p:cond delay="0"/>
                                          </p:stCondLst>
                                        </p:cTn>
                                        <p:tgtEl>
                                          <p:spTgt spid="109570">
                                            <p:txEl>
                                              <p:pRg st="0" end="0"/>
                                            </p:txEl>
                                          </p:spTgt>
                                        </p:tgtEl>
                                        <p:attrNameLst>
                                          <p:attrName>ppt_w</p:attrName>
                                        </p:attrNameLst>
                                      </p:cBhvr>
                                      <p:tavLst>
                                        <p:tav tm="0">
                                          <p:val>
                                            <p:strVal val="#ppt_w"/>
                                          </p:val>
                                        </p:tav>
                                        <p:tav tm="100000">
                                          <p:val>
                                            <p:strVal val="#ppt_w*.05"/>
                                          </p:val>
                                        </p:tav>
                                      </p:tavLst>
                                    </p:anim>
                                    <p:anim calcmode="lin" valueType="num">
                                      <p:cBhvr>
                                        <p:cTn id="9" dur="250" accel="50000" fill="hold">
                                          <p:stCondLst>
                                            <p:cond delay="250"/>
                                          </p:stCondLst>
                                        </p:cTn>
                                        <p:tgtEl>
                                          <p:spTgt spid="109570">
                                            <p:txEl>
                                              <p:pRg st="0" end="0"/>
                                            </p:txEl>
                                          </p:spTgt>
                                        </p:tgtEl>
                                        <p:attrNameLst>
                                          <p:attrName>ppt_w</p:attrName>
                                        </p:attrNameLst>
                                      </p:cBhvr>
                                      <p:tavLst>
                                        <p:tav tm="0">
                                          <p:val>
                                            <p:strVal val="#ppt_w*.05"/>
                                          </p:val>
                                        </p:tav>
                                        <p:tav tm="100000">
                                          <p:val>
                                            <p:strVal val="#ppt_w"/>
                                          </p:val>
                                        </p:tav>
                                      </p:tavLst>
                                    </p:anim>
                                    <p:anim calcmode="lin" valueType="num">
                                      <p:cBhvr>
                                        <p:cTn id="10" dur="500" fill="hold"/>
                                        <p:tgtEl>
                                          <p:spTgt spid="109570">
                                            <p:txEl>
                                              <p:pRg st="0" end="0"/>
                                            </p:txEl>
                                          </p:spTgt>
                                        </p:tgtEl>
                                        <p:attrNameLst>
                                          <p:attrName>ppt_h</p:attrName>
                                        </p:attrNameLst>
                                      </p:cBhvr>
                                      <p:tavLst>
                                        <p:tav tm="0">
                                          <p:val>
                                            <p:strVal val="#ppt_h"/>
                                          </p:val>
                                        </p:tav>
                                        <p:tav tm="100000">
                                          <p:val>
                                            <p:strVal val="#ppt_h"/>
                                          </p:val>
                                        </p:tav>
                                      </p:tavLst>
                                    </p:anim>
                                    <p:anim calcmode="lin" valueType="num">
                                      <p:cBhvr>
                                        <p:cTn id="11" dur="250" decel="50000" fill="hold">
                                          <p:stCondLst>
                                            <p:cond delay="0"/>
                                          </p:stCondLst>
                                        </p:cTn>
                                        <p:tgtEl>
                                          <p:spTgt spid="109570">
                                            <p:txEl>
                                              <p:pRg st="0" end="0"/>
                                            </p:txEl>
                                          </p:spTgt>
                                        </p:tgtEl>
                                        <p:attrNameLst>
                                          <p:attrName>ppt_x</p:attrName>
                                        </p:attrNameLst>
                                      </p:cBhvr>
                                      <p:tavLst>
                                        <p:tav tm="0">
                                          <p:val>
                                            <p:strVal val="#ppt_x+.4"/>
                                          </p:val>
                                        </p:tav>
                                        <p:tav tm="100000">
                                          <p:val>
                                            <p:strVal val="#ppt_x"/>
                                          </p:val>
                                        </p:tav>
                                      </p:tavLst>
                                    </p:anim>
                                    <p:anim calcmode="lin" valueType="num">
                                      <p:cBhvr>
                                        <p:cTn id="12" dur="250" decel="50000" fill="hold">
                                          <p:stCondLst>
                                            <p:cond delay="0"/>
                                          </p:stCondLst>
                                        </p:cTn>
                                        <p:tgtEl>
                                          <p:spTgt spid="109570">
                                            <p:txEl>
                                              <p:pRg st="0" end="0"/>
                                            </p:txEl>
                                          </p:spTgt>
                                        </p:tgtEl>
                                        <p:attrNameLst>
                                          <p:attrName>ppt_y</p:attrName>
                                        </p:attrNameLst>
                                      </p:cBhvr>
                                      <p:tavLst>
                                        <p:tav tm="0">
                                          <p:val>
                                            <p:strVal val="#ppt_y-.2"/>
                                          </p:val>
                                        </p:tav>
                                        <p:tav tm="100000">
                                          <p:val>
                                            <p:strVal val="#ppt_y+.1"/>
                                          </p:val>
                                        </p:tav>
                                      </p:tavLst>
                                    </p:anim>
                                    <p:anim calcmode="lin" valueType="num">
                                      <p:cBhvr>
                                        <p:cTn id="13" dur="250" accel="50000" fill="hold">
                                          <p:stCondLst>
                                            <p:cond delay="250"/>
                                          </p:stCondLst>
                                        </p:cTn>
                                        <p:tgtEl>
                                          <p:spTgt spid="109570">
                                            <p:txEl>
                                              <p:pRg st="0" end="0"/>
                                            </p:txEl>
                                          </p:spTgt>
                                        </p:tgtEl>
                                        <p:attrNameLst>
                                          <p:attrName>ppt_y</p:attrName>
                                        </p:attrNameLst>
                                      </p:cBhvr>
                                      <p:tavLst>
                                        <p:tav tm="0">
                                          <p:val>
                                            <p:strVal val="#ppt_y+.1"/>
                                          </p:val>
                                        </p:tav>
                                        <p:tav tm="100000">
                                          <p:val>
                                            <p:strVal val="#ppt_y"/>
                                          </p:val>
                                        </p:tav>
                                      </p:tavLst>
                                    </p:anim>
                                    <p:animEffect transition="in" filter="fade">
                                      <p:cBhvr>
                                        <p:cTn id="14" dur="500" decel="50000">
                                          <p:stCondLst>
                                            <p:cond delay="0"/>
                                          </p:stCondLst>
                                        </p:cTn>
                                        <p:tgtEl>
                                          <p:spTgt spid="109570">
                                            <p:txEl>
                                              <p:pRg st="0" end="0"/>
                                            </p:txEl>
                                          </p:spTgt>
                                        </p:tgtEl>
                                      </p:cBhvr>
                                    </p:animEffect>
                                  </p:childTnLst>
                                </p:cTn>
                              </p:par>
                            </p:childTnLst>
                          </p:cTn>
                        </p:par>
                        <p:par>
                          <p:cTn id="15" fill="hold" nodeType="afterGroup">
                            <p:stCondLst>
                              <p:cond delay="500"/>
                            </p:stCondLst>
                            <p:childTnLst>
                              <p:par>
                                <p:cTn id="16" presetID="25" presetClass="entr" presetSubtype="0" fill="hold" grpId="0" nodeType="afterEffect">
                                  <p:stCondLst>
                                    <p:cond delay="0"/>
                                  </p:stCondLst>
                                  <p:childTnLst>
                                    <p:set>
                                      <p:cBhvr>
                                        <p:cTn id="17" dur="1" fill="hold">
                                          <p:stCondLst>
                                            <p:cond delay="0"/>
                                          </p:stCondLst>
                                        </p:cTn>
                                        <p:tgtEl>
                                          <p:spTgt spid="109570">
                                            <p:txEl>
                                              <p:pRg st="1" end="1"/>
                                            </p:txEl>
                                          </p:spTgt>
                                        </p:tgtEl>
                                        <p:attrNameLst>
                                          <p:attrName>style.visibility</p:attrName>
                                        </p:attrNameLst>
                                      </p:cBhvr>
                                      <p:to>
                                        <p:strVal val="visible"/>
                                      </p:to>
                                    </p:set>
                                    <p:anim calcmode="lin" valueType="num">
                                      <p:cBhvr>
                                        <p:cTn id="18" dur="250" decel="50000" fill="hold">
                                          <p:stCondLst>
                                            <p:cond delay="0"/>
                                          </p:stCondLst>
                                        </p:cTn>
                                        <p:tgtEl>
                                          <p:spTgt spid="109570">
                                            <p:txEl>
                                              <p:pRg st="1" end="1"/>
                                            </p:txEl>
                                          </p:spTgt>
                                        </p:tgtEl>
                                        <p:attrNameLst>
                                          <p:attrName>style.rotation</p:attrName>
                                        </p:attrNameLst>
                                      </p:cBhvr>
                                      <p:tavLst>
                                        <p:tav tm="0">
                                          <p:val>
                                            <p:fltVal val="-90"/>
                                          </p:val>
                                        </p:tav>
                                        <p:tav tm="100000">
                                          <p:val>
                                            <p:fltVal val="0"/>
                                          </p:val>
                                        </p:tav>
                                      </p:tavLst>
                                    </p:anim>
                                    <p:anim calcmode="lin" valueType="num">
                                      <p:cBhvr>
                                        <p:cTn id="19" dur="250" decel="50000" fill="hold">
                                          <p:stCondLst>
                                            <p:cond delay="0"/>
                                          </p:stCondLst>
                                        </p:cTn>
                                        <p:tgtEl>
                                          <p:spTgt spid="109570">
                                            <p:txEl>
                                              <p:pRg st="1" end="1"/>
                                            </p:txEl>
                                          </p:spTgt>
                                        </p:tgtEl>
                                        <p:attrNameLst>
                                          <p:attrName>ppt_w</p:attrName>
                                        </p:attrNameLst>
                                      </p:cBhvr>
                                      <p:tavLst>
                                        <p:tav tm="0">
                                          <p:val>
                                            <p:strVal val="#ppt_w"/>
                                          </p:val>
                                        </p:tav>
                                        <p:tav tm="100000">
                                          <p:val>
                                            <p:strVal val="#ppt_w*.05"/>
                                          </p:val>
                                        </p:tav>
                                      </p:tavLst>
                                    </p:anim>
                                    <p:anim calcmode="lin" valueType="num">
                                      <p:cBhvr>
                                        <p:cTn id="20" dur="250" accel="50000" fill="hold">
                                          <p:stCondLst>
                                            <p:cond delay="250"/>
                                          </p:stCondLst>
                                        </p:cTn>
                                        <p:tgtEl>
                                          <p:spTgt spid="109570">
                                            <p:txEl>
                                              <p:pRg st="1" end="1"/>
                                            </p:txEl>
                                          </p:spTgt>
                                        </p:tgtEl>
                                        <p:attrNameLst>
                                          <p:attrName>ppt_w</p:attrName>
                                        </p:attrNameLst>
                                      </p:cBhvr>
                                      <p:tavLst>
                                        <p:tav tm="0">
                                          <p:val>
                                            <p:strVal val="#ppt_w*.05"/>
                                          </p:val>
                                        </p:tav>
                                        <p:tav tm="100000">
                                          <p:val>
                                            <p:strVal val="#ppt_w"/>
                                          </p:val>
                                        </p:tav>
                                      </p:tavLst>
                                    </p:anim>
                                    <p:anim calcmode="lin" valueType="num">
                                      <p:cBhvr>
                                        <p:cTn id="21" dur="500" fill="hold"/>
                                        <p:tgtEl>
                                          <p:spTgt spid="109570">
                                            <p:txEl>
                                              <p:pRg st="1" end="1"/>
                                            </p:txEl>
                                          </p:spTgt>
                                        </p:tgtEl>
                                        <p:attrNameLst>
                                          <p:attrName>ppt_h</p:attrName>
                                        </p:attrNameLst>
                                      </p:cBhvr>
                                      <p:tavLst>
                                        <p:tav tm="0">
                                          <p:val>
                                            <p:strVal val="#ppt_h"/>
                                          </p:val>
                                        </p:tav>
                                        <p:tav tm="100000">
                                          <p:val>
                                            <p:strVal val="#ppt_h"/>
                                          </p:val>
                                        </p:tav>
                                      </p:tavLst>
                                    </p:anim>
                                    <p:anim calcmode="lin" valueType="num">
                                      <p:cBhvr>
                                        <p:cTn id="22" dur="250" decel="50000" fill="hold">
                                          <p:stCondLst>
                                            <p:cond delay="0"/>
                                          </p:stCondLst>
                                        </p:cTn>
                                        <p:tgtEl>
                                          <p:spTgt spid="109570">
                                            <p:txEl>
                                              <p:pRg st="1" end="1"/>
                                            </p:txEl>
                                          </p:spTgt>
                                        </p:tgtEl>
                                        <p:attrNameLst>
                                          <p:attrName>ppt_x</p:attrName>
                                        </p:attrNameLst>
                                      </p:cBhvr>
                                      <p:tavLst>
                                        <p:tav tm="0">
                                          <p:val>
                                            <p:strVal val="#ppt_x+.4"/>
                                          </p:val>
                                        </p:tav>
                                        <p:tav tm="100000">
                                          <p:val>
                                            <p:strVal val="#ppt_x"/>
                                          </p:val>
                                        </p:tav>
                                      </p:tavLst>
                                    </p:anim>
                                    <p:anim calcmode="lin" valueType="num">
                                      <p:cBhvr>
                                        <p:cTn id="23" dur="250" decel="50000" fill="hold">
                                          <p:stCondLst>
                                            <p:cond delay="0"/>
                                          </p:stCondLst>
                                        </p:cTn>
                                        <p:tgtEl>
                                          <p:spTgt spid="109570">
                                            <p:txEl>
                                              <p:pRg st="1" end="1"/>
                                            </p:txEl>
                                          </p:spTgt>
                                        </p:tgtEl>
                                        <p:attrNameLst>
                                          <p:attrName>ppt_y</p:attrName>
                                        </p:attrNameLst>
                                      </p:cBhvr>
                                      <p:tavLst>
                                        <p:tav tm="0">
                                          <p:val>
                                            <p:strVal val="#ppt_y-.2"/>
                                          </p:val>
                                        </p:tav>
                                        <p:tav tm="100000">
                                          <p:val>
                                            <p:strVal val="#ppt_y+.1"/>
                                          </p:val>
                                        </p:tav>
                                      </p:tavLst>
                                    </p:anim>
                                    <p:anim calcmode="lin" valueType="num">
                                      <p:cBhvr>
                                        <p:cTn id="24" dur="250" accel="50000" fill="hold">
                                          <p:stCondLst>
                                            <p:cond delay="250"/>
                                          </p:stCondLst>
                                        </p:cTn>
                                        <p:tgtEl>
                                          <p:spTgt spid="109570">
                                            <p:txEl>
                                              <p:pRg st="1" end="1"/>
                                            </p:txEl>
                                          </p:spTgt>
                                        </p:tgtEl>
                                        <p:attrNameLst>
                                          <p:attrName>ppt_y</p:attrName>
                                        </p:attrNameLst>
                                      </p:cBhvr>
                                      <p:tavLst>
                                        <p:tav tm="0">
                                          <p:val>
                                            <p:strVal val="#ppt_y+.1"/>
                                          </p:val>
                                        </p:tav>
                                        <p:tav tm="100000">
                                          <p:val>
                                            <p:strVal val="#ppt_y"/>
                                          </p:val>
                                        </p:tav>
                                      </p:tavLst>
                                    </p:anim>
                                    <p:animEffect transition="in" filter="fade">
                                      <p:cBhvr>
                                        <p:cTn id="25" dur="500" decel="50000">
                                          <p:stCondLst>
                                            <p:cond delay="0"/>
                                          </p:stCondLst>
                                        </p:cTn>
                                        <p:tgtEl>
                                          <p:spTgt spid="109570">
                                            <p:txEl>
                                              <p:pRg st="1" end="1"/>
                                            </p:txEl>
                                          </p:spTgt>
                                        </p:tgtEl>
                                      </p:cBhvr>
                                    </p:animEffect>
                                  </p:childTnLst>
                                </p:cTn>
                              </p:par>
                            </p:childTnLst>
                          </p:cTn>
                        </p:par>
                        <p:par>
                          <p:cTn id="26" fill="hold" nodeType="afterGroup">
                            <p:stCondLst>
                              <p:cond delay="1000"/>
                            </p:stCondLst>
                            <p:childTnLst>
                              <p:par>
                                <p:cTn id="27" presetID="25" presetClass="entr" presetSubtype="0" fill="hold" grpId="0" nodeType="afterEffect">
                                  <p:stCondLst>
                                    <p:cond delay="0"/>
                                  </p:stCondLst>
                                  <p:childTnLst>
                                    <p:set>
                                      <p:cBhvr>
                                        <p:cTn id="28" dur="1" fill="hold">
                                          <p:stCondLst>
                                            <p:cond delay="0"/>
                                          </p:stCondLst>
                                        </p:cTn>
                                        <p:tgtEl>
                                          <p:spTgt spid="109570">
                                            <p:txEl>
                                              <p:pRg st="2" end="2"/>
                                            </p:txEl>
                                          </p:spTgt>
                                        </p:tgtEl>
                                        <p:attrNameLst>
                                          <p:attrName>style.visibility</p:attrName>
                                        </p:attrNameLst>
                                      </p:cBhvr>
                                      <p:to>
                                        <p:strVal val="visible"/>
                                      </p:to>
                                    </p:set>
                                    <p:anim calcmode="lin" valueType="num">
                                      <p:cBhvr>
                                        <p:cTn id="29" dur="250" decel="50000" fill="hold">
                                          <p:stCondLst>
                                            <p:cond delay="0"/>
                                          </p:stCondLst>
                                        </p:cTn>
                                        <p:tgtEl>
                                          <p:spTgt spid="109570">
                                            <p:txEl>
                                              <p:pRg st="2" end="2"/>
                                            </p:txEl>
                                          </p:spTgt>
                                        </p:tgtEl>
                                        <p:attrNameLst>
                                          <p:attrName>style.rotation</p:attrName>
                                        </p:attrNameLst>
                                      </p:cBhvr>
                                      <p:tavLst>
                                        <p:tav tm="0">
                                          <p:val>
                                            <p:fltVal val="-90"/>
                                          </p:val>
                                        </p:tav>
                                        <p:tav tm="100000">
                                          <p:val>
                                            <p:fltVal val="0"/>
                                          </p:val>
                                        </p:tav>
                                      </p:tavLst>
                                    </p:anim>
                                    <p:anim calcmode="lin" valueType="num">
                                      <p:cBhvr>
                                        <p:cTn id="30" dur="250" decel="50000" fill="hold">
                                          <p:stCondLst>
                                            <p:cond delay="0"/>
                                          </p:stCondLst>
                                        </p:cTn>
                                        <p:tgtEl>
                                          <p:spTgt spid="109570">
                                            <p:txEl>
                                              <p:pRg st="2" end="2"/>
                                            </p:txEl>
                                          </p:spTgt>
                                        </p:tgtEl>
                                        <p:attrNameLst>
                                          <p:attrName>ppt_w</p:attrName>
                                        </p:attrNameLst>
                                      </p:cBhvr>
                                      <p:tavLst>
                                        <p:tav tm="0">
                                          <p:val>
                                            <p:strVal val="#ppt_w"/>
                                          </p:val>
                                        </p:tav>
                                        <p:tav tm="100000">
                                          <p:val>
                                            <p:strVal val="#ppt_w*.05"/>
                                          </p:val>
                                        </p:tav>
                                      </p:tavLst>
                                    </p:anim>
                                    <p:anim calcmode="lin" valueType="num">
                                      <p:cBhvr>
                                        <p:cTn id="31" dur="250" accel="50000" fill="hold">
                                          <p:stCondLst>
                                            <p:cond delay="250"/>
                                          </p:stCondLst>
                                        </p:cTn>
                                        <p:tgtEl>
                                          <p:spTgt spid="109570">
                                            <p:txEl>
                                              <p:pRg st="2" end="2"/>
                                            </p:txEl>
                                          </p:spTgt>
                                        </p:tgtEl>
                                        <p:attrNameLst>
                                          <p:attrName>ppt_w</p:attrName>
                                        </p:attrNameLst>
                                      </p:cBhvr>
                                      <p:tavLst>
                                        <p:tav tm="0">
                                          <p:val>
                                            <p:strVal val="#ppt_w*.05"/>
                                          </p:val>
                                        </p:tav>
                                        <p:tav tm="100000">
                                          <p:val>
                                            <p:strVal val="#ppt_w"/>
                                          </p:val>
                                        </p:tav>
                                      </p:tavLst>
                                    </p:anim>
                                    <p:anim calcmode="lin" valueType="num">
                                      <p:cBhvr>
                                        <p:cTn id="32" dur="500" fill="hold"/>
                                        <p:tgtEl>
                                          <p:spTgt spid="109570">
                                            <p:txEl>
                                              <p:pRg st="2" end="2"/>
                                            </p:txEl>
                                          </p:spTgt>
                                        </p:tgtEl>
                                        <p:attrNameLst>
                                          <p:attrName>ppt_h</p:attrName>
                                        </p:attrNameLst>
                                      </p:cBhvr>
                                      <p:tavLst>
                                        <p:tav tm="0">
                                          <p:val>
                                            <p:strVal val="#ppt_h"/>
                                          </p:val>
                                        </p:tav>
                                        <p:tav tm="100000">
                                          <p:val>
                                            <p:strVal val="#ppt_h"/>
                                          </p:val>
                                        </p:tav>
                                      </p:tavLst>
                                    </p:anim>
                                    <p:anim calcmode="lin" valueType="num">
                                      <p:cBhvr>
                                        <p:cTn id="33" dur="250" decel="50000" fill="hold">
                                          <p:stCondLst>
                                            <p:cond delay="0"/>
                                          </p:stCondLst>
                                        </p:cTn>
                                        <p:tgtEl>
                                          <p:spTgt spid="109570">
                                            <p:txEl>
                                              <p:pRg st="2" end="2"/>
                                            </p:txEl>
                                          </p:spTgt>
                                        </p:tgtEl>
                                        <p:attrNameLst>
                                          <p:attrName>ppt_x</p:attrName>
                                        </p:attrNameLst>
                                      </p:cBhvr>
                                      <p:tavLst>
                                        <p:tav tm="0">
                                          <p:val>
                                            <p:strVal val="#ppt_x+.4"/>
                                          </p:val>
                                        </p:tav>
                                        <p:tav tm="100000">
                                          <p:val>
                                            <p:strVal val="#ppt_x"/>
                                          </p:val>
                                        </p:tav>
                                      </p:tavLst>
                                    </p:anim>
                                    <p:anim calcmode="lin" valueType="num">
                                      <p:cBhvr>
                                        <p:cTn id="34" dur="250" decel="50000" fill="hold">
                                          <p:stCondLst>
                                            <p:cond delay="0"/>
                                          </p:stCondLst>
                                        </p:cTn>
                                        <p:tgtEl>
                                          <p:spTgt spid="109570">
                                            <p:txEl>
                                              <p:pRg st="2" end="2"/>
                                            </p:txEl>
                                          </p:spTgt>
                                        </p:tgtEl>
                                        <p:attrNameLst>
                                          <p:attrName>ppt_y</p:attrName>
                                        </p:attrNameLst>
                                      </p:cBhvr>
                                      <p:tavLst>
                                        <p:tav tm="0">
                                          <p:val>
                                            <p:strVal val="#ppt_y-.2"/>
                                          </p:val>
                                        </p:tav>
                                        <p:tav tm="100000">
                                          <p:val>
                                            <p:strVal val="#ppt_y+.1"/>
                                          </p:val>
                                        </p:tav>
                                      </p:tavLst>
                                    </p:anim>
                                    <p:anim calcmode="lin" valueType="num">
                                      <p:cBhvr>
                                        <p:cTn id="35" dur="250" accel="50000" fill="hold">
                                          <p:stCondLst>
                                            <p:cond delay="250"/>
                                          </p:stCondLst>
                                        </p:cTn>
                                        <p:tgtEl>
                                          <p:spTgt spid="109570">
                                            <p:txEl>
                                              <p:pRg st="2" end="2"/>
                                            </p:txEl>
                                          </p:spTgt>
                                        </p:tgtEl>
                                        <p:attrNameLst>
                                          <p:attrName>ppt_y</p:attrName>
                                        </p:attrNameLst>
                                      </p:cBhvr>
                                      <p:tavLst>
                                        <p:tav tm="0">
                                          <p:val>
                                            <p:strVal val="#ppt_y+.1"/>
                                          </p:val>
                                        </p:tav>
                                        <p:tav tm="100000">
                                          <p:val>
                                            <p:strVal val="#ppt_y"/>
                                          </p:val>
                                        </p:tav>
                                      </p:tavLst>
                                    </p:anim>
                                    <p:animEffect transition="in" filter="fade">
                                      <p:cBhvr>
                                        <p:cTn id="36" dur="500" decel="50000">
                                          <p:stCondLst>
                                            <p:cond delay="0"/>
                                          </p:stCondLst>
                                        </p:cTn>
                                        <p:tgtEl>
                                          <p:spTgt spid="109570">
                                            <p:txEl>
                                              <p:pRg st="2" end="2"/>
                                            </p:txEl>
                                          </p:spTgt>
                                        </p:tgtEl>
                                      </p:cBhvr>
                                    </p:animEffect>
                                  </p:childTnLst>
                                </p:cTn>
                              </p:par>
                            </p:childTnLst>
                          </p:cTn>
                        </p:par>
                        <p:par>
                          <p:cTn id="37" fill="hold" nodeType="afterGroup">
                            <p:stCondLst>
                              <p:cond delay="1500"/>
                            </p:stCondLst>
                            <p:childTnLst>
                              <p:par>
                                <p:cTn id="38" presetID="25" presetClass="entr" presetSubtype="0" fill="hold" grpId="0" nodeType="afterEffect">
                                  <p:stCondLst>
                                    <p:cond delay="0"/>
                                  </p:stCondLst>
                                  <p:childTnLst>
                                    <p:set>
                                      <p:cBhvr>
                                        <p:cTn id="39" dur="1" fill="hold">
                                          <p:stCondLst>
                                            <p:cond delay="0"/>
                                          </p:stCondLst>
                                        </p:cTn>
                                        <p:tgtEl>
                                          <p:spTgt spid="109570">
                                            <p:txEl>
                                              <p:pRg st="3" end="3"/>
                                            </p:txEl>
                                          </p:spTgt>
                                        </p:tgtEl>
                                        <p:attrNameLst>
                                          <p:attrName>style.visibility</p:attrName>
                                        </p:attrNameLst>
                                      </p:cBhvr>
                                      <p:to>
                                        <p:strVal val="visible"/>
                                      </p:to>
                                    </p:set>
                                    <p:anim calcmode="lin" valueType="num">
                                      <p:cBhvr>
                                        <p:cTn id="40" dur="250" decel="50000" fill="hold">
                                          <p:stCondLst>
                                            <p:cond delay="0"/>
                                          </p:stCondLst>
                                        </p:cTn>
                                        <p:tgtEl>
                                          <p:spTgt spid="109570">
                                            <p:txEl>
                                              <p:pRg st="3" end="3"/>
                                            </p:txEl>
                                          </p:spTgt>
                                        </p:tgtEl>
                                        <p:attrNameLst>
                                          <p:attrName>style.rotation</p:attrName>
                                        </p:attrNameLst>
                                      </p:cBhvr>
                                      <p:tavLst>
                                        <p:tav tm="0">
                                          <p:val>
                                            <p:fltVal val="-90"/>
                                          </p:val>
                                        </p:tav>
                                        <p:tav tm="100000">
                                          <p:val>
                                            <p:fltVal val="0"/>
                                          </p:val>
                                        </p:tav>
                                      </p:tavLst>
                                    </p:anim>
                                    <p:anim calcmode="lin" valueType="num">
                                      <p:cBhvr>
                                        <p:cTn id="41" dur="250" decel="50000" fill="hold">
                                          <p:stCondLst>
                                            <p:cond delay="0"/>
                                          </p:stCondLst>
                                        </p:cTn>
                                        <p:tgtEl>
                                          <p:spTgt spid="109570">
                                            <p:txEl>
                                              <p:pRg st="3" end="3"/>
                                            </p:txEl>
                                          </p:spTgt>
                                        </p:tgtEl>
                                        <p:attrNameLst>
                                          <p:attrName>ppt_w</p:attrName>
                                        </p:attrNameLst>
                                      </p:cBhvr>
                                      <p:tavLst>
                                        <p:tav tm="0">
                                          <p:val>
                                            <p:strVal val="#ppt_w"/>
                                          </p:val>
                                        </p:tav>
                                        <p:tav tm="100000">
                                          <p:val>
                                            <p:strVal val="#ppt_w*.05"/>
                                          </p:val>
                                        </p:tav>
                                      </p:tavLst>
                                    </p:anim>
                                    <p:anim calcmode="lin" valueType="num">
                                      <p:cBhvr>
                                        <p:cTn id="42" dur="250" accel="50000" fill="hold">
                                          <p:stCondLst>
                                            <p:cond delay="250"/>
                                          </p:stCondLst>
                                        </p:cTn>
                                        <p:tgtEl>
                                          <p:spTgt spid="109570">
                                            <p:txEl>
                                              <p:pRg st="3" end="3"/>
                                            </p:txEl>
                                          </p:spTgt>
                                        </p:tgtEl>
                                        <p:attrNameLst>
                                          <p:attrName>ppt_w</p:attrName>
                                        </p:attrNameLst>
                                      </p:cBhvr>
                                      <p:tavLst>
                                        <p:tav tm="0">
                                          <p:val>
                                            <p:strVal val="#ppt_w*.05"/>
                                          </p:val>
                                        </p:tav>
                                        <p:tav tm="100000">
                                          <p:val>
                                            <p:strVal val="#ppt_w"/>
                                          </p:val>
                                        </p:tav>
                                      </p:tavLst>
                                    </p:anim>
                                    <p:anim calcmode="lin" valueType="num">
                                      <p:cBhvr>
                                        <p:cTn id="43" dur="500" fill="hold"/>
                                        <p:tgtEl>
                                          <p:spTgt spid="109570">
                                            <p:txEl>
                                              <p:pRg st="3" end="3"/>
                                            </p:txEl>
                                          </p:spTgt>
                                        </p:tgtEl>
                                        <p:attrNameLst>
                                          <p:attrName>ppt_h</p:attrName>
                                        </p:attrNameLst>
                                      </p:cBhvr>
                                      <p:tavLst>
                                        <p:tav tm="0">
                                          <p:val>
                                            <p:strVal val="#ppt_h"/>
                                          </p:val>
                                        </p:tav>
                                        <p:tav tm="100000">
                                          <p:val>
                                            <p:strVal val="#ppt_h"/>
                                          </p:val>
                                        </p:tav>
                                      </p:tavLst>
                                    </p:anim>
                                    <p:anim calcmode="lin" valueType="num">
                                      <p:cBhvr>
                                        <p:cTn id="44" dur="250" decel="50000" fill="hold">
                                          <p:stCondLst>
                                            <p:cond delay="0"/>
                                          </p:stCondLst>
                                        </p:cTn>
                                        <p:tgtEl>
                                          <p:spTgt spid="109570">
                                            <p:txEl>
                                              <p:pRg st="3" end="3"/>
                                            </p:txEl>
                                          </p:spTgt>
                                        </p:tgtEl>
                                        <p:attrNameLst>
                                          <p:attrName>ppt_x</p:attrName>
                                        </p:attrNameLst>
                                      </p:cBhvr>
                                      <p:tavLst>
                                        <p:tav tm="0">
                                          <p:val>
                                            <p:strVal val="#ppt_x+.4"/>
                                          </p:val>
                                        </p:tav>
                                        <p:tav tm="100000">
                                          <p:val>
                                            <p:strVal val="#ppt_x"/>
                                          </p:val>
                                        </p:tav>
                                      </p:tavLst>
                                    </p:anim>
                                    <p:anim calcmode="lin" valueType="num">
                                      <p:cBhvr>
                                        <p:cTn id="45" dur="250" decel="50000" fill="hold">
                                          <p:stCondLst>
                                            <p:cond delay="0"/>
                                          </p:stCondLst>
                                        </p:cTn>
                                        <p:tgtEl>
                                          <p:spTgt spid="109570">
                                            <p:txEl>
                                              <p:pRg st="3" end="3"/>
                                            </p:txEl>
                                          </p:spTgt>
                                        </p:tgtEl>
                                        <p:attrNameLst>
                                          <p:attrName>ppt_y</p:attrName>
                                        </p:attrNameLst>
                                      </p:cBhvr>
                                      <p:tavLst>
                                        <p:tav tm="0">
                                          <p:val>
                                            <p:strVal val="#ppt_y-.2"/>
                                          </p:val>
                                        </p:tav>
                                        <p:tav tm="100000">
                                          <p:val>
                                            <p:strVal val="#ppt_y+.1"/>
                                          </p:val>
                                        </p:tav>
                                      </p:tavLst>
                                    </p:anim>
                                    <p:anim calcmode="lin" valueType="num">
                                      <p:cBhvr>
                                        <p:cTn id="46" dur="250" accel="50000" fill="hold">
                                          <p:stCondLst>
                                            <p:cond delay="250"/>
                                          </p:stCondLst>
                                        </p:cTn>
                                        <p:tgtEl>
                                          <p:spTgt spid="109570">
                                            <p:txEl>
                                              <p:pRg st="3" end="3"/>
                                            </p:txEl>
                                          </p:spTgt>
                                        </p:tgtEl>
                                        <p:attrNameLst>
                                          <p:attrName>ppt_y</p:attrName>
                                        </p:attrNameLst>
                                      </p:cBhvr>
                                      <p:tavLst>
                                        <p:tav tm="0">
                                          <p:val>
                                            <p:strVal val="#ppt_y+.1"/>
                                          </p:val>
                                        </p:tav>
                                        <p:tav tm="100000">
                                          <p:val>
                                            <p:strVal val="#ppt_y"/>
                                          </p:val>
                                        </p:tav>
                                      </p:tavLst>
                                    </p:anim>
                                    <p:animEffect transition="in" filter="fade">
                                      <p:cBhvr>
                                        <p:cTn id="47" dur="500" decel="50000">
                                          <p:stCondLst>
                                            <p:cond delay="0"/>
                                          </p:stCondLst>
                                        </p:cTn>
                                        <p:tgtEl>
                                          <p:spTgt spid="109570">
                                            <p:txEl>
                                              <p:pRg st="3" end="3"/>
                                            </p:txEl>
                                          </p:spTgt>
                                        </p:tgtEl>
                                      </p:cBhvr>
                                    </p:animEffect>
                                  </p:childTnLst>
                                </p:cTn>
                              </p:par>
                            </p:childTnLst>
                          </p:cTn>
                        </p:par>
                        <p:par>
                          <p:cTn id="48" fill="hold" nodeType="afterGroup">
                            <p:stCondLst>
                              <p:cond delay="2000"/>
                            </p:stCondLst>
                            <p:childTnLst>
                              <p:par>
                                <p:cTn id="49" presetID="25" presetClass="entr" presetSubtype="0" fill="hold" grpId="0" nodeType="afterEffect">
                                  <p:stCondLst>
                                    <p:cond delay="0"/>
                                  </p:stCondLst>
                                  <p:childTnLst>
                                    <p:set>
                                      <p:cBhvr>
                                        <p:cTn id="50" dur="1" fill="hold">
                                          <p:stCondLst>
                                            <p:cond delay="0"/>
                                          </p:stCondLst>
                                        </p:cTn>
                                        <p:tgtEl>
                                          <p:spTgt spid="109570">
                                            <p:txEl>
                                              <p:pRg st="4" end="4"/>
                                            </p:txEl>
                                          </p:spTgt>
                                        </p:tgtEl>
                                        <p:attrNameLst>
                                          <p:attrName>style.visibility</p:attrName>
                                        </p:attrNameLst>
                                      </p:cBhvr>
                                      <p:to>
                                        <p:strVal val="visible"/>
                                      </p:to>
                                    </p:set>
                                    <p:anim calcmode="lin" valueType="num">
                                      <p:cBhvr>
                                        <p:cTn id="51" dur="250" decel="50000" fill="hold">
                                          <p:stCondLst>
                                            <p:cond delay="0"/>
                                          </p:stCondLst>
                                        </p:cTn>
                                        <p:tgtEl>
                                          <p:spTgt spid="109570">
                                            <p:txEl>
                                              <p:pRg st="4" end="4"/>
                                            </p:txEl>
                                          </p:spTgt>
                                        </p:tgtEl>
                                        <p:attrNameLst>
                                          <p:attrName>style.rotation</p:attrName>
                                        </p:attrNameLst>
                                      </p:cBhvr>
                                      <p:tavLst>
                                        <p:tav tm="0">
                                          <p:val>
                                            <p:fltVal val="-90"/>
                                          </p:val>
                                        </p:tav>
                                        <p:tav tm="100000">
                                          <p:val>
                                            <p:fltVal val="0"/>
                                          </p:val>
                                        </p:tav>
                                      </p:tavLst>
                                    </p:anim>
                                    <p:anim calcmode="lin" valueType="num">
                                      <p:cBhvr>
                                        <p:cTn id="52" dur="250" decel="50000" fill="hold">
                                          <p:stCondLst>
                                            <p:cond delay="0"/>
                                          </p:stCondLst>
                                        </p:cTn>
                                        <p:tgtEl>
                                          <p:spTgt spid="109570">
                                            <p:txEl>
                                              <p:pRg st="4" end="4"/>
                                            </p:txEl>
                                          </p:spTgt>
                                        </p:tgtEl>
                                        <p:attrNameLst>
                                          <p:attrName>ppt_w</p:attrName>
                                        </p:attrNameLst>
                                      </p:cBhvr>
                                      <p:tavLst>
                                        <p:tav tm="0">
                                          <p:val>
                                            <p:strVal val="#ppt_w"/>
                                          </p:val>
                                        </p:tav>
                                        <p:tav tm="100000">
                                          <p:val>
                                            <p:strVal val="#ppt_w*.05"/>
                                          </p:val>
                                        </p:tav>
                                      </p:tavLst>
                                    </p:anim>
                                    <p:anim calcmode="lin" valueType="num">
                                      <p:cBhvr>
                                        <p:cTn id="53" dur="250" accel="50000" fill="hold">
                                          <p:stCondLst>
                                            <p:cond delay="250"/>
                                          </p:stCondLst>
                                        </p:cTn>
                                        <p:tgtEl>
                                          <p:spTgt spid="109570">
                                            <p:txEl>
                                              <p:pRg st="4" end="4"/>
                                            </p:txEl>
                                          </p:spTgt>
                                        </p:tgtEl>
                                        <p:attrNameLst>
                                          <p:attrName>ppt_w</p:attrName>
                                        </p:attrNameLst>
                                      </p:cBhvr>
                                      <p:tavLst>
                                        <p:tav tm="0">
                                          <p:val>
                                            <p:strVal val="#ppt_w*.05"/>
                                          </p:val>
                                        </p:tav>
                                        <p:tav tm="100000">
                                          <p:val>
                                            <p:strVal val="#ppt_w"/>
                                          </p:val>
                                        </p:tav>
                                      </p:tavLst>
                                    </p:anim>
                                    <p:anim calcmode="lin" valueType="num">
                                      <p:cBhvr>
                                        <p:cTn id="54" dur="500" fill="hold"/>
                                        <p:tgtEl>
                                          <p:spTgt spid="109570">
                                            <p:txEl>
                                              <p:pRg st="4" end="4"/>
                                            </p:txEl>
                                          </p:spTgt>
                                        </p:tgtEl>
                                        <p:attrNameLst>
                                          <p:attrName>ppt_h</p:attrName>
                                        </p:attrNameLst>
                                      </p:cBhvr>
                                      <p:tavLst>
                                        <p:tav tm="0">
                                          <p:val>
                                            <p:strVal val="#ppt_h"/>
                                          </p:val>
                                        </p:tav>
                                        <p:tav tm="100000">
                                          <p:val>
                                            <p:strVal val="#ppt_h"/>
                                          </p:val>
                                        </p:tav>
                                      </p:tavLst>
                                    </p:anim>
                                    <p:anim calcmode="lin" valueType="num">
                                      <p:cBhvr>
                                        <p:cTn id="55" dur="250" decel="50000" fill="hold">
                                          <p:stCondLst>
                                            <p:cond delay="0"/>
                                          </p:stCondLst>
                                        </p:cTn>
                                        <p:tgtEl>
                                          <p:spTgt spid="109570">
                                            <p:txEl>
                                              <p:pRg st="4" end="4"/>
                                            </p:txEl>
                                          </p:spTgt>
                                        </p:tgtEl>
                                        <p:attrNameLst>
                                          <p:attrName>ppt_x</p:attrName>
                                        </p:attrNameLst>
                                      </p:cBhvr>
                                      <p:tavLst>
                                        <p:tav tm="0">
                                          <p:val>
                                            <p:strVal val="#ppt_x+.4"/>
                                          </p:val>
                                        </p:tav>
                                        <p:tav tm="100000">
                                          <p:val>
                                            <p:strVal val="#ppt_x"/>
                                          </p:val>
                                        </p:tav>
                                      </p:tavLst>
                                    </p:anim>
                                    <p:anim calcmode="lin" valueType="num">
                                      <p:cBhvr>
                                        <p:cTn id="56" dur="250" decel="50000" fill="hold">
                                          <p:stCondLst>
                                            <p:cond delay="0"/>
                                          </p:stCondLst>
                                        </p:cTn>
                                        <p:tgtEl>
                                          <p:spTgt spid="109570">
                                            <p:txEl>
                                              <p:pRg st="4" end="4"/>
                                            </p:txEl>
                                          </p:spTgt>
                                        </p:tgtEl>
                                        <p:attrNameLst>
                                          <p:attrName>ppt_y</p:attrName>
                                        </p:attrNameLst>
                                      </p:cBhvr>
                                      <p:tavLst>
                                        <p:tav tm="0">
                                          <p:val>
                                            <p:strVal val="#ppt_y-.2"/>
                                          </p:val>
                                        </p:tav>
                                        <p:tav tm="100000">
                                          <p:val>
                                            <p:strVal val="#ppt_y+.1"/>
                                          </p:val>
                                        </p:tav>
                                      </p:tavLst>
                                    </p:anim>
                                    <p:anim calcmode="lin" valueType="num">
                                      <p:cBhvr>
                                        <p:cTn id="57" dur="250" accel="50000" fill="hold">
                                          <p:stCondLst>
                                            <p:cond delay="250"/>
                                          </p:stCondLst>
                                        </p:cTn>
                                        <p:tgtEl>
                                          <p:spTgt spid="109570">
                                            <p:txEl>
                                              <p:pRg st="4" end="4"/>
                                            </p:txEl>
                                          </p:spTgt>
                                        </p:tgtEl>
                                        <p:attrNameLst>
                                          <p:attrName>ppt_y</p:attrName>
                                        </p:attrNameLst>
                                      </p:cBhvr>
                                      <p:tavLst>
                                        <p:tav tm="0">
                                          <p:val>
                                            <p:strVal val="#ppt_y+.1"/>
                                          </p:val>
                                        </p:tav>
                                        <p:tav tm="100000">
                                          <p:val>
                                            <p:strVal val="#ppt_y"/>
                                          </p:val>
                                        </p:tav>
                                      </p:tavLst>
                                    </p:anim>
                                    <p:animEffect transition="in" filter="fade">
                                      <p:cBhvr>
                                        <p:cTn id="58" dur="500" decel="50000">
                                          <p:stCondLst>
                                            <p:cond delay="0"/>
                                          </p:stCondLst>
                                        </p:cTn>
                                        <p:tgtEl>
                                          <p:spTgt spid="109570">
                                            <p:txEl>
                                              <p:pRg st="4" end="4"/>
                                            </p:txEl>
                                          </p:spTgt>
                                        </p:tgtEl>
                                      </p:cBhvr>
                                    </p:animEffect>
                                  </p:childTnLst>
                                </p:cTn>
                              </p:par>
                            </p:childTnLst>
                          </p:cTn>
                        </p:par>
                        <p:par>
                          <p:cTn id="59" fill="hold" nodeType="afterGroup">
                            <p:stCondLst>
                              <p:cond delay="2500"/>
                            </p:stCondLst>
                            <p:childTnLst>
                              <p:par>
                                <p:cTn id="60" presetID="25" presetClass="entr" presetSubtype="0" fill="hold" grpId="0" nodeType="afterEffect">
                                  <p:stCondLst>
                                    <p:cond delay="0"/>
                                  </p:stCondLst>
                                  <p:childTnLst>
                                    <p:set>
                                      <p:cBhvr>
                                        <p:cTn id="61" dur="1" fill="hold">
                                          <p:stCondLst>
                                            <p:cond delay="0"/>
                                          </p:stCondLst>
                                        </p:cTn>
                                        <p:tgtEl>
                                          <p:spTgt spid="109570">
                                            <p:txEl>
                                              <p:pRg st="5" end="5"/>
                                            </p:txEl>
                                          </p:spTgt>
                                        </p:tgtEl>
                                        <p:attrNameLst>
                                          <p:attrName>style.visibility</p:attrName>
                                        </p:attrNameLst>
                                      </p:cBhvr>
                                      <p:to>
                                        <p:strVal val="visible"/>
                                      </p:to>
                                    </p:set>
                                    <p:anim calcmode="lin" valueType="num">
                                      <p:cBhvr>
                                        <p:cTn id="62" dur="250" decel="50000" fill="hold">
                                          <p:stCondLst>
                                            <p:cond delay="0"/>
                                          </p:stCondLst>
                                        </p:cTn>
                                        <p:tgtEl>
                                          <p:spTgt spid="109570">
                                            <p:txEl>
                                              <p:pRg st="5" end="5"/>
                                            </p:txEl>
                                          </p:spTgt>
                                        </p:tgtEl>
                                        <p:attrNameLst>
                                          <p:attrName>style.rotation</p:attrName>
                                        </p:attrNameLst>
                                      </p:cBhvr>
                                      <p:tavLst>
                                        <p:tav tm="0">
                                          <p:val>
                                            <p:fltVal val="-90"/>
                                          </p:val>
                                        </p:tav>
                                        <p:tav tm="100000">
                                          <p:val>
                                            <p:fltVal val="0"/>
                                          </p:val>
                                        </p:tav>
                                      </p:tavLst>
                                    </p:anim>
                                    <p:anim calcmode="lin" valueType="num">
                                      <p:cBhvr>
                                        <p:cTn id="63" dur="250" decel="50000" fill="hold">
                                          <p:stCondLst>
                                            <p:cond delay="0"/>
                                          </p:stCondLst>
                                        </p:cTn>
                                        <p:tgtEl>
                                          <p:spTgt spid="109570">
                                            <p:txEl>
                                              <p:pRg st="5" end="5"/>
                                            </p:txEl>
                                          </p:spTgt>
                                        </p:tgtEl>
                                        <p:attrNameLst>
                                          <p:attrName>ppt_w</p:attrName>
                                        </p:attrNameLst>
                                      </p:cBhvr>
                                      <p:tavLst>
                                        <p:tav tm="0">
                                          <p:val>
                                            <p:strVal val="#ppt_w"/>
                                          </p:val>
                                        </p:tav>
                                        <p:tav tm="100000">
                                          <p:val>
                                            <p:strVal val="#ppt_w*.05"/>
                                          </p:val>
                                        </p:tav>
                                      </p:tavLst>
                                    </p:anim>
                                    <p:anim calcmode="lin" valueType="num">
                                      <p:cBhvr>
                                        <p:cTn id="64" dur="250" accel="50000" fill="hold">
                                          <p:stCondLst>
                                            <p:cond delay="250"/>
                                          </p:stCondLst>
                                        </p:cTn>
                                        <p:tgtEl>
                                          <p:spTgt spid="109570">
                                            <p:txEl>
                                              <p:pRg st="5" end="5"/>
                                            </p:txEl>
                                          </p:spTgt>
                                        </p:tgtEl>
                                        <p:attrNameLst>
                                          <p:attrName>ppt_w</p:attrName>
                                        </p:attrNameLst>
                                      </p:cBhvr>
                                      <p:tavLst>
                                        <p:tav tm="0">
                                          <p:val>
                                            <p:strVal val="#ppt_w*.05"/>
                                          </p:val>
                                        </p:tav>
                                        <p:tav tm="100000">
                                          <p:val>
                                            <p:strVal val="#ppt_w"/>
                                          </p:val>
                                        </p:tav>
                                      </p:tavLst>
                                    </p:anim>
                                    <p:anim calcmode="lin" valueType="num">
                                      <p:cBhvr>
                                        <p:cTn id="65" dur="500" fill="hold"/>
                                        <p:tgtEl>
                                          <p:spTgt spid="109570">
                                            <p:txEl>
                                              <p:pRg st="5" end="5"/>
                                            </p:txEl>
                                          </p:spTgt>
                                        </p:tgtEl>
                                        <p:attrNameLst>
                                          <p:attrName>ppt_h</p:attrName>
                                        </p:attrNameLst>
                                      </p:cBhvr>
                                      <p:tavLst>
                                        <p:tav tm="0">
                                          <p:val>
                                            <p:strVal val="#ppt_h"/>
                                          </p:val>
                                        </p:tav>
                                        <p:tav tm="100000">
                                          <p:val>
                                            <p:strVal val="#ppt_h"/>
                                          </p:val>
                                        </p:tav>
                                      </p:tavLst>
                                    </p:anim>
                                    <p:anim calcmode="lin" valueType="num">
                                      <p:cBhvr>
                                        <p:cTn id="66" dur="250" decel="50000" fill="hold">
                                          <p:stCondLst>
                                            <p:cond delay="0"/>
                                          </p:stCondLst>
                                        </p:cTn>
                                        <p:tgtEl>
                                          <p:spTgt spid="109570">
                                            <p:txEl>
                                              <p:pRg st="5" end="5"/>
                                            </p:txEl>
                                          </p:spTgt>
                                        </p:tgtEl>
                                        <p:attrNameLst>
                                          <p:attrName>ppt_x</p:attrName>
                                        </p:attrNameLst>
                                      </p:cBhvr>
                                      <p:tavLst>
                                        <p:tav tm="0">
                                          <p:val>
                                            <p:strVal val="#ppt_x+.4"/>
                                          </p:val>
                                        </p:tav>
                                        <p:tav tm="100000">
                                          <p:val>
                                            <p:strVal val="#ppt_x"/>
                                          </p:val>
                                        </p:tav>
                                      </p:tavLst>
                                    </p:anim>
                                    <p:anim calcmode="lin" valueType="num">
                                      <p:cBhvr>
                                        <p:cTn id="67" dur="250" decel="50000" fill="hold">
                                          <p:stCondLst>
                                            <p:cond delay="0"/>
                                          </p:stCondLst>
                                        </p:cTn>
                                        <p:tgtEl>
                                          <p:spTgt spid="109570">
                                            <p:txEl>
                                              <p:pRg st="5" end="5"/>
                                            </p:txEl>
                                          </p:spTgt>
                                        </p:tgtEl>
                                        <p:attrNameLst>
                                          <p:attrName>ppt_y</p:attrName>
                                        </p:attrNameLst>
                                      </p:cBhvr>
                                      <p:tavLst>
                                        <p:tav tm="0">
                                          <p:val>
                                            <p:strVal val="#ppt_y-.2"/>
                                          </p:val>
                                        </p:tav>
                                        <p:tav tm="100000">
                                          <p:val>
                                            <p:strVal val="#ppt_y+.1"/>
                                          </p:val>
                                        </p:tav>
                                      </p:tavLst>
                                    </p:anim>
                                    <p:anim calcmode="lin" valueType="num">
                                      <p:cBhvr>
                                        <p:cTn id="68" dur="250" accel="50000" fill="hold">
                                          <p:stCondLst>
                                            <p:cond delay="250"/>
                                          </p:stCondLst>
                                        </p:cTn>
                                        <p:tgtEl>
                                          <p:spTgt spid="109570">
                                            <p:txEl>
                                              <p:pRg st="5" end="5"/>
                                            </p:txEl>
                                          </p:spTgt>
                                        </p:tgtEl>
                                        <p:attrNameLst>
                                          <p:attrName>ppt_y</p:attrName>
                                        </p:attrNameLst>
                                      </p:cBhvr>
                                      <p:tavLst>
                                        <p:tav tm="0">
                                          <p:val>
                                            <p:strVal val="#ppt_y+.1"/>
                                          </p:val>
                                        </p:tav>
                                        <p:tav tm="100000">
                                          <p:val>
                                            <p:strVal val="#ppt_y"/>
                                          </p:val>
                                        </p:tav>
                                      </p:tavLst>
                                    </p:anim>
                                    <p:animEffect transition="in" filter="fade">
                                      <p:cBhvr>
                                        <p:cTn id="69" dur="500" decel="50000">
                                          <p:stCondLst>
                                            <p:cond delay="0"/>
                                          </p:stCondLst>
                                        </p:cTn>
                                        <p:tgtEl>
                                          <p:spTgt spid="10957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Text Box 4"/>
          <p:cNvSpPr txBox="1">
            <a:spLocks noChangeArrowheads="1"/>
          </p:cNvSpPr>
          <p:nvPr/>
        </p:nvSpPr>
        <p:spPr bwMode="auto">
          <a:xfrm>
            <a:off x="1825626" y="404813"/>
            <a:ext cx="7726363" cy="519112"/>
          </a:xfrm>
          <a:prstGeom prst="rect">
            <a:avLst/>
          </a:prstGeom>
          <a:noFill/>
          <a:ln w="9525">
            <a:noFill/>
            <a:miter lim="800000"/>
            <a:headEnd/>
            <a:tailEnd/>
          </a:ln>
          <a:effectLst/>
        </p:spPr>
        <p:txBody>
          <a:bodyPr>
            <a:spAutoFit/>
          </a:bodyPr>
          <a:lstStyle/>
          <a:p>
            <a:pPr eaLnBrk="1" hangingPunct="1">
              <a:spcBef>
                <a:spcPct val="50000"/>
              </a:spcBef>
              <a:defRPr/>
            </a:pPr>
            <a:r>
              <a:rPr lang="en-US" sz="2800">
                <a:solidFill>
                  <a:srgbClr val="FFFF99"/>
                </a:solidFill>
                <a:effectLst>
                  <a:outerShdw blurRad="38100" dist="38100" dir="2700000" algn="tl">
                    <a:srgbClr val="000000"/>
                  </a:outerShdw>
                </a:effectLst>
                <a:latin typeface="Arial Black" pitchFamily="34" charset="0"/>
                <a:cs typeface="Arial" pitchFamily="34" charset="0"/>
              </a:rPr>
              <a:t>Congenital Anomaly of thyroid gland </a:t>
            </a:r>
          </a:p>
        </p:txBody>
      </p:sp>
      <p:sp>
        <p:nvSpPr>
          <p:cNvPr id="128005" name="Text Box 5"/>
          <p:cNvSpPr txBox="1">
            <a:spLocks noChangeArrowheads="1"/>
          </p:cNvSpPr>
          <p:nvPr/>
        </p:nvSpPr>
        <p:spPr bwMode="auto">
          <a:xfrm>
            <a:off x="1703388" y="1096963"/>
            <a:ext cx="8820150" cy="5493812"/>
          </a:xfrm>
          <a:prstGeom prst="rect">
            <a:avLst/>
          </a:prstGeom>
          <a:noFill/>
          <a:ln w="9525">
            <a:noFill/>
            <a:miter lim="800000"/>
            <a:headEnd/>
            <a:tailEnd/>
          </a:ln>
          <a:effectLst/>
        </p:spPr>
        <p:txBody>
          <a:bodyPr>
            <a:spAutoFit/>
          </a:bodyPr>
          <a:lstStyle/>
          <a:p>
            <a:pPr indent="987425" algn="just">
              <a:lnSpc>
                <a:spcPct val="130000"/>
              </a:lnSpc>
              <a:defRPr/>
            </a:pPr>
            <a:r>
              <a:rPr lang="en-US" sz="2700" b="1">
                <a:effectLst>
                  <a:outerShdw blurRad="38100" dist="38100" dir="2700000" algn="tl">
                    <a:srgbClr val="000000"/>
                  </a:outerShdw>
                </a:effectLst>
              </a:rPr>
              <a:t>The human thyroid originates embryologically from an evagination of pharyngeal epithelium with some cellular contribution, from lateral pharyngeal pouches. Progressive descent of the midline of the thyroid give rise to the thyroid glossal duct, which extend from the foramen cecum near the base of the tongue to the isthmus of the thyroid.</a:t>
            </a:r>
          </a:p>
          <a:p>
            <a:pPr indent="987425" algn="just">
              <a:lnSpc>
                <a:spcPct val="130000"/>
              </a:lnSpc>
              <a:defRPr/>
            </a:pPr>
            <a:r>
              <a:rPr lang="en-US" sz="2700" b="1">
                <a:effectLst>
                  <a:outerShdw blurRad="38100" dist="38100" dir="2700000" algn="tl">
                    <a:srgbClr val="000000"/>
                  </a:outerShdw>
                </a:effectLst>
              </a:rPr>
              <a:t>Remnants of the tissue may persist along the course of this tract as </a:t>
            </a:r>
            <a:r>
              <a:rPr lang="en-US" sz="2700" b="1" i="1">
                <a:solidFill>
                  <a:srgbClr val="00FF99"/>
                </a:solidFill>
                <a:effectLst>
                  <a:outerShdw blurRad="38100" dist="38100" dir="2700000" algn="tl">
                    <a:srgbClr val="000000"/>
                  </a:outerShdw>
                </a:effectLst>
              </a:rPr>
              <a:t>lingual thyroid</a:t>
            </a:r>
            <a:r>
              <a:rPr lang="en-US" sz="2700" b="1">
                <a:effectLst>
                  <a:outerShdw blurRad="38100" dist="38100" dir="2700000" algn="tl">
                    <a:srgbClr val="000000"/>
                  </a:outerShdw>
                </a:effectLst>
              </a:rPr>
              <a:t>, </a:t>
            </a:r>
            <a:r>
              <a:rPr lang="en-US" sz="2700" b="1" i="1">
                <a:solidFill>
                  <a:srgbClr val="00FF99"/>
                </a:solidFill>
                <a:effectLst>
                  <a:outerShdw blurRad="38100" dist="38100" dir="2700000" algn="tl">
                    <a:srgbClr val="000000"/>
                  </a:outerShdw>
                </a:effectLst>
              </a:rPr>
              <a:t>thyroglossal cysts</a:t>
            </a:r>
            <a:r>
              <a:rPr lang="en-US" sz="2700" b="1">
                <a:effectLst>
                  <a:outerShdw blurRad="38100" dist="38100" dir="2700000" algn="tl">
                    <a:srgbClr val="000000"/>
                  </a:outerShdw>
                </a:effectLst>
              </a:rPr>
              <a:t> or </a:t>
            </a:r>
            <a:r>
              <a:rPr lang="en-US" sz="2700" b="1" i="1">
                <a:solidFill>
                  <a:srgbClr val="00FF99"/>
                </a:solidFill>
                <a:effectLst>
                  <a:outerShdw blurRad="38100" dist="38100" dir="2700000" algn="tl">
                    <a:srgbClr val="000000"/>
                  </a:outerShdw>
                </a:effectLst>
              </a:rPr>
              <a:t>nodules</a:t>
            </a:r>
            <a:r>
              <a:rPr lang="en-US" sz="2700" b="1">
                <a:effectLst>
                  <a:outerShdw blurRad="38100" dist="38100" dir="2700000" algn="tl">
                    <a:srgbClr val="000000"/>
                  </a:outerShdw>
                </a:effectLst>
              </a:rPr>
              <a:t>. </a:t>
            </a:r>
          </a:p>
        </p:txBody>
      </p:sp>
    </p:spTree>
    <p:extLst>
      <p:ext uri="{BB962C8B-B14F-4D97-AF65-F5344CB8AC3E}">
        <p14:creationId xmlns:p14="http://schemas.microsoft.com/office/powerpoint/2010/main" val="13528381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8004"/>
                                        </p:tgtEl>
                                        <p:attrNameLst>
                                          <p:attrName>style.visibility</p:attrName>
                                        </p:attrNameLst>
                                      </p:cBhvr>
                                      <p:to>
                                        <p:strVal val="visible"/>
                                      </p:to>
                                    </p:set>
                                    <p:anim calcmode="lin" valueType="num">
                                      <p:cBhvr>
                                        <p:cTn id="7" dur="500" fill="hold"/>
                                        <p:tgtEl>
                                          <p:spTgt spid="12800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8004"/>
                                        </p:tgtEl>
                                        <p:attrNameLst>
                                          <p:attrName>ppt_y</p:attrName>
                                        </p:attrNameLst>
                                      </p:cBhvr>
                                      <p:tavLst>
                                        <p:tav tm="0">
                                          <p:val>
                                            <p:strVal val="#ppt_y"/>
                                          </p:val>
                                        </p:tav>
                                        <p:tav tm="100000">
                                          <p:val>
                                            <p:strVal val="#ppt_y"/>
                                          </p:val>
                                        </p:tav>
                                      </p:tavLst>
                                    </p:anim>
                                    <p:anim calcmode="lin" valueType="num">
                                      <p:cBhvr>
                                        <p:cTn id="9" dur="500" fill="hold"/>
                                        <p:tgtEl>
                                          <p:spTgt spid="12800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800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8004"/>
                                        </p:tgtEl>
                                      </p:cBhvr>
                                    </p:animEffect>
                                  </p:childTnLst>
                                </p:cTn>
                              </p:par>
                            </p:childTnLst>
                          </p:cTn>
                        </p:par>
                        <p:par>
                          <p:cTn id="12" fill="hold" nodeType="afterGroup">
                            <p:stCondLst>
                              <p:cond delay="2000"/>
                            </p:stCondLst>
                            <p:childTnLst>
                              <p:par>
                                <p:cTn id="13" presetID="54" presetClass="entr" presetSubtype="0" accel="100000" fill="hold" grpId="0" nodeType="afterEffect">
                                  <p:stCondLst>
                                    <p:cond delay="0"/>
                                  </p:stCondLst>
                                  <p:childTnLst>
                                    <p:set>
                                      <p:cBhvr>
                                        <p:cTn id="14" dur="1" fill="hold">
                                          <p:stCondLst>
                                            <p:cond delay="0"/>
                                          </p:stCondLst>
                                        </p:cTn>
                                        <p:tgtEl>
                                          <p:spTgt spid="128005"/>
                                        </p:tgtEl>
                                        <p:attrNameLst>
                                          <p:attrName>style.visibility</p:attrName>
                                        </p:attrNameLst>
                                      </p:cBhvr>
                                      <p:to>
                                        <p:strVal val="visible"/>
                                      </p:to>
                                    </p:set>
                                    <p:anim calcmode="lin" valueType="num">
                                      <p:cBhvr>
                                        <p:cTn id="15" dur="500" fill="hold"/>
                                        <p:tgtEl>
                                          <p:spTgt spid="128005"/>
                                        </p:tgtEl>
                                        <p:attrNameLst>
                                          <p:attrName>ppt_w</p:attrName>
                                        </p:attrNameLst>
                                      </p:cBhvr>
                                      <p:tavLst>
                                        <p:tav tm="0">
                                          <p:val>
                                            <p:strVal val="#ppt_w*0.05"/>
                                          </p:val>
                                        </p:tav>
                                        <p:tav tm="100000">
                                          <p:val>
                                            <p:strVal val="#ppt_w"/>
                                          </p:val>
                                        </p:tav>
                                      </p:tavLst>
                                    </p:anim>
                                    <p:anim calcmode="lin" valueType="num">
                                      <p:cBhvr>
                                        <p:cTn id="16" dur="500" fill="hold"/>
                                        <p:tgtEl>
                                          <p:spTgt spid="128005"/>
                                        </p:tgtEl>
                                        <p:attrNameLst>
                                          <p:attrName>ppt_h</p:attrName>
                                        </p:attrNameLst>
                                      </p:cBhvr>
                                      <p:tavLst>
                                        <p:tav tm="0">
                                          <p:val>
                                            <p:strVal val="#ppt_h"/>
                                          </p:val>
                                        </p:tav>
                                        <p:tav tm="100000">
                                          <p:val>
                                            <p:strVal val="#ppt_h"/>
                                          </p:val>
                                        </p:tav>
                                      </p:tavLst>
                                    </p:anim>
                                    <p:anim calcmode="lin" valueType="num">
                                      <p:cBhvr>
                                        <p:cTn id="17" dur="500" fill="hold"/>
                                        <p:tgtEl>
                                          <p:spTgt spid="128005"/>
                                        </p:tgtEl>
                                        <p:attrNameLst>
                                          <p:attrName>ppt_x</p:attrName>
                                        </p:attrNameLst>
                                      </p:cBhvr>
                                      <p:tavLst>
                                        <p:tav tm="0">
                                          <p:val>
                                            <p:strVal val="#ppt_x-.2"/>
                                          </p:val>
                                        </p:tav>
                                        <p:tav tm="100000">
                                          <p:val>
                                            <p:strVal val="#ppt_x"/>
                                          </p:val>
                                        </p:tav>
                                      </p:tavLst>
                                    </p:anim>
                                    <p:anim calcmode="lin" valueType="num">
                                      <p:cBhvr>
                                        <p:cTn id="18" dur="500" fill="hold"/>
                                        <p:tgtEl>
                                          <p:spTgt spid="128005"/>
                                        </p:tgtEl>
                                        <p:attrNameLst>
                                          <p:attrName>ppt_y</p:attrName>
                                        </p:attrNameLst>
                                      </p:cBhvr>
                                      <p:tavLst>
                                        <p:tav tm="0">
                                          <p:val>
                                            <p:strVal val="#ppt_y"/>
                                          </p:val>
                                        </p:tav>
                                        <p:tav tm="100000">
                                          <p:val>
                                            <p:strVal val="#ppt_y"/>
                                          </p:val>
                                        </p:tav>
                                      </p:tavLst>
                                    </p:anim>
                                    <p:animEffect transition="in" filter="fade">
                                      <p:cBhvr>
                                        <p:cTn id="19" dur="500"/>
                                        <p:tgtEl>
                                          <p:spTgt spid="128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P spid="1280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Text Box 4"/>
          <p:cNvSpPr txBox="1">
            <a:spLocks noChangeArrowheads="1"/>
          </p:cNvSpPr>
          <p:nvPr/>
        </p:nvSpPr>
        <p:spPr bwMode="auto">
          <a:xfrm>
            <a:off x="1703389" y="582613"/>
            <a:ext cx="8785225"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l" rtl="0" eaLnBrk="1" hangingPunct="1">
              <a:spcBef>
                <a:spcPct val="0"/>
              </a:spcBef>
              <a:buClrTx/>
              <a:buSzTx/>
              <a:buFontTx/>
              <a:buNone/>
            </a:pPr>
            <a:r>
              <a:rPr lang="en-US" sz="3600" b="1" dirty="0">
                <a:solidFill>
                  <a:srgbClr val="C00000"/>
                </a:solidFill>
                <a:latin typeface="Times New Roman" panose="02020603050405020304" pitchFamily="18" charset="0"/>
                <a:cs typeface="Times New Roman" panose="02020603050405020304" pitchFamily="18" charset="0"/>
              </a:rPr>
              <a:t>Goiter</a:t>
            </a:r>
          </a:p>
          <a:p>
            <a:pPr algn="just" rtl="0" eaLnBrk="1" hangingPunct="1">
              <a:spcBef>
                <a:spcPct val="0"/>
              </a:spcBef>
              <a:buClrTx/>
              <a:buSzTx/>
              <a:buFontTx/>
              <a:buNone/>
            </a:pPr>
            <a:r>
              <a:rPr lang="en-US" sz="2800" b="1" dirty="0">
                <a:latin typeface="Times New Roman" panose="02020603050405020304" pitchFamily="18" charset="0"/>
                <a:cs typeface="Times New Roman" panose="02020603050405020304" pitchFamily="18" charset="0"/>
              </a:rPr>
              <a:t>            It is an enlargement of part or whole of the thyroid. It may be diffuse or nodular &amp; it may be associated with a deficient, normal, or excessive production of thyroid hormone.</a:t>
            </a:r>
            <a:endParaRPr lang="en-US" sz="2800" dirty="0"/>
          </a:p>
        </p:txBody>
      </p:sp>
      <p:grpSp>
        <p:nvGrpSpPr>
          <p:cNvPr id="2" name="Group 11"/>
          <p:cNvGrpSpPr>
            <a:grpSpLocks/>
          </p:cNvGrpSpPr>
          <p:nvPr/>
        </p:nvGrpSpPr>
        <p:grpSpPr bwMode="auto">
          <a:xfrm>
            <a:off x="1751013" y="3070226"/>
            <a:ext cx="4273550" cy="3584575"/>
            <a:chOff x="143" y="1934"/>
            <a:chExt cx="2692" cy="2258"/>
          </a:xfrm>
        </p:grpSpPr>
        <p:pic>
          <p:nvPicPr>
            <p:cNvPr id="18440" name="Picture 5" descr="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 y="1934"/>
              <a:ext cx="2692" cy="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 Box 7"/>
            <p:cNvSpPr txBox="1">
              <a:spLocks noChangeArrowheads="1"/>
            </p:cNvSpPr>
            <p:nvPr/>
          </p:nvSpPr>
          <p:spPr bwMode="auto">
            <a:xfrm>
              <a:off x="242" y="3942"/>
              <a:ext cx="232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2000" b="1">
                  <a:solidFill>
                    <a:srgbClr val="66CCFF"/>
                  </a:solidFill>
                </a:rPr>
                <a:t>Cross Multinodular goiter</a:t>
              </a:r>
            </a:p>
          </p:txBody>
        </p:sp>
      </p:grpSp>
      <p:grpSp>
        <p:nvGrpSpPr>
          <p:cNvPr id="3" name="Group 12"/>
          <p:cNvGrpSpPr>
            <a:grpSpLocks/>
          </p:cNvGrpSpPr>
          <p:nvPr/>
        </p:nvGrpSpPr>
        <p:grpSpPr bwMode="auto">
          <a:xfrm>
            <a:off x="6286500" y="3070226"/>
            <a:ext cx="4267200" cy="3598863"/>
            <a:chOff x="3000" y="1934"/>
            <a:chExt cx="2688" cy="2267"/>
          </a:xfrm>
        </p:grpSpPr>
        <p:pic>
          <p:nvPicPr>
            <p:cNvPr id="18438" name="Picture 6" descr="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 y="1934"/>
              <a:ext cx="2604" cy="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 Box 8"/>
            <p:cNvSpPr txBox="1">
              <a:spLocks noChangeArrowheads="1"/>
            </p:cNvSpPr>
            <p:nvPr/>
          </p:nvSpPr>
          <p:spPr bwMode="auto">
            <a:xfrm>
              <a:off x="3125" y="3951"/>
              <a:ext cx="256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2000" b="1" dirty="0">
                  <a:solidFill>
                    <a:srgbClr val="C00000"/>
                  </a:solidFill>
                </a:rPr>
                <a:t>Micro-Multinodular goiter</a:t>
              </a:r>
            </a:p>
          </p:txBody>
        </p:sp>
      </p:grpSp>
      <p:sp>
        <p:nvSpPr>
          <p:cNvPr id="125961" name="Text Box 9"/>
          <p:cNvSpPr txBox="1">
            <a:spLocks noChangeArrowheads="1"/>
          </p:cNvSpPr>
          <p:nvPr/>
        </p:nvSpPr>
        <p:spPr bwMode="auto">
          <a:xfrm>
            <a:off x="1639888" y="46039"/>
            <a:ext cx="9028112" cy="579437"/>
          </a:xfrm>
          <a:prstGeom prst="rect">
            <a:avLst/>
          </a:prstGeom>
          <a:noFill/>
          <a:ln w="9525">
            <a:noFill/>
            <a:miter lim="800000"/>
            <a:headEnd/>
            <a:tailEnd/>
          </a:ln>
          <a:effectLst/>
        </p:spPr>
        <p:txBody>
          <a:bodyPr>
            <a:spAutoFit/>
          </a:bodyPr>
          <a:lstStyle/>
          <a:p>
            <a:pPr eaLnBrk="1" hangingPunct="1">
              <a:spcBef>
                <a:spcPct val="50000"/>
              </a:spcBef>
              <a:defRPr/>
            </a:pPr>
            <a:r>
              <a:rPr lang="en-US" sz="3200">
                <a:solidFill>
                  <a:srgbClr val="FFFF99"/>
                </a:solidFill>
                <a:effectLst>
                  <a:outerShdw blurRad="38100" dist="38100" dir="2700000" algn="tl">
                    <a:srgbClr val="000000"/>
                  </a:outerShdw>
                </a:effectLst>
                <a:latin typeface="Arial Black" pitchFamily="34" charset="0"/>
              </a:rPr>
              <a:t>Functional disorders of thyroid gland</a:t>
            </a:r>
          </a:p>
        </p:txBody>
      </p:sp>
    </p:spTree>
    <p:extLst>
      <p:ext uri="{BB962C8B-B14F-4D97-AF65-F5344CB8AC3E}">
        <p14:creationId xmlns:p14="http://schemas.microsoft.com/office/powerpoint/2010/main" val="27148571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5961"/>
                                        </p:tgtEl>
                                        <p:attrNameLst>
                                          <p:attrName>style.visibility</p:attrName>
                                        </p:attrNameLst>
                                      </p:cBhvr>
                                      <p:to>
                                        <p:strVal val="visible"/>
                                      </p:to>
                                    </p:set>
                                    <p:anim calcmode="lin" valueType="num">
                                      <p:cBhvr>
                                        <p:cTn id="7" dur="500" fill="hold"/>
                                        <p:tgtEl>
                                          <p:spTgt spid="12596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5961"/>
                                        </p:tgtEl>
                                        <p:attrNameLst>
                                          <p:attrName>ppt_y</p:attrName>
                                        </p:attrNameLst>
                                      </p:cBhvr>
                                      <p:tavLst>
                                        <p:tav tm="0">
                                          <p:val>
                                            <p:strVal val="#ppt_y"/>
                                          </p:val>
                                        </p:tav>
                                        <p:tav tm="100000">
                                          <p:val>
                                            <p:strVal val="#ppt_y"/>
                                          </p:val>
                                        </p:tav>
                                      </p:tavLst>
                                    </p:anim>
                                    <p:anim calcmode="lin" valueType="num">
                                      <p:cBhvr>
                                        <p:cTn id="9" dur="500" fill="hold"/>
                                        <p:tgtEl>
                                          <p:spTgt spid="12596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596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5961"/>
                                        </p:tgtEl>
                                      </p:cBhvr>
                                    </p:animEffect>
                                  </p:childTnLst>
                                </p:cTn>
                              </p:par>
                            </p:childTnLst>
                          </p:cTn>
                        </p:par>
                        <p:par>
                          <p:cTn id="12" fill="hold" nodeType="afterGroup">
                            <p:stCondLst>
                              <p:cond delay="2100"/>
                            </p:stCondLst>
                            <p:childTnLst>
                              <p:par>
                                <p:cTn id="13" presetID="47" presetClass="entr" presetSubtype="0" fill="hold" grpId="0" nodeType="afterEffect">
                                  <p:stCondLst>
                                    <p:cond delay="0"/>
                                  </p:stCondLst>
                                  <p:childTnLst>
                                    <p:set>
                                      <p:cBhvr>
                                        <p:cTn id="14" dur="1" fill="hold">
                                          <p:stCondLst>
                                            <p:cond delay="0"/>
                                          </p:stCondLst>
                                        </p:cTn>
                                        <p:tgtEl>
                                          <p:spTgt spid="125956"/>
                                        </p:tgtEl>
                                        <p:attrNameLst>
                                          <p:attrName>style.visibility</p:attrName>
                                        </p:attrNameLst>
                                      </p:cBhvr>
                                      <p:to>
                                        <p:strVal val="visible"/>
                                      </p:to>
                                    </p:set>
                                    <p:animEffect transition="in" filter="fade">
                                      <p:cBhvr>
                                        <p:cTn id="15" dur="1000"/>
                                        <p:tgtEl>
                                          <p:spTgt spid="125956"/>
                                        </p:tgtEl>
                                      </p:cBhvr>
                                    </p:animEffect>
                                    <p:anim calcmode="lin" valueType="num">
                                      <p:cBhvr>
                                        <p:cTn id="16" dur="1000" fill="hold"/>
                                        <p:tgtEl>
                                          <p:spTgt spid="125956"/>
                                        </p:tgtEl>
                                        <p:attrNameLst>
                                          <p:attrName>ppt_x</p:attrName>
                                        </p:attrNameLst>
                                      </p:cBhvr>
                                      <p:tavLst>
                                        <p:tav tm="0">
                                          <p:val>
                                            <p:strVal val="#ppt_x"/>
                                          </p:val>
                                        </p:tav>
                                        <p:tav tm="100000">
                                          <p:val>
                                            <p:strVal val="#ppt_x"/>
                                          </p:val>
                                        </p:tav>
                                      </p:tavLst>
                                    </p:anim>
                                    <p:anim calcmode="lin" valueType="num">
                                      <p:cBhvr>
                                        <p:cTn id="17" dur="1000" fill="hold"/>
                                        <p:tgtEl>
                                          <p:spTgt spid="125956"/>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3100"/>
                            </p:stCondLst>
                            <p:childTnLst>
                              <p:par>
                                <p:cTn id="19" presetID="51"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770" decel="100000"/>
                                        <p:tgtEl>
                                          <p:spTgt spid="2"/>
                                        </p:tgtEl>
                                      </p:cBhvr>
                                    </p:animEffect>
                                    <p:animScale>
                                      <p:cBhvr>
                                        <p:cTn id="22" dur="770" decel="100000"/>
                                        <p:tgtEl>
                                          <p:spTgt spid="2"/>
                                        </p:tgtEl>
                                      </p:cBhvr>
                                      <p:from x="10000" y="10000"/>
                                      <p:to x="200000" y="450000"/>
                                    </p:animScale>
                                    <p:animScale>
                                      <p:cBhvr>
                                        <p:cTn id="23" dur="1230" accel="100000" fill="hold">
                                          <p:stCondLst>
                                            <p:cond delay="770"/>
                                          </p:stCondLst>
                                        </p:cTn>
                                        <p:tgtEl>
                                          <p:spTgt spid="2"/>
                                        </p:tgtEl>
                                      </p:cBhvr>
                                      <p:from x="200000" y="450000"/>
                                      <p:to x="100000" y="100000"/>
                                    </p:animScale>
                                    <p:set>
                                      <p:cBhvr>
                                        <p:cTn id="24" dur="770" fill="hold"/>
                                        <p:tgtEl>
                                          <p:spTgt spid="2"/>
                                        </p:tgtEl>
                                        <p:attrNameLst>
                                          <p:attrName>ppt_x</p:attrName>
                                        </p:attrNameLst>
                                      </p:cBhvr>
                                      <p:to>
                                        <p:strVal val="(0.5)"/>
                                      </p:to>
                                    </p:set>
                                    <p:anim from="(0.5)" to="(#ppt_x)" calcmode="lin" valueType="num">
                                      <p:cBhvr>
                                        <p:cTn id="25" dur="1230" accel="100000" fill="hold">
                                          <p:stCondLst>
                                            <p:cond delay="770"/>
                                          </p:stCondLst>
                                        </p:cTn>
                                        <p:tgtEl>
                                          <p:spTgt spid="2"/>
                                        </p:tgtEl>
                                        <p:attrNameLst>
                                          <p:attrName>ppt_x</p:attrName>
                                        </p:attrNameLst>
                                      </p:cBhvr>
                                    </p:anim>
                                    <p:set>
                                      <p:cBhvr>
                                        <p:cTn id="26" dur="770" fill="hold"/>
                                        <p:tgtEl>
                                          <p:spTgt spid="2"/>
                                        </p:tgtEl>
                                        <p:attrNameLst>
                                          <p:attrName>ppt_y</p:attrName>
                                        </p:attrNameLst>
                                      </p:cBhvr>
                                      <p:to>
                                        <p:strVal val="(#ppt_y+0.4)"/>
                                      </p:to>
                                    </p:set>
                                    <p:anim from="(#ppt_y+0.4)" to="(#ppt_y)" calcmode="lin" valueType="num">
                                      <p:cBhvr>
                                        <p:cTn id="27" dur="1230" accel="100000" fill="hold">
                                          <p:stCondLst>
                                            <p:cond delay="770"/>
                                          </p:stCondLst>
                                        </p:cTn>
                                        <p:tgtEl>
                                          <p:spTgt spid="2"/>
                                        </p:tgtEl>
                                        <p:attrNameLst>
                                          <p:attrName>ppt_y</p:attrName>
                                        </p:attrNameLst>
                                      </p:cBhvr>
                                    </p:anim>
                                  </p:childTnLst>
                                </p:cTn>
                              </p:par>
                              <p:par>
                                <p:cTn id="28" presetID="51"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770" decel="100000"/>
                                        <p:tgtEl>
                                          <p:spTgt spid="3"/>
                                        </p:tgtEl>
                                      </p:cBhvr>
                                    </p:animEffect>
                                    <p:animScale>
                                      <p:cBhvr>
                                        <p:cTn id="31" dur="770" decel="100000"/>
                                        <p:tgtEl>
                                          <p:spTgt spid="3"/>
                                        </p:tgtEl>
                                      </p:cBhvr>
                                      <p:from x="10000" y="10000"/>
                                      <p:to x="200000" y="450000"/>
                                    </p:animScale>
                                    <p:animScale>
                                      <p:cBhvr>
                                        <p:cTn id="32" dur="1230" accel="100000" fill="hold">
                                          <p:stCondLst>
                                            <p:cond delay="770"/>
                                          </p:stCondLst>
                                        </p:cTn>
                                        <p:tgtEl>
                                          <p:spTgt spid="3"/>
                                        </p:tgtEl>
                                      </p:cBhvr>
                                      <p:from x="200000" y="450000"/>
                                      <p:to x="100000" y="100000"/>
                                    </p:animScale>
                                    <p:set>
                                      <p:cBhvr>
                                        <p:cTn id="33" dur="770" fill="hold"/>
                                        <p:tgtEl>
                                          <p:spTgt spid="3"/>
                                        </p:tgtEl>
                                        <p:attrNameLst>
                                          <p:attrName>ppt_x</p:attrName>
                                        </p:attrNameLst>
                                      </p:cBhvr>
                                      <p:to>
                                        <p:strVal val="(0.5)"/>
                                      </p:to>
                                    </p:set>
                                    <p:anim from="(0.5)" to="(#ppt_x)" calcmode="lin" valueType="num">
                                      <p:cBhvr>
                                        <p:cTn id="34" dur="1230" accel="100000" fill="hold">
                                          <p:stCondLst>
                                            <p:cond delay="770"/>
                                          </p:stCondLst>
                                        </p:cTn>
                                        <p:tgtEl>
                                          <p:spTgt spid="3"/>
                                        </p:tgtEl>
                                        <p:attrNameLst>
                                          <p:attrName>ppt_x</p:attrName>
                                        </p:attrNameLst>
                                      </p:cBhvr>
                                    </p:anim>
                                    <p:set>
                                      <p:cBhvr>
                                        <p:cTn id="35" dur="770" fill="hold"/>
                                        <p:tgtEl>
                                          <p:spTgt spid="3"/>
                                        </p:tgtEl>
                                        <p:attrNameLst>
                                          <p:attrName>ppt_y</p:attrName>
                                        </p:attrNameLst>
                                      </p:cBhvr>
                                      <p:to>
                                        <p:strVal val="(#ppt_y+0.4)"/>
                                      </p:to>
                                    </p:set>
                                    <p:anim from="(#ppt_y+0.4)" to="(#ppt_y)" calcmode="lin" valueType="num">
                                      <p:cBhvr>
                                        <p:cTn id="36"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p:bldP spid="12596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Text Box 4"/>
          <p:cNvSpPr txBox="1">
            <a:spLocks noChangeArrowheads="1"/>
          </p:cNvSpPr>
          <p:nvPr/>
        </p:nvSpPr>
        <p:spPr bwMode="auto">
          <a:xfrm>
            <a:off x="2397460" y="1269245"/>
            <a:ext cx="9144000" cy="4635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Types:</a:t>
            </a:r>
          </a:p>
          <a:p>
            <a:pPr algn="l" rtl="0" eaLnBrk="1" hangingPunct="1">
              <a:lnSpc>
                <a:spcPct val="90000"/>
              </a:lnSpc>
              <a:spcBef>
                <a:spcPct val="0"/>
              </a:spcBef>
              <a:buClrTx/>
              <a:buSzTx/>
              <a:buFontTx/>
              <a:buNone/>
            </a:pPr>
            <a:endParaRPr lang="en-US" sz="2600" b="1" dirty="0">
              <a:latin typeface="Times New Roman" panose="02020603050405020304" pitchFamily="18" charset="0"/>
              <a:cs typeface="Times New Roman" panose="02020603050405020304" pitchFamily="18" charset="0"/>
            </a:endParaRP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1. Nontoxic goiter (Simple goiter):</a:t>
            </a: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    a. Sporadic nontoxic </a:t>
            </a: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    b. </a:t>
            </a:r>
            <a:r>
              <a:rPr lang="en-US" sz="2600" b="1" dirty="0" err="1">
                <a:latin typeface="Times New Roman" panose="02020603050405020304" pitchFamily="18" charset="0"/>
                <a:cs typeface="Times New Roman" panose="02020603050405020304" pitchFamily="18" charset="0"/>
              </a:rPr>
              <a:t>parenchymatous</a:t>
            </a:r>
            <a:endParaRPr lang="en-US" sz="2600" b="1" dirty="0">
              <a:latin typeface="Times New Roman" panose="02020603050405020304" pitchFamily="18" charset="0"/>
              <a:cs typeface="Times New Roman" panose="02020603050405020304" pitchFamily="18" charset="0"/>
            </a:endParaRP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    c. Colloid goiter :  Diffuse</a:t>
            </a: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                                   Nodular</a:t>
            </a:r>
          </a:p>
          <a:p>
            <a:pPr algn="l" rtl="0" eaLnBrk="1" hangingPunct="1">
              <a:lnSpc>
                <a:spcPct val="90000"/>
              </a:lnSpc>
              <a:spcBef>
                <a:spcPct val="0"/>
              </a:spcBef>
              <a:buClrTx/>
              <a:buSzTx/>
              <a:buFontTx/>
              <a:buNone/>
            </a:pPr>
            <a:endParaRPr lang="en-US" sz="2600" b="1" dirty="0">
              <a:latin typeface="Times New Roman" panose="02020603050405020304" pitchFamily="18" charset="0"/>
              <a:cs typeface="Times New Roman" panose="02020603050405020304" pitchFamily="18" charset="0"/>
            </a:endParaRPr>
          </a:p>
          <a:p>
            <a:pPr algn="l" rtl="0" eaLnBrk="1" hangingPunct="1">
              <a:lnSpc>
                <a:spcPct val="90000"/>
              </a:lnSpc>
              <a:spcBef>
                <a:spcPct val="0"/>
              </a:spcBef>
              <a:buClrTx/>
              <a:buSzTx/>
              <a:buFontTx/>
              <a:buNone/>
            </a:pPr>
            <a:endParaRPr lang="en-US" sz="2600" b="1" dirty="0">
              <a:latin typeface="Times New Roman" panose="02020603050405020304" pitchFamily="18" charset="0"/>
              <a:cs typeface="Times New Roman" panose="02020603050405020304" pitchFamily="18" charset="0"/>
            </a:endParaRP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2. Toxic goiter :</a:t>
            </a: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    I. Primary</a:t>
            </a:r>
          </a:p>
          <a:p>
            <a:pPr algn="l" rtl="0" eaLnBrk="1" hangingPunct="1">
              <a:lnSpc>
                <a:spcPct val="90000"/>
              </a:lnSpc>
              <a:spcBef>
                <a:spcPct val="0"/>
              </a:spcBef>
              <a:buClrTx/>
              <a:buSzTx/>
              <a:buFontTx/>
              <a:buNone/>
            </a:pPr>
            <a:r>
              <a:rPr lang="en-US" sz="2600" b="1" dirty="0">
                <a:latin typeface="Times New Roman" panose="02020603050405020304" pitchFamily="18" charset="0"/>
                <a:cs typeface="Times New Roman" panose="02020603050405020304" pitchFamily="18" charset="0"/>
              </a:rPr>
              <a:t>    II. Secondary.</a:t>
            </a:r>
          </a:p>
          <a:p>
            <a:pPr algn="ctr" rtl="0" eaLnBrk="1" hangingPunct="1">
              <a:lnSpc>
                <a:spcPct val="90000"/>
              </a:lnSpc>
              <a:spcBef>
                <a:spcPct val="0"/>
              </a:spcBef>
              <a:buClrTx/>
              <a:buSzTx/>
              <a:buFontTx/>
              <a:buNone/>
            </a:pPr>
            <a:endParaRPr lang="en-US" sz="1600" b="1" dirty="0">
              <a:solidFill>
                <a:srgbClr val="00FF9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89267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fade">
                                      <p:cBhvr>
                                        <p:cTn id="7" dur="800" decel="100000"/>
                                        <p:tgtEl>
                                          <p:spTgt spid="110596"/>
                                        </p:tgtEl>
                                      </p:cBhvr>
                                    </p:animEffect>
                                    <p:anim calcmode="lin" valueType="num">
                                      <p:cBhvr>
                                        <p:cTn id="8" dur="800" decel="100000" fill="hold"/>
                                        <p:tgtEl>
                                          <p:spTgt spid="110596"/>
                                        </p:tgtEl>
                                        <p:attrNameLst>
                                          <p:attrName>style.rotation</p:attrName>
                                        </p:attrNameLst>
                                      </p:cBhvr>
                                      <p:tavLst>
                                        <p:tav tm="0">
                                          <p:val>
                                            <p:fltVal val="-90"/>
                                          </p:val>
                                        </p:tav>
                                        <p:tav tm="100000">
                                          <p:val>
                                            <p:fltVal val="0"/>
                                          </p:val>
                                        </p:tav>
                                      </p:tavLst>
                                    </p:anim>
                                    <p:anim calcmode="lin" valueType="num">
                                      <p:cBhvr>
                                        <p:cTn id="9" dur="800" decel="100000" fill="hold"/>
                                        <p:tgtEl>
                                          <p:spTgt spid="110596"/>
                                        </p:tgtEl>
                                        <p:attrNameLst>
                                          <p:attrName>ppt_x</p:attrName>
                                        </p:attrNameLst>
                                      </p:cBhvr>
                                      <p:tavLst>
                                        <p:tav tm="0">
                                          <p:val>
                                            <p:strVal val="#ppt_x+0.4"/>
                                          </p:val>
                                        </p:tav>
                                        <p:tav tm="100000">
                                          <p:val>
                                            <p:strVal val="#ppt_x-0.05"/>
                                          </p:val>
                                        </p:tav>
                                      </p:tavLst>
                                    </p:anim>
                                    <p:anim calcmode="lin" valueType="num">
                                      <p:cBhvr>
                                        <p:cTn id="10" dur="800" decel="100000" fill="hold"/>
                                        <p:tgtEl>
                                          <p:spTgt spid="11059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059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059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Text Box 4"/>
          <p:cNvSpPr txBox="1">
            <a:spLocks noChangeArrowheads="1"/>
          </p:cNvSpPr>
          <p:nvPr/>
        </p:nvSpPr>
        <p:spPr bwMode="auto">
          <a:xfrm>
            <a:off x="1892491" y="873461"/>
            <a:ext cx="9144000" cy="435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lnSpc>
                <a:spcPct val="90000"/>
              </a:lnSpc>
              <a:spcBef>
                <a:spcPct val="0"/>
              </a:spcBef>
              <a:buClrTx/>
              <a:buSzTx/>
              <a:buFontTx/>
              <a:buNone/>
            </a:pPr>
            <a:endParaRPr lang="en-US" sz="1600" b="1" dirty="0">
              <a:solidFill>
                <a:srgbClr val="00FF99"/>
              </a:solidFill>
              <a:latin typeface="Times New Roman" panose="02020603050405020304" pitchFamily="18" charset="0"/>
              <a:cs typeface="Times New Roman" panose="02020603050405020304" pitchFamily="18" charset="0"/>
            </a:endParaRPr>
          </a:p>
          <a:p>
            <a:pPr algn="ctr" rtl="0" eaLnBrk="1" hangingPunct="1">
              <a:lnSpc>
                <a:spcPct val="90000"/>
              </a:lnSpc>
              <a:spcBef>
                <a:spcPct val="0"/>
              </a:spcBef>
              <a:buClrTx/>
              <a:buSzTx/>
              <a:buFontTx/>
              <a:buNone/>
            </a:pPr>
            <a:r>
              <a:rPr lang="en-US" b="1" dirty="0">
                <a:solidFill>
                  <a:srgbClr val="C00000"/>
                </a:solidFill>
                <a:latin typeface="Times New Roman" panose="02020603050405020304" pitchFamily="18" charset="0"/>
                <a:cs typeface="Times New Roman" panose="02020603050405020304" pitchFamily="18" charset="0"/>
              </a:rPr>
              <a:t>Simple goiter</a:t>
            </a:r>
          </a:p>
          <a:p>
            <a:pPr algn="ctr" rtl="0" eaLnBrk="1" hangingPunct="1">
              <a:lnSpc>
                <a:spcPct val="90000"/>
              </a:lnSpc>
              <a:spcBef>
                <a:spcPct val="0"/>
              </a:spcBef>
              <a:buClrTx/>
              <a:buSzTx/>
              <a:buFontTx/>
              <a:buNone/>
            </a:pPr>
            <a:endParaRPr lang="en-US" sz="2600" b="1" dirty="0">
              <a:latin typeface="Times New Roman" panose="02020603050405020304" pitchFamily="18" charset="0"/>
              <a:cs typeface="Times New Roman" panose="02020603050405020304" pitchFamily="18" charset="0"/>
            </a:endParaRPr>
          </a:p>
          <a:p>
            <a:pPr algn="just" rtl="0" eaLnBrk="1" hangingPunct="1">
              <a:lnSpc>
                <a:spcPct val="90000"/>
              </a:lnSpc>
              <a:spcBef>
                <a:spcPct val="0"/>
              </a:spcBef>
              <a:buClrTx/>
              <a:buSzTx/>
              <a:buFontTx/>
              <a:buNone/>
            </a:pPr>
            <a:r>
              <a:rPr lang="en-US" sz="2600" dirty="0">
                <a:latin typeface="Times New Roman" panose="02020603050405020304" pitchFamily="18" charset="0"/>
                <a:cs typeface="Times New Roman" panose="02020603050405020304" pitchFamily="18" charset="0"/>
              </a:rPr>
              <a:t>The thyroid enlargement is a response to insufficient iodine intake resulting from a deficient of iodine in the soil &amp; water. </a:t>
            </a:r>
          </a:p>
          <a:p>
            <a:pPr algn="just" rtl="0" eaLnBrk="1" hangingPunct="1">
              <a:lnSpc>
                <a:spcPct val="90000"/>
              </a:lnSpc>
              <a:spcBef>
                <a:spcPct val="0"/>
              </a:spcBef>
              <a:buClrTx/>
              <a:buSzTx/>
              <a:buFontTx/>
              <a:buNone/>
            </a:pPr>
            <a:endParaRPr lang="en-US" sz="2600" dirty="0">
              <a:latin typeface="Times New Roman" panose="02020603050405020304" pitchFamily="18" charset="0"/>
              <a:cs typeface="Times New Roman" panose="02020603050405020304" pitchFamily="18" charset="0"/>
            </a:endParaRPr>
          </a:p>
          <a:p>
            <a:pPr algn="just" rtl="0" eaLnBrk="1" hangingPunct="1">
              <a:lnSpc>
                <a:spcPct val="90000"/>
              </a:lnSpc>
              <a:spcBef>
                <a:spcPct val="0"/>
              </a:spcBef>
              <a:buClrTx/>
              <a:buSzTx/>
              <a:buFontTx/>
              <a:buNone/>
            </a:pPr>
            <a:r>
              <a:rPr lang="en-US" sz="2600" dirty="0">
                <a:latin typeface="Times New Roman" panose="02020603050405020304" pitchFamily="18" charset="0"/>
                <a:cs typeface="Times New Roman" panose="02020603050405020304" pitchFamily="18" charset="0"/>
              </a:rPr>
              <a:t>Endemic goiter may be prevented by the addition to the diet of minute amount of iodine as by the use of </a:t>
            </a:r>
            <a:r>
              <a:rPr lang="en-US" sz="2600" dirty="0" err="1">
                <a:latin typeface="Times New Roman" panose="02020603050405020304" pitchFamily="18" charset="0"/>
                <a:cs typeface="Times New Roman" panose="02020603050405020304" pitchFamily="18" charset="0"/>
              </a:rPr>
              <a:t>iodised</a:t>
            </a:r>
            <a:r>
              <a:rPr lang="en-US" sz="2600" dirty="0">
                <a:latin typeface="Times New Roman" panose="02020603050405020304" pitchFamily="18" charset="0"/>
                <a:cs typeface="Times New Roman" panose="02020603050405020304" pitchFamily="18" charset="0"/>
              </a:rPr>
              <a:t> salt. </a:t>
            </a:r>
          </a:p>
          <a:p>
            <a:pPr algn="just" rtl="0" eaLnBrk="1" hangingPunct="1">
              <a:lnSpc>
                <a:spcPct val="90000"/>
              </a:lnSpc>
              <a:spcBef>
                <a:spcPct val="0"/>
              </a:spcBef>
              <a:buClrTx/>
              <a:buSzTx/>
              <a:buFontTx/>
              <a:buNone/>
            </a:pPr>
            <a:endParaRPr lang="en-US" sz="2600" dirty="0">
              <a:latin typeface="Times New Roman" panose="02020603050405020304" pitchFamily="18" charset="0"/>
              <a:cs typeface="Times New Roman" panose="02020603050405020304" pitchFamily="18" charset="0"/>
            </a:endParaRPr>
          </a:p>
          <a:p>
            <a:pPr algn="just" rtl="0" eaLnBrk="1" hangingPunct="1">
              <a:lnSpc>
                <a:spcPct val="90000"/>
              </a:lnSpc>
              <a:spcBef>
                <a:spcPct val="0"/>
              </a:spcBef>
              <a:buClrTx/>
              <a:buSzTx/>
              <a:buFontTx/>
              <a:buNone/>
            </a:pPr>
            <a:r>
              <a:rPr lang="en-US" sz="2600" dirty="0">
                <a:latin typeface="Times New Roman" panose="02020603050405020304" pitchFamily="18" charset="0"/>
                <a:cs typeface="Times New Roman" panose="02020603050405020304" pitchFamily="18" charset="0"/>
              </a:rPr>
              <a:t>The condition occurs more commonly in females &amp; is particularly likely to develop at a time when the thyroid gland is subjected to extra functional stress as in adolescence or pregnancy.</a:t>
            </a:r>
          </a:p>
        </p:txBody>
      </p:sp>
    </p:spTree>
    <p:extLst>
      <p:ext uri="{BB962C8B-B14F-4D97-AF65-F5344CB8AC3E}">
        <p14:creationId xmlns:p14="http://schemas.microsoft.com/office/powerpoint/2010/main" val="27131265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fade">
                                      <p:cBhvr>
                                        <p:cTn id="7" dur="800" decel="100000"/>
                                        <p:tgtEl>
                                          <p:spTgt spid="110596"/>
                                        </p:tgtEl>
                                      </p:cBhvr>
                                    </p:animEffect>
                                    <p:anim calcmode="lin" valueType="num">
                                      <p:cBhvr>
                                        <p:cTn id="8" dur="800" decel="100000" fill="hold"/>
                                        <p:tgtEl>
                                          <p:spTgt spid="110596"/>
                                        </p:tgtEl>
                                        <p:attrNameLst>
                                          <p:attrName>style.rotation</p:attrName>
                                        </p:attrNameLst>
                                      </p:cBhvr>
                                      <p:tavLst>
                                        <p:tav tm="0">
                                          <p:val>
                                            <p:fltVal val="-90"/>
                                          </p:val>
                                        </p:tav>
                                        <p:tav tm="100000">
                                          <p:val>
                                            <p:fltVal val="0"/>
                                          </p:val>
                                        </p:tav>
                                      </p:tavLst>
                                    </p:anim>
                                    <p:anim calcmode="lin" valueType="num">
                                      <p:cBhvr>
                                        <p:cTn id="9" dur="800" decel="100000" fill="hold"/>
                                        <p:tgtEl>
                                          <p:spTgt spid="110596"/>
                                        </p:tgtEl>
                                        <p:attrNameLst>
                                          <p:attrName>ppt_x</p:attrName>
                                        </p:attrNameLst>
                                      </p:cBhvr>
                                      <p:tavLst>
                                        <p:tav tm="0">
                                          <p:val>
                                            <p:strVal val="#ppt_x+0.4"/>
                                          </p:val>
                                        </p:tav>
                                        <p:tav tm="100000">
                                          <p:val>
                                            <p:strVal val="#ppt_x-0.05"/>
                                          </p:val>
                                        </p:tav>
                                      </p:tavLst>
                                    </p:anim>
                                    <p:anim calcmode="lin" valueType="num">
                                      <p:cBhvr>
                                        <p:cTn id="10" dur="800" decel="100000" fill="hold"/>
                                        <p:tgtEl>
                                          <p:spTgt spid="11059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059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059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body" idx="1"/>
          </p:nvPr>
        </p:nvSpPr>
        <p:spPr>
          <a:xfrm>
            <a:off x="2881529" y="1364780"/>
            <a:ext cx="8893175" cy="4804011"/>
          </a:xfrm>
        </p:spPr>
        <p:txBody>
          <a:bodyPr>
            <a:normAutofit/>
          </a:bodyPr>
          <a:lstStyle/>
          <a:p>
            <a:pPr marL="363538" indent="-363538">
              <a:lnSpc>
                <a:spcPct val="90000"/>
              </a:lnSpc>
              <a:buNone/>
            </a:pPr>
            <a:r>
              <a:rPr lang="en-US" sz="2800" b="1" dirty="0">
                <a:solidFill>
                  <a:srgbClr val="C00000"/>
                </a:solidFill>
                <a:latin typeface="Times New Roman" panose="02020603050405020304" pitchFamily="18" charset="0"/>
                <a:cs typeface="Times New Roman" panose="02020603050405020304" pitchFamily="18" charset="0"/>
              </a:rPr>
              <a:t>Sporadic goiter may occur due to:</a:t>
            </a:r>
          </a:p>
          <a:p>
            <a:pPr marL="363538" indent="-363538">
              <a:lnSpc>
                <a:spcPct val="90000"/>
              </a:lnSpc>
              <a:buNone/>
            </a:pPr>
            <a:endParaRPr lang="en-US" sz="900" b="1" dirty="0">
              <a:solidFill>
                <a:srgbClr val="00FF99"/>
              </a:solidFill>
              <a:latin typeface="Times New Roman" panose="02020603050405020304" pitchFamily="18" charset="0"/>
              <a:cs typeface="Times New Roman" panose="02020603050405020304" pitchFamily="18" charset="0"/>
            </a:endParaRPr>
          </a:p>
          <a:p>
            <a:pPr marL="363538" indent="-363538" algn="just">
              <a:lnSpc>
                <a:spcPct val="90000"/>
              </a:lnSpc>
              <a:buNone/>
            </a:pPr>
            <a:r>
              <a:rPr lang="en-US" sz="2400" dirty="0">
                <a:solidFill>
                  <a:schemeClr val="tx1"/>
                </a:solidFill>
                <a:latin typeface="Times New Roman" panose="02020603050405020304" pitchFamily="18" charset="0"/>
                <a:cs typeface="Times New Roman" panose="02020603050405020304" pitchFamily="18" charset="0"/>
              </a:rPr>
              <a:t>1. </a:t>
            </a:r>
            <a:r>
              <a:rPr lang="en-US" sz="2400" dirty="0">
                <a:latin typeface="Times New Roman" panose="02020603050405020304" pitchFamily="18" charset="0"/>
                <a:cs typeface="Times New Roman" panose="02020603050405020304" pitchFamily="18" charset="0"/>
              </a:rPr>
              <a:t>Iodine deficiency due to improper dietary habits.</a:t>
            </a:r>
          </a:p>
          <a:p>
            <a:pPr marL="363538" indent="-363538" algn="just">
              <a:lnSpc>
                <a:spcPct val="90000"/>
              </a:lnSpc>
              <a:buNone/>
            </a:pPr>
            <a:r>
              <a:rPr lang="en-US" sz="2400" dirty="0">
                <a:solidFill>
                  <a:schemeClr val="tx1"/>
                </a:solidFill>
                <a:latin typeface="Times New Roman" panose="02020603050405020304" pitchFamily="18" charset="0"/>
                <a:cs typeface="Times New Roman" panose="02020603050405020304" pitchFamily="18" charset="0"/>
              </a:rPr>
              <a:t>2. </a:t>
            </a:r>
            <a:r>
              <a:rPr lang="en-US" sz="2400" dirty="0" err="1">
                <a:latin typeface="Times New Roman" panose="02020603050405020304" pitchFamily="18" charset="0"/>
                <a:cs typeface="Times New Roman" panose="02020603050405020304" pitchFamily="18" charset="0"/>
              </a:rPr>
              <a:t>Dyshormogenesis</a:t>
            </a:r>
            <a:r>
              <a:rPr lang="en-US" sz="2400" dirty="0">
                <a:latin typeface="Times New Roman" panose="02020603050405020304" pitchFamily="18" charset="0"/>
                <a:cs typeface="Times New Roman" panose="02020603050405020304" pitchFamily="18" charset="0"/>
              </a:rPr>
              <a:t> due to one of a group of inherited defects of the process of thyroid hormone synthesis or secretion.</a:t>
            </a:r>
          </a:p>
          <a:p>
            <a:pPr marL="363538" indent="-363538" algn="just">
              <a:lnSpc>
                <a:spcPct val="90000"/>
              </a:lnSpc>
              <a:buNone/>
            </a:pPr>
            <a:r>
              <a:rPr lang="en-US" sz="2400" dirty="0">
                <a:solidFill>
                  <a:schemeClr val="tx1"/>
                </a:solidFill>
                <a:latin typeface="Times New Roman" panose="02020603050405020304" pitchFamily="18" charset="0"/>
                <a:cs typeface="Times New Roman" panose="02020603050405020304" pitchFamily="18" charset="0"/>
              </a:rPr>
              <a:t>3. </a:t>
            </a:r>
            <a:r>
              <a:rPr lang="en-US" sz="2400" dirty="0">
                <a:latin typeface="Times New Roman" panose="02020603050405020304" pitchFamily="18" charset="0"/>
                <a:cs typeface="Times New Roman" panose="02020603050405020304" pitchFamily="18" charset="0"/>
              </a:rPr>
              <a:t>The action of substances which interfere with thyroid hormone synthesis e.g. the ingestion of certain plant foods containing </a:t>
            </a:r>
            <a:r>
              <a:rPr lang="en-US" sz="2400" dirty="0" err="1">
                <a:latin typeface="Times New Roman" panose="02020603050405020304" pitchFamily="18" charset="0"/>
                <a:cs typeface="Times New Roman" panose="02020603050405020304" pitchFamily="18" charset="0"/>
              </a:rPr>
              <a:t>goitrogenic</a:t>
            </a:r>
            <a:r>
              <a:rPr lang="en-US" sz="2400" dirty="0">
                <a:latin typeface="Times New Roman" panose="02020603050405020304" pitchFamily="18" charset="0"/>
                <a:cs typeface="Times New Roman" panose="02020603050405020304" pitchFamily="18" charset="0"/>
              </a:rPr>
              <a:t> substances.</a:t>
            </a:r>
          </a:p>
          <a:p>
            <a:pPr marL="363538" indent="-363538">
              <a:lnSpc>
                <a:spcPct val="90000"/>
              </a:lnSpc>
              <a:buNone/>
            </a:pP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20496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11618">
                                            <p:txEl>
                                              <p:pRg st="0" end="0"/>
                                            </p:txEl>
                                          </p:spTgt>
                                        </p:tgtEl>
                                        <p:attrNameLst>
                                          <p:attrName>style.visibility</p:attrName>
                                        </p:attrNameLst>
                                      </p:cBhvr>
                                      <p:to>
                                        <p:strVal val="visible"/>
                                      </p:to>
                                    </p:set>
                                    <p:anim calcmode="lin" valueType="num">
                                      <p:cBhvr>
                                        <p:cTn id="7" dur="500" fill="hold"/>
                                        <p:tgtEl>
                                          <p:spTgt spid="11161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1618">
                                            <p:txEl>
                                              <p:pRg st="0" end="0"/>
                                            </p:txEl>
                                          </p:spTgt>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11618">
                                            <p:txEl>
                                              <p:pRg st="2" end="2"/>
                                            </p:txEl>
                                          </p:spTgt>
                                        </p:tgtEl>
                                        <p:attrNameLst>
                                          <p:attrName>style.visibility</p:attrName>
                                        </p:attrNameLst>
                                      </p:cBhvr>
                                      <p:to>
                                        <p:strVal val="visible"/>
                                      </p:to>
                                    </p:set>
                                    <p:anim calcmode="lin" valueType="num">
                                      <p:cBhvr>
                                        <p:cTn id="12" dur="500" fill="hold"/>
                                        <p:tgtEl>
                                          <p:spTgt spid="111618">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111618">
                                            <p:txEl>
                                              <p:pRg st="2" end="2"/>
                                            </p:txEl>
                                          </p:spTgt>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11618">
                                            <p:txEl>
                                              <p:pRg st="3" end="3"/>
                                            </p:txEl>
                                          </p:spTgt>
                                        </p:tgtEl>
                                        <p:attrNameLst>
                                          <p:attrName>style.visibility</p:attrName>
                                        </p:attrNameLst>
                                      </p:cBhvr>
                                      <p:to>
                                        <p:strVal val="visible"/>
                                      </p:to>
                                    </p:set>
                                    <p:anim calcmode="lin" valueType="num">
                                      <p:cBhvr>
                                        <p:cTn id="17" dur="500" fill="hold"/>
                                        <p:tgtEl>
                                          <p:spTgt spid="111618">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111618">
                                            <p:txEl>
                                              <p:pRg st="3" end="3"/>
                                            </p:txEl>
                                          </p:spTgt>
                                        </p:tgtEl>
                                        <p:attrNameLst>
                                          <p:attrName>ppt_h</p:attrName>
                                        </p:attrNameLst>
                                      </p:cBhvr>
                                      <p:tavLst>
                                        <p:tav tm="0">
                                          <p:val>
                                            <p:strVal val="#ppt_h"/>
                                          </p:val>
                                        </p:tav>
                                        <p:tav tm="100000">
                                          <p:val>
                                            <p:strVal val="#ppt_h"/>
                                          </p:val>
                                        </p:tav>
                                      </p:tavLst>
                                    </p:anim>
                                  </p:childTnLst>
                                </p:cTn>
                              </p:par>
                            </p:childTnLst>
                          </p:cTn>
                        </p:par>
                        <p:par>
                          <p:cTn id="19" fill="hold" nodeType="afterGroup">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111618">
                                            <p:txEl>
                                              <p:pRg st="4" end="4"/>
                                            </p:txEl>
                                          </p:spTgt>
                                        </p:tgtEl>
                                        <p:attrNameLst>
                                          <p:attrName>style.visibility</p:attrName>
                                        </p:attrNameLst>
                                      </p:cBhvr>
                                      <p:to>
                                        <p:strVal val="visible"/>
                                      </p:to>
                                    </p:set>
                                    <p:anim calcmode="lin" valueType="num">
                                      <p:cBhvr>
                                        <p:cTn id="22" dur="500" fill="hold"/>
                                        <p:tgtEl>
                                          <p:spTgt spid="111618">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111618">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Text Box 3"/>
          <p:cNvSpPr txBox="1">
            <a:spLocks noChangeArrowheads="1"/>
          </p:cNvSpPr>
          <p:nvPr/>
        </p:nvSpPr>
        <p:spPr bwMode="auto">
          <a:xfrm>
            <a:off x="2274037" y="890513"/>
            <a:ext cx="8964612"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spcBef>
                <a:spcPct val="0"/>
              </a:spcBef>
              <a:buClrTx/>
              <a:buSzTx/>
              <a:buFontTx/>
              <a:buNone/>
            </a:pPr>
            <a:r>
              <a:rPr lang="en-US" sz="2800" b="1" dirty="0">
                <a:latin typeface="Times New Roman" panose="02020603050405020304" pitchFamily="18" charset="0"/>
                <a:cs typeface="Times New Roman" panose="02020603050405020304" pitchFamily="18" charset="0"/>
              </a:rPr>
              <a:t>Pathogenesis: </a:t>
            </a:r>
          </a:p>
          <a:p>
            <a:pPr algn="just" rtl="0" eaLnBrk="1" hangingPunct="1">
              <a:spcBef>
                <a:spcPct val="0"/>
              </a:spcBef>
              <a:buClrTx/>
              <a:buSzTx/>
              <a:buFontTx/>
              <a:buNone/>
            </a:pPr>
            <a:endParaRPr lang="en-US" sz="2400" b="1" dirty="0">
              <a:latin typeface="Times New Roman" panose="02020603050405020304" pitchFamily="18" charset="0"/>
              <a:cs typeface="Times New Roman" panose="02020603050405020304" pitchFamily="18" charset="0"/>
            </a:endParaRPr>
          </a:p>
          <a:p>
            <a:pPr algn="just" rtl="0" eaLnBrk="1" hangingPunct="1">
              <a:spcBef>
                <a:spcPct val="0"/>
              </a:spcBef>
              <a:buClrTx/>
              <a:buSzTx/>
              <a:buFontTx/>
              <a:buNone/>
            </a:pPr>
            <a:endParaRPr lang="en-US" sz="2400" b="1" dirty="0">
              <a:latin typeface="Times New Roman" panose="02020603050405020304" pitchFamily="18" charset="0"/>
              <a:cs typeface="Times New Roman" panose="02020603050405020304" pitchFamily="18" charset="0"/>
            </a:endParaRPr>
          </a:p>
          <a:p>
            <a:pPr algn="just" rtl="0" eaLnBrk="1" hangingPunct="1">
              <a:spcBef>
                <a:spcPct val="0"/>
              </a:spcBef>
              <a:buClrTx/>
              <a:buSzTx/>
              <a:buFontTx/>
              <a:buNone/>
            </a:pPr>
            <a:r>
              <a:rPr lang="en-US" sz="2400" dirty="0">
                <a:latin typeface="Times New Roman" panose="02020603050405020304" pitchFamily="18" charset="0"/>
                <a:cs typeface="Times New Roman" panose="02020603050405020304" pitchFamily="18" charset="0"/>
              </a:rPr>
              <a:t>Deficiency of iodine leads to diminish production of thyroid hormone which, in turn, causes increased out put of TSH from the pituitary gland, followed by increased activity of thyroid epithelium which become hyperplastic, Involution must occur if the gland is to return to a normal stage. </a:t>
            </a:r>
          </a:p>
          <a:p>
            <a:pPr algn="just" rtl="0" eaLnBrk="1" hangingPunct="1">
              <a:spcBef>
                <a:spcPct val="0"/>
              </a:spcBef>
              <a:buClrTx/>
              <a:buSzTx/>
              <a:buFontTx/>
              <a:buNone/>
            </a:pPr>
            <a:endParaRPr lang="en-US" sz="2400" dirty="0">
              <a:latin typeface="Times New Roman" panose="02020603050405020304" pitchFamily="18" charset="0"/>
              <a:cs typeface="Times New Roman" panose="02020603050405020304" pitchFamily="18" charset="0"/>
            </a:endParaRPr>
          </a:p>
          <a:p>
            <a:pPr algn="just" rtl="0" eaLnBrk="1" hangingPunct="1">
              <a:spcBef>
                <a:spcPct val="0"/>
              </a:spcBef>
              <a:buClrTx/>
              <a:buSzTx/>
              <a:buFontTx/>
              <a:buNone/>
            </a:pPr>
            <a:r>
              <a:rPr lang="en-US" sz="2400" dirty="0">
                <a:latin typeface="Times New Roman" panose="02020603050405020304" pitchFamily="18" charset="0"/>
                <a:cs typeface="Times New Roman" panose="02020603050405020304" pitchFamily="18" charset="0"/>
              </a:rPr>
              <a:t>Derangements in the normal balance of these functions may lead to functional &amp; anatomical damage recognizable as goiter.</a:t>
            </a:r>
          </a:p>
        </p:txBody>
      </p:sp>
    </p:spTree>
    <p:extLst>
      <p:ext uri="{BB962C8B-B14F-4D97-AF65-F5344CB8AC3E}">
        <p14:creationId xmlns:p14="http://schemas.microsoft.com/office/powerpoint/2010/main" val="792240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p:cTn id="7" dur="500" fill="hold"/>
                                        <p:tgtEl>
                                          <p:spTgt spid="111619"/>
                                        </p:tgtEl>
                                        <p:attrNameLst>
                                          <p:attrName>ppt_w</p:attrName>
                                        </p:attrNameLst>
                                      </p:cBhvr>
                                      <p:tavLst>
                                        <p:tav tm="0">
                                          <p:val>
                                            <p:fltVal val="0"/>
                                          </p:val>
                                        </p:tav>
                                        <p:tav tm="100000">
                                          <p:val>
                                            <p:strVal val="#ppt_w"/>
                                          </p:val>
                                        </p:tav>
                                      </p:tavLst>
                                    </p:anim>
                                    <p:anim calcmode="lin" valueType="num">
                                      <p:cBhvr>
                                        <p:cTn id="8" dur="500" fill="hold"/>
                                        <p:tgtEl>
                                          <p:spTgt spid="1116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defRPr/>
            </a:pPr>
            <a:r>
              <a:rPr lang="en-US" b="1" dirty="0">
                <a:solidFill>
                  <a:srgbClr val="C00000"/>
                </a:solidFill>
                <a:latin typeface="Times New Roman" pitchFamily="18" charset="0"/>
                <a:cs typeface="Times New Roman" pitchFamily="18" charset="0"/>
              </a:rPr>
              <a:t>Gross:</a:t>
            </a:r>
          </a:p>
        </p:txBody>
      </p:sp>
      <p:sp>
        <p:nvSpPr>
          <p:cNvPr id="112642" name="Rectangle 2"/>
          <p:cNvSpPr>
            <a:spLocks noGrp="1" noChangeArrowheads="1"/>
          </p:cNvSpPr>
          <p:nvPr>
            <p:ph sz="half" idx="1"/>
          </p:nvPr>
        </p:nvSpPr>
        <p:spPr/>
        <p:txBody>
          <a:bodyPr>
            <a:normAutofit fontScale="85000" lnSpcReduction="10000"/>
          </a:bodyPr>
          <a:lstStyle/>
          <a:p>
            <a:pPr marL="0" indent="0" algn="just">
              <a:buNone/>
              <a:defRPr/>
            </a:pPr>
            <a:r>
              <a:rPr lang="en-US" sz="2600" b="1" dirty="0">
                <a:latin typeface="Times New Roman" pitchFamily="18" charset="0"/>
                <a:cs typeface="Times New Roman" pitchFamily="18" charset="0"/>
              </a:rPr>
              <a:t>	  The thyroid gland is enlarged which may be diffuse or nodular. The cut surface is </a:t>
            </a:r>
            <a:r>
              <a:rPr lang="en-US" sz="2600" b="1" dirty="0" err="1">
                <a:latin typeface="Times New Roman" pitchFamily="18" charset="0"/>
                <a:cs typeface="Times New Roman" pitchFamily="18" charset="0"/>
              </a:rPr>
              <a:t>transluscent</a:t>
            </a:r>
            <a:r>
              <a:rPr lang="en-US" sz="2600" b="1" dirty="0">
                <a:latin typeface="Times New Roman" pitchFamily="18" charset="0"/>
                <a:cs typeface="Times New Roman" pitchFamily="18" charset="0"/>
              </a:rPr>
              <a:t> because of the colloid material. Degenerative changes are common &amp; there may be </a:t>
            </a:r>
            <a:r>
              <a:rPr lang="en-US" sz="2600" b="1" dirty="0" err="1">
                <a:latin typeface="Times New Roman" pitchFamily="18" charset="0"/>
                <a:cs typeface="Times New Roman" pitchFamily="18" charset="0"/>
              </a:rPr>
              <a:t>haemorrhage</a:t>
            </a:r>
            <a:r>
              <a:rPr lang="en-US" sz="2600" b="1" dirty="0">
                <a:latin typeface="Times New Roman" pitchFamily="18" charset="0"/>
                <a:cs typeface="Times New Roman" pitchFamily="18" charset="0"/>
              </a:rPr>
              <a:t>, cyst formation, calcification &amp; fibrosis.</a:t>
            </a:r>
          </a:p>
          <a:p>
            <a:pPr marL="0" indent="0" algn="just">
              <a:buNone/>
              <a:defRPr/>
            </a:pPr>
            <a:r>
              <a:rPr lang="en-US" sz="2600" b="1" dirty="0">
                <a:latin typeface="Times New Roman" pitchFamily="18" charset="0"/>
                <a:cs typeface="Times New Roman" pitchFamily="18" charset="0"/>
              </a:rPr>
              <a:t>	Many of these goiters reach an enormous size &amp; they may show a retrosternal prolongation .</a:t>
            </a:r>
          </a:p>
          <a:p>
            <a:pPr marL="0" indent="0" algn="just">
              <a:buNone/>
              <a:defRPr/>
            </a:pPr>
            <a:endParaRPr lang="en-US" b="1" dirty="0">
              <a:solidFill>
                <a:srgbClr val="00FF99"/>
              </a:solidFill>
              <a:latin typeface="Times New Roman" pitchFamily="18" charset="0"/>
              <a:cs typeface="Times New Roman" pitchFamily="18" charset="0"/>
            </a:endParaRPr>
          </a:p>
        </p:txBody>
      </p:sp>
      <p:pic>
        <p:nvPicPr>
          <p:cNvPr id="4" name="Picture 6" descr="This thyroid gland is about normal in size, but there is a larger colloid cyst at the left lower pole and a smaller colloid cyst at the right lower pole">
            <a:extLst>
              <a:ext uri="{FF2B5EF4-FFF2-40B4-BE49-F238E27FC236}">
                <a16:creationId xmlns:a16="http://schemas.microsoft.com/office/drawing/2014/main" xmlns="" id="{7D803DA8-1327-68FE-F799-65390FF1519A}"/>
              </a:ext>
            </a:extLst>
          </p:cNvPr>
          <p:cNvPicPr>
            <a:picLocks noGrp="1" noChangeAspect="1" noChangeArrowheads="1"/>
          </p:cNvPicPr>
          <p:nvPr>
            <p:ph sz="half" idx="2"/>
          </p:nvPr>
        </p:nvPicPr>
        <p:blipFill>
          <a:blip r:embed="rId2"/>
          <a:srcRect/>
          <a:stretch>
            <a:fillRect/>
          </a:stretch>
        </p:blipFill>
        <p:spPr>
          <a:xfrm>
            <a:off x="7438152" y="2302500"/>
            <a:ext cx="4329272" cy="2834640"/>
          </a:xfrm>
          <a:noFill/>
          <a:ln w="57150" cmpd="thinThick">
            <a:solidFill>
              <a:srgbClr val="000000"/>
            </a:solidFill>
          </a:ln>
        </p:spPr>
      </p:pic>
    </p:spTree>
    <p:extLst>
      <p:ext uri="{BB962C8B-B14F-4D97-AF65-F5344CB8AC3E}">
        <p14:creationId xmlns:p14="http://schemas.microsoft.com/office/powerpoint/2010/main" val="14508628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12642">
                                            <p:txEl>
                                              <p:pRg st="0" end="0"/>
                                            </p:txEl>
                                          </p:spTgt>
                                        </p:tgtEl>
                                        <p:attrNameLst>
                                          <p:attrName>style.visibility</p:attrName>
                                        </p:attrNameLst>
                                      </p:cBhvr>
                                      <p:to>
                                        <p:strVal val="visible"/>
                                      </p:to>
                                    </p:set>
                                    <p:animEffect transition="in" filter="fade">
                                      <p:cBhvr>
                                        <p:cTn id="7" dur="500"/>
                                        <p:tgtEl>
                                          <p:spTgt spid="112642">
                                            <p:txEl>
                                              <p:pRg st="0" end="0"/>
                                            </p:txEl>
                                          </p:spTgt>
                                        </p:tgtEl>
                                      </p:cBhvr>
                                    </p:animEffect>
                                    <p:anim calcmode="lin" valueType="num">
                                      <p:cBhvr>
                                        <p:cTn id="8" dur="500" fill="hold"/>
                                        <p:tgtEl>
                                          <p:spTgt spid="112642">
                                            <p:txEl>
                                              <p:pRg st="0" end="0"/>
                                            </p:txEl>
                                          </p:spTgt>
                                        </p:tgtEl>
                                        <p:attrNameLst>
                                          <p:attrName>ppt_x</p:attrName>
                                        </p:attrNameLst>
                                      </p:cBhvr>
                                      <p:tavLst>
                                        <p:tav tm="0">
                                          <p:val>
                                            <p:strVal val="#ppt_x"/>
                                          </p:val>
                                        </p:tav>
                                        <p:tav tm="100000">
                                          <p:val>
                                            <p:strVal val="#ppt_x"/>
                                          </p:val>
                                        </p:tav>
                                      </p:tavLst>
                                    </p:anim>
                                    <p:anim calcmode="lin" valueType="num">
                                      <p:cBhvr>
                                        <p:cTn id="9" dur="450" decel="100000" fill="hold"/>
                                        <p:tgtEl>
                                          <p:spTgt spid="112642">
                                            <p:txEl>
                                              <p:pRg st="0" end="0"/>
                                            </p:txEl>
                                          </p:spTgt>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2642">
                                            <p:txEl>
                                              <p:pRg st="0" end="0"/>
                                            </p:txEl>
                                          </p:spTgt>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112642">
                                            <p:txEl>
                                              <p:pRg st="1" end="1"/>
                                            </p:txEl>
                                          </p:spTgt>
                                        </p:tgtEl>
                                        <p:attrNameLst>
                                          <p:attrName>style.visibility</p:attrName>
                                        </p:attrNameLst>
                                      </p:cBhvr>
                                      <p:to>
                                        <p:strVal val="visible"/>
                                      </p:to>
                                    </p:set>
                                    <p:animEffect transition="in" filter="fade">
                                      <p:cBhvr>
                                        <p:cTn id="14" dur="500"/>
                                        <p:tgtEl>
                                          <p:spTgt spid="112642">
                                            <p:txEl>
                                              <p:pRg st="1" end="1"/>
                                            </p:txEl>
                                          </p:spTgt>
                                        </p:tgtEl>
                                      </p:cBhvr>
                                    </p:animEffect>
                                    <p:anim calcmode="lin" valueType="num">
                                      <p:cBhvr>
                                        <p:cTn id="15" dur="500" fill="hold"/>
                                        <p:tgtEl>
                                          <p:spTgt spid="112642">
                                            <p:txEl>
                                              <p:pRg st="1" end="1"/>
                                            </p:txEl>
                                          </p:spTgt>
                                        </p:tgtEl>
                                        <p:attrNameLst>
                                          <p:attrName>ppt_x</p:attrName>
                                        </p:attrNameLst>
                                      </p:cBhvr>
                                      <p:tavLst>
                                        <p:tav tm="0">
                                          <p:val>
                                            <p:strVal val="#ppt_x"/>
                                          </p:val>
                                        </p:tav>
                                        <p:tav tm="100000">
                                          <p:val>
                                            <p:strVal val="#ppt_x"/>
                                          </p:val>
                                        </p:tav>
                                      </p:tavLst>
                                    </p:anim>
                                    <p:anim calcmode="lin" valueType="num">
                                      <p:cBhvr>
                                        <p:cTn id="16" dur="450" decel="100000" fill="hold"/>
                                        <p:tgtEl>
                                          <p:spTgt spid="112642">
                                            <p:txEl>
                                              <p:pRg st="1" end="1"/>
                                            </p:txEl>
                                          </p:spTgt>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112642">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defRPr/>
            </a:pPr>
            <a:r>
              <a:rPr lang="en-US" b="1" dirty="0">
                <a:solidFill>
                  <a:srgbClr val="C00000"/>
                </a:solidFill>
                <a:latin typeface="Times New Roman" pitchFamily="18" charset="0"/>
                <a:cs typeface="Times New Roman" pitchFamily="18" charset="0"/>
              </a:rPr>
              <a:t>Micro.: </a:t>
            </a:r>
          </a:p>
        </p:txBody>
      </p:sp>
      <p:sp>
        <p:nvSpPr>
          <p:cNvPr id="112642" name="Rectangle 2"/>
          <p:cNvSpPr>
            <a:spLocks noGrp="1" noChangeArrowheads="1"/>
          </p:cNvSpPr>
          <p:nvPr>
            <p:ph sz="half" idx="1"/>
          </p:nvPr>
        </p:nvSpPr>
        <p:spPr>
          <a:xfrm>
            <a:off x="2374710" y="1819700"/>
            <a:ext cx="4528366" cy="4253552"/>
          </a:xfrm>
        </p:spPr>
        <p:txBody>
          <a:bodyPr>
            <a:normAutofit fontScale="92500"/>
          </a:bodyPr>
          <a:lstStyle/>
          <a:p>
            <a:pPr marL="0" indent="0" algn="just">
              <a:buNone/>
              <a:defRPr/>
            </a:pPr>
            <a:endParaRPr lang="en-US" b="1" dirty="0">
              <a:solidFill>
                <a:srgbClr val="00FF99"/>
              </a:solidFill>
              <a:latin typeface="Times New Roman" pitchFamily="18" charset="0"/>
              <a:cs typeface="Times New Roman" pitchFamily="18" charset="0"/>
            </a:endParaRPr>
          </a:p>
          <a:p>
            <a:pPr marL="0" indent="0" algn="just">
              <a:buNone/>
              <a:defRPr/>
            </a:pPr>
            <a:r>
              <a:rPr lang="en-US" sz="2600" b="1" dirty="0">
                <a:latin typeface="Times New Roman" pitchFamily="18" charset="0"/>
                <a:cs typeface="Times New Roman" pitchFamily="18" charset="0"/>
              </a:rPr>
              <a:t>	The goiter consists of a large distended follicles containing colloid &amp; lined by a low cuboidal or flattened epithelium. In some cases of simple goiter the thyroid gland is composed of small follicles without excess of colloid accumulation. This variety is termed </a:t>
            </a:r>
            <a:r>
              <a:rPr lang="en-US" sz="2600" b="1" dirty="0" err="1">
                <a:latin typeface="Times New Roman" pitchFamily="18" charset="0"/>
                <a:cs typeface="Times New Roman" pitchFamily="18" charset="0"/>
              </a:rPr>
              <a:t>parenchymatous</a:t>
            </a:r>
            <a:r>
              <a:rPr lang="en-US" sz="2600" b="1" dirty="0">
                <a:latin typeface="Times New Roman" pitchFamily="18" charset="0"/>
                <a:cs typeface="Times New Roman" pitchFamily="18" charset="0"/>
              </a:rPr>
              <a:t> goiter.</a:t>
            </a:r>
          </a:p>
        </p:txBody>
      </p:sp>
      <p:pic>
        <p:nvPicPr>
          <p:cNvPr id="4" name="Picture 5" descr="The follicles are irregularly enlarged, with flattened epithelium, consistent with inactivity, in this microscopic appearance at low power of a multinodular goiter">
            <a:extLst>
              <a:ext uri="{FF2B5EF4-FFF2-40B4-BE49-F238E27FC236}">
                <a16:creationId xmlns:a16="http://schemas.microsoft.com/office/drawing/2014/main" xmlns="" id="{A55B2CE4-4F7B-6591-8FED-CC1FBFA58FF3}"/>
              </a:ext>
            </a:extLst>
          </p:cNvPr>
          <p:cNvPicPr>
            <a:picLocks noGrp="1" noChangeAspect="1" noChangeArrowheads="1"/>
          </p:cNvPicPr>
          <p:nvPr>
            <p:ph sz="half" idx="2"/>
          </p:nvPr>
        </p:nvPicPr>
        <p:blipFill>
          <a:blip r:embed="rId2"/>
          <a:srcRect/>
          <a:stretch>
            <a:fillRect/>
          </a:stretch>
        </p:blipFill>
        <p:spPr>
          <a:xfrm>
            <a:off x="7191375" y="2598437"/>
            <a:ext cx="4313238" cy="2832701"/>
          </a:xfrm>
          <a:noFill/>
          <a:ln w="57150" cmpd="thinThick">
            <a:noFill/>
          </a:ln>
        </p:spPr>
      </p:pic>
    </p:spTree>
    <p:extLst>
      <p:ext uri="{BB962C8B-B14F-4D97-AF65-F5344CB8AC3E}">
        <p14:creationId xmlns:p14="http://schemas.microsoft.com/office/powerpoint/2010/main" val="10972914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12642">
                                            <p:txEl>
                                              <p:pRg st="1" end="1"/>
                                            </p:txEl>
                                          </p:spTgt>
                                        </p:tgtEl>
                                        <p:attrNameLst>
                                          <p:attrName>style.visibility</p:attrName>
                                        </p:attrNameLst>
                                      </p:cBhvr>
                                      <p:to>
                                        <p:strVal val="visible"/>
                                      </p:to>
                                    </p:set>
                                    <p:animEffect transition="in" filter="fade">
                                      <p:cBhvr>
                                        <p:cTn id="7" dur="500"/>
                                        <p:tgtEl>
                                          <p:spTgt spid="112642">
                                            <p:txEl>
                                              <p:pRg st="1" end="1"/>
                                            </p:txEl>
                                          </p:spTgt>
                                        </p:tgtEl>
                                      </p:cBhvr>
                                    </p:animEffect>
                                    <p:anim calcmode="lin" valueType="num">
                                      <p:cBhvr>
                                        <p:cTn id="8" dur="500" fill="hold"/>
                                        <p:tgtEl>
                                          <p:spTgt spid="112642">
                                            <p:txEl>
                                              <p:pRg st="1" end="1"/>
                                            </p:txEl>
                                          </p:spTgt>
                                        </p:tgtEl>
                                        <p:attrNameLst>
                                          <p:attrName>ppt_x</p:attrName>
                                        </p:attrNameLst>
                                      </p:cBhvr>
                                      <p:tavLst>
                                        <p:tav tm="0">
                                          <p:val>
                                            <p:strVal val="#ppt_x"/>
                                          </p:val>
                                        </p:tav>
                                        <p:tav tm="100000">
                                          <p:val>
                                            <p:strVal val="#ppt_x"/>
                                          </p:val>
                                        </p:tav>
                                      </p:tavLst>
                                    </p:anim>
                                    <p:anim calcmode="lin" valueType="num">
                                      <p:cBhvr>
                                        <p:cTn id="9" dur="450" decel="100000" fill="hold"/>
                                        <p:tgtEl>
                                          <p:spTgt spid="112642">
                                            <p:txEl>
                                              <p:pRg st="1" end="1"/>
                                            </p:txEl>
                                          </p:spTgt>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2642">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9" name="Text Box 5"/>
          <p:cNvSpPr txBox="1">
            <a:spLocks noChangeArrowheads="1"/>
          </p:cNvSpPr>
          <p:nvPr/>
        </p:nvSpPr>
        <p:spPr bwMode="auto">
          <a:xfrm>
            <a:off x="2805661" y="525321"/>
            <a:ext cx="8964613" cy="5497402"/>
          </a:xfrm>
          <a:prstGeom prst="rect">
            <a:avLst/>
          </a:prstGeom>
          <a:noFill/>
          <a:ln w="9525">
            <a:noFill/>
            <a:miter lim="800000"/>
            <a:headEnd/>
            <a:tailEnd/>
          </a:ln>
          <a:effectLst/>
        </p:spPr>
        <p:txBody>
          <a:bodyPr wrap="square">
            <a:spAutoFit/>
          </a:bodyPr>
          <a:lstStyle/>
          <a:p>
            <a:pPr marL="342900" indent="-342900">
              <a:lnSpc>
                <a:spcPct val="115000"/>
              </a:lnSpc>
              <a:defRPr/>
            </a:pPr>
            <a:r>
              <a:rPr lang="en-US" sz="2800" b="1" dirty="0">
                <a:solidFill>
                  <a:srgbClr val="00FF99"/>
                </a:solidFill>
                <a:effectLst>
                  <a:outerShdw blurRad="38100" dist="38100" dir="2700000" algn="tl">
                    <a:srgbClr val="000000"/>
                  </a:outerShdw>
                </a:effectLst>
              </a:rPr>
              <a:t>Complications :</a:t>
            </a:r>
          </a:p>
          <a:p>
            <a:pPr marL="342900" indent="-342900">
              <a:lnSpc>
                <a:spcPct val="115000"/>
              </a:lnSpc>
              <a:buFontTx/>
              <a:buAutoNum type="arabicPeriod"/>
              <a:defRPr/>
            </a:pPr>
            <a:r>
              <a:rPr lang="en-US" sz="2800" b="1" dirty="0">
                <a:solidFill>
                  <a:srgbClr val="66FFFF"/>
                </a:solidFill>
                <a:effectLst>
                  <a:outerShdw blurRad="38100" dist="38100" dir="2700000" algn="tl">
                    <a:srgbClr val="000000"/>
                  </a:outerShdw>
                </a:effectLst>
              </a:rPr>
              <a:t>Pressure :</a:t>
            </a:r>
            <a:r>
              <a:rPr lang="en-US" sz="2800" b="1" dirty="0">
                <a:effectLst>
                  <a:outerShdw blurRad="38100" dist="38100" dir="2700000" algn="tl">
                    <a:srgbClr val="000000"/>
                  </a:outerShdw>
                </a:effectLst>
              </a:rPr>
              <a:t> Especially on the trachea &amp; </a:t>
            </a:r>
            <a:r>
              <a:rPr lang="en-US" sz="2800" b="1" dirty="0" err="1">
                <a:effectLst>
                  <a:outerShdw blurRad="38100" dist="38100" dir="2700000" algn="tl">
                    <a:srgbClr val="000000"/>
                  </a:outerShdw>
                </a:effectLst>
              </a:rPr>
              <a:t>oesophagus</a:t>
            </a:r>
            <a:r>
              <a:rPr lang="en-US" sz="2800" b="1" dirty="0">
                <a:effectLst>
                  <a:outerShdw blurRad="38100" dist="38100" dir="2700000" algn="tl">
                    <a:srgbClr val="000000"/>
                  </a:outerShdw>
                </a:effectLst>
              </a:rPr>
              <a:t>, particularly when there is retrosternal extension .</a:t>
            </a:r>
          </a:p>
          <a:p>
            <a:pPr marL="342900" indent="-342900" algn="just">
              <a:lnSpc>
                <a:spcPct val="115000"/>
              </a:lnSpc>
              <a:buFontTx/>
              <a:buAutoNum type="arabicPeriod"/>
              <a:defRPr/>
            </a:pPr>
            <a:r>
              <a:rPr lang="en-US" sz="2800" b="1" dirty="0" err="1">
                <a:solidFill>
                  <a:srgbClr val="66FFFF"/>
                </a:solidFill>
                <a:effectLst>
                  <a:outerShdw blurRad="38100" dist="38100" dir="2700000" algn="tl">
                    <a:srgbClr val="000000"/>
                  </a:outerShdw>
                </a:effectLst>
              </a:rPr>
              <a:t>Haemorrhage</a:t>
            </a:r>
            <a:r>
              <a:rPr lang="en-US" sz="2800" b="1" dirty="0">
                <a:solidFill>
                  <a:srgbClr val="66FFFF"/>
                </a:solidFill>
                <a:effectLst>
                  <a:outerShdw blurRad="38100" dist="38100" dir="2700000" algn="tl">
                    <a:srgbClr val="000000"/>
                  </a:outerShdw>
                </a:effectLst>
              </a:rPr>
              <a:t> :</a:t>
            </a:r>
            <a:r>
              <a:rPr lang="en-US" sz="2800" b="1" dirty="0">
                <a:effectLst>
                  <a:outerShdw blurRad="38100" dist="38100" dir="2700000" algn="tl">
                    <a:srgbClr val="000000"/>
                  </a:outerShdw>
                </a:effectLst>
              </a:rPr>
              <a:t>  Into the nodules producing a rapid increase in size. This may increase the pressure symptoms to a dangerous degree &amp; result in asphyxia.</a:t>
            </a:r>
          </a:p>
          <a:p>
            <a:pPr marL="342900" indent="-342900">
              <a:lnSpc>
                <a:spcPct val="115000"/>
              </a:lnSpc>
              <a:buFontTx/>
              <a:buAutoNum type="arabicPeriod"/>
              <a:defRPr/>
            </a:pPr>
            <a:r>
              <a:rPr lang="en-US" sz="2800" b="1" dirty="0">
                <a:solidFill>
                  <a:srgbClr val="66FFFF"/>
                </a:solidFill>
                <a:effectLst>
                  <a:outerShdw blurRad="38100" dist="38100" dir="2700000" algn="tl">
                    <a:srgbClr val="000000"/>
                  </a:outerShdw>
                </a:effectLst>
              </a:rPr>
              <a:t>Toxic changes</a:t>
            </a:r>
          </a:p>
          <a:p>
            <a:pPr marL="342900" indent="-342900">
              <a:lnSpc>
                <a:spcPct val="115000"/>
              </a:lnSpc>
              <a:buFontTx/>
              <a:buAutoNum type="arabicPeriod"/>
              <a:defRPr/>
            </a:pPr>
            <a:r>
              <a:rPr lang="en-US" sz="2800" b="1" dirty="0">
                <a:solidFill>
                  <a:srgbClr val="66FFFF"/>
                </a:solidFill>
                <a:effectLst>
                  <a:outerShdw blurRad="38100" dist="38100" dir="2700000" algn="tl">
                    <a:srgbClr val="000000"/>
                  </a:outerShdw>
                </a:effectLst>
              </a:rPr>
              <a:t>Malignancy :</a:t>
            </a:r>
            <a:r>
              <a:rPr lang="en-US" sz="2800" b="1" dirty="0">
                <a:effectLst>
                  <a:outerShdw blurRad="38100" dist="38100" dir="2700000" algn="tl">
                    <a:srgbClr val="000000"/>
                  </a:outerShdw>
                </a:effectLst>
              </a:rPr>
              <a:t> Carcinoma may develop in a very small percentage.</a:t>
            </a:r>
          </a:p>
        </p:txBody>
      </p:sp>
    </p:spTree>
    <p:extLst>
      <p:ext uri="{BB962C8B-B14F-4D97-AF65-F5344CB8AC3E}">
        <p14:creationId xmlns:p14="http://schemas.microsoft.com/office/powerpoint/2010/main" val="4208614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13669"/>
                                        </p:tgtEl>
                                        <p:attrNameLst>
                                          <p:attrName>style.visibility</p:attrName>
                                        </p:attrNameLst>
                                      </p:cBhvr>
                                      <p:to>
                                        <p:strVal val="visible"/>
                                      </p:to>
                                    </p:set>
                                    <p:animEffect transition="in" filter="fade">
                                      <p:cBhvr>
                                        <p:cTn id="7" dur="800" decel="100000"/>
                                        <p:tgtEl>
                                          <p:spTgt spid="113669"/>
                                        </p:tgtEl>
                                      </p:cBhvr>
                                    </p:animEffect>
                                    <p:anim calcmode="lin" valueType="num">
                                      <p:cBhvr>
                                        <p:cTn id="8" dur="800" decel="100000" fill="hold"/>
                                        <p:tgtEl>
                                          <p:spTgt spid="113669"/>
                                        </p:tgtEl>
                                        <p:attrNameLst>
                                          <p:attrName>style.rotation</p:attrName>
                                        </p:attrNameLst>
                                      </p:cBhvr>
                                      <p:tavLst>
                                        <p:tav tm="0">
                                          <p:val>
                                            <p:fltVal val="-90"/>
                                          </p:val>
                                        </p:tav>
                                        <p:tav tm="100000">
                                          <p:val>
                                            <p:fltVal val="0"/>
                                          </p:val>
                                        </p:tav>
                                      </p:tavLst>
                                    </p:anim>
                                    <p:anim calcmode="lin" valueType="num">
                                      <p:cBhvr>
                                        <p:cTn id="9" dur="800" decel="100000" fill="hold"/>
                                        <p:tgtEl>
                                          <p:spTgt spid="113669"/>
                                        </p:tgtEl>
                                        <p:attrNameLst>
                                          <p:attrName>ppt_x</p:attrName>
                                        </p:attrNameLst>
                                      </p:cBhvr>
                                      <p:tavLst>
                                        <p:tav tm="0">
                                          <p:val>
                                            <p:strVal val="#ppt_x+0.4"/>
                                          </p:val>
                                        </p:tav>
                                        <p:tav tm="100000">
                                          <p:val>
                                            <p:strVal val="#ppt_x-0.05"/>
                                          </p:val>
                                        </p:tav>
                                      </p:tavLst>
                                    </p:anim>
                                    <p:anim calcmode="lin" valueType="num">
                                      <p:cBhvr>
                                        <p:cTn id="10" dur="800" decel="100000" fill="hold"/>
                                        <p:tgtEl>
                                          <p:spTgt spid="11366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366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366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3" name="Rectangle 7"/>
          <p:cNvSpPr>
            <a:spLocks noChangeArrowheads="1"/>
          </p:cNvSpPr>
          <p:nvPr/>
        </p:nvSpPr>
        <p:spPr bwMode="auto">
          <a:xfrm>
            <a:off x="1524000" y="136525"/>
            <a:ext cx="9144000" cy="1066800"/>
          </a:xfrm>
          <a:prstGeom prst="rect">
            <a:avLst/>
          </a:prstGeom>
          <a:noFill/>
          <a:ln w="9525">
            <a:noFill/>
            <a:miter lim="800000"/>
            <a:headEnd/>
            <a:tailEnd/>
          </a:ln>
          <a:effectLst/>
        </p:spPr>
        <p:txBody>
          <a:bodyPr anchor="ctr">
            <a:spAutoFit/>
          </a:bodyPr>
          <a:lstStyle/>
          <a:p>
            <a:pPr algn="ctr" eaLnBrk="1" hangingPunct="1">
              <a:defRPr/>
            </a:pPr>
            <a:r>
              <a:rPr lang="en-US" sz="3200" dirty="0">
                <a:solidFill>
                  <a:srgbClr val="00FF00"/>
                </a:solidFill>
                <a:effectLst>
                  <a:outerShdw blurRad="38100" dist="38100" dir="2700000" algn="tl">
                    <a:srgbClr val="000000"/>
                  </a:outerShdw>
                </a:effectLst>
                <a:latin typeface="Arial Black" pitchFamily="34" charset="0"/>
                <a:cs typeface="Arial" pitchFamily="34" charset="0"/>
              </a:rPr>
              <a:t>The endocrine system comprises two main components </a:t>
            </a:r>
          </a:p>
        </p:txBody>
      </p:sp>
      <p:sp>
        <p:nvSpPr>
          <p:cNvPr id="39946" name="Text Box 10"/>
          <p:cNvSpPr txBox="1">
            <a:spLocks noChangeArrowheads="1"/>
          </p:cNvSpPr>
          <p:nvPr/>
        </p:nvSpPr>
        <p:spPr bwMode="auto">
          <a:xfrm>
            <a:off x="1703389" y="1314450"/>
            <a:ext cx="8785225" cy="4533900"/>
          </a:xfrm>
          <a:prstGeom prst="rect">
            <a:avLst/>
          </a:prstGeom>
          <a:noFill/>
          <a:ln w="9525">
            <a:noFill/>
            <a:miter lim="800000"/>
            <a:headEnd/>
            <a:tailEnd/>
          </a:ln>
          <a:effectLst/>
        </p:spPr>
        <p:txBody>
          <a:bodyPr>
            <a:spAutoFit/>
          </a:bodyPr>
          <a:lstStyle/>
          <a:p>
            <a:pPr marL="355600" indent="-355600">
              <a:lnSpc>
                <a:spcPct val="130000"/>
              </a:lnSpc>
              <a:defRPr/>
            </a:pPr>
            <a:r>
              <a:rPr lang="en-US" sz="3000" b="1" dirty="0" err="1">
                <a:effectLst>
                  <a:outerShdw blurRad="38100" dist="38100" dir="2700000" algn="tl">
                    <a:srgbClr val="000000"/>
                  </a:outerShdw>
                </a:effectLst>
              </a:rPr>
              <a:t>i</a:t>
            </a:r>
            <a:r>
              <a:rPr lang="en-US" sz="3000" b="1" dirty="0">
                <a:effectLst>
                  <a:outerShdw blurRad="38100" dist="38100" dir="2700000" algn="tl">
                    <a:srgbClr val="000000"/>
                  </a:outerShdw>
                </a:effectLst>
              </a:rPr>
              <a:t>. The </a:t>
            </a:r>
            <a:r>
              <a:rPr lang="en-US" sz="3000" b="1" dirty="0">
                <a:solidFill>
                  <a:srgbClr val="FF0000"/>
                </a:solidFill>
                <a:effectLst>
                  <a:outerShdw blurRad="38100" dist="38100" dir="2700000" algn="tl">
                    <a:srgbClr val="000000"/>
                  </a:outerShdw>
                </a:effectLst>
              </a:rPr>
              <a:t>classical endocrine organs </a:t>
            </a:r>
            <a:r>
              <a:rPr lang="en-US" sz="3000" b="1" dirty="0">
                <a:effectLst>
                  <a:outerShdw blurRad="38100" dist="38100" dir="2700000" algn="tl">
                    <a:srgbClr val="000000"/>
                  </a:outerShdw>
                </a:effectLst>
              </a:rPr>
              <a:t>e.g. pituitary, thyroid,  adrenal, parathyroid, islet’ of Langerhans in </a:t>
            </a:r>
            <a:r>
              <a:rPr lang="en-US" sz="3000" b="1" dirty="0" err="1">
                <a:effectLst>
                  <a:outerShdw blurRad="38100" dist="38100" dir="2700000" algn="tl">
                    <a:srgbClr val="000000"/>
                  </a:outerShdw>
                </a:effectLst>
              </a:rPr>
              <a:t>pancrease</a:t>
            </a:r>
            <a:r>
              <a:rPr lang="en-US" sz="3000" b="1" dirty="0">
                <a:effectLst>
                  <a:outerShdw blurRad="38100" dist="38100" dir="2700000" algn="tl">
                    <a:srgbClr val="000000"/>
                  </a:outerShdw>
                </a:effectLst>
              </a:rPr>
              <a:t>.</a:t>
            </a:r>
          </a:p>
          <a:p>
            <a:pPr marL="355600" indent="-355600">
              <a:lnSpc>
                <a:spcPct val="130000"/>
              </a:lnSpc>
              <a:defRPr/>
            </a:pPr>
            <a:endParaRPr lang="en-US" sz="1200" b="1" dirty="0">
              <a:effectLst>
                <a:outerShdw blurRad="38100" dist="38100" dir="2700000" algn="tl">
                  <a:srgbClr val="000000"/>
                </a:outerShdw>
              </a:effectLst>
            </a:endParaRPr>
          </a:p>
          <a:p>
            <a:pPr marL="355600" indent="-355600">
              <a:lnSpc>
                <a:spcPct val="130000"/>
              </a:lnSpc>
              <a:defRPr/>
            </a:pPr>
            <a:r>
              <a:rPr lang="en-US" sz="3000" b="1" dirty="0">
                <a:effectLst>
                  <a:outerShdw blurRad="38100" dist="38100" dir="2700000" algn="tl">
                    <a:srgbClr val="000000"/>
                  </a:outerShdw>
                </a:effectLst>
              </a:rPr>
              <a:t>ii. The </a:t>
            </a:r>
            <a:r>
              <a:rPr lang="en-US" sz="3000" b="1" dirty="0">
                <a:solidFill>
                  <a:srgbClr val="FF0000"/>
                </a:solidFill>
                <a:effectLst>
                  <a:outerShdw blurRad="38100" dist="38100" dir="2700000" algn="tl">
                    <a:srgbClr val="000000"/>
                  </a:outerShdw>
                </a:effectLst>
              </a:rPr>
              <a:t>diffuse endocrine system </a:t>
            </a:r>
            <a:r>
              <a:rPr lang="en-US" sz="3000" b="1" dirty="0">
                <a:effectLst>
                  <a:outerShdw blurRad="38100" dist="38100" dir="2700000" algn="tl">
                    <a:srgbClr val="000000"/>
                  </a:outerShdw>
                </a:effectLst>
              </a:rPr>
              <a:t>consist of cells dispersed singly or in small group throughout various non-endocrine organ including G.I.T., lung, skin.</a:t>
            </a:r>
            <a:r>
              <a:rPr lang="en-US" sz="3000" dirty="0">
                <a:latin typeface="Arial" pitchFamily="34" charset="0"/>
                <a:cs typeface="Arial" pitchFamily="34" charset="0"/>
              </a:rPr>
              <a:t> </a:t>
            </a:r>
          </a:p>
        </p:txBody>
      </p:sp>
    </p:spTree>
    <p:extLst>
      <p:ext uri="{BB962C8B-B14F-4D97-AF65-F5344CB8AC3E}">
        <p14:creationId xmlns:p14="http://schemas.microsoft.com/office/powerpoint/2010/main" val="34614240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9943"/>
                                        </p:tgtEl>
                                        <p:attrNameLst>
                                          <p:attrName>style.visibility</p:attrName>
                                        </p:attrNameLst>
                                      </p:cBhvr>
                                      <p:to>
                                        <p:strVal val="visible"/>
                                      </p:to>
                                    </p:set>
                                    <p:anim calcmode="lin" valueType="num">
                                      <p:cBhvr>
                                        <p:cTn id="7" dur="500" decel="50000" fill="hold">
                                          <p:stCondLst>
                                            <p:cond delay="0"/>
                                          </p:stCondLst>
                                        </p:cTn>
                                        <p:tgtEl>
                                          <p:spTgt spid="3994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994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9943"/>
                                        </p:tgtEl>
                                        <p:attrNameLst>
                                          <p:attrName>ppt_w</p:attrName>
                                        </p:attrNameLst>
                                      </p:cBhvr>
                                      <p:tavLst>
                                        <p:tav tm="0">
                                          <p:val>
                                            <p:strVal val="#ppt_w*.05"/>
                                          </p:val>
                                        </p:tav>
                                        <p:tav tm="100000">
                                          <p:val>
                                            <p:strVal val="#ppt_w"/>
                                          </p:val>
                                        </p:tav>
                                      </p:tavLst>
                                    </p:anim>
                                    <p:anim calcmode="lin" valueType="num">
                                      <p:cBhvr>
                                        <p:cTn id="10" dur="1000" fill="hold"/>
                                        <p:tgtEl>
                                          <p:spTgt spid="3994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994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994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994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9943"/>
                                        </p:tgtEl>
                                      </p:cBhvr>
                                    </p:animEffect>
                                  </p:childTnLst>
                                </p:cTn>
                              </p:par>
                            </p:childTnLst>
                          </p:cTn>
                        </p:par>
                        <p:par>
                          <p:cTn id="15" fill="hold" nodeType="afterGroup">
                            <p:stCondLst>
                              <p:cond delay="1000"/>
                            </p:stCondLst>
                            <p:childTnLst>
                              <p:par>
                                <p:cTn id="16" presetID="34" presetClass="entr" presetSubtype="0" fill="hold" grpId="0" nodeType="afterEffect">
                                  <p:stCondLst>
                                    <p:cond delay="0"/>
                                  </p:stCondLst>
                                  <p:childTnLst>
                                    <p:set>
                                      <p:cBhvr>
                                        <p:cTn id="17" dur="1" fill="hold">
                                          <p:stCondLst>
                                            <p:cond delay="0"/>
                                          </p:stCondLst>
                                        </p:cTn>
                                        <p:tgtEl>
                                          <p:spTgt spid="39946"/>
                                        </p:tgtEl>
                                        <p:attrNameLst>
                                          <p:attrName>style.visibility</p:attrName>
                                        </p:attrNameLst>
                                      </p:cBhvr>
                                      <p:to>
                                        <p:strVal val="visible"/>
                                      </p:to>
                                    </p:set>
                                    <p:anim from="(-#ppt_w/2)" to="(#ppt_x)" calcmode="lin" valueType="num">
                                      <p:cBhvr>
                                        <p:cTn id="18" dur="600" fill="hold">
                                          <p:stCondLst>
                                            <p:cond delay="0"/>
                                          </p:stCondLst>
                                        </p:cTn>
                                        <p:tgtEl>
                                          <p:spTgt spid="39946"/>
                                        </p:tgtEl>
                                        <p:attrNameLst>
                                          <p:attrName>ppt_x</p:attrName>
                                        </p:attrNameLst>
                                      </p:cBhvr>
                                    </p:anim>
                                    <p:anim from="0" to="-1.0" calcmode="lin" valueType="num">
                                      <p:cBhvr>
                                        <p:cTn id="19" dur="200" decel="50000" autoRev="1" fill="hold">
                                          <p:stCondLst>
                                            <p:cond delay="600"/>
                                          </p:stCondLst>
                                        </p:cTn>
                                        <p:tgtEl>
                                          <p:spTgt spid="39946"/>
                                        </p:tgtEl>
                                        <p:attrNameLst>
                                          <p:attrName>xshear</p:attrName>
                                        </p:attrNameLst>
                                      </p:cBhvr>
                                    </p:anim>
                                    <p:animScale>
                                      <p:cBhvr>
                                        <p:cTn id="20" dur="200" decel="100000" autoRev="1" fill="hold">
                                          <p:stCondLst>
                                            <p:cond delay="600"/>
                                          </p:stCondLst>
                                        </p:cTn>
                                        <p:tgtEl>
                                          <p:spTgt spid="39946"/>
                                        </p:tgtEl>
                                      </p:cBhvr>
                                      <p:from x="100000" y="100000"/>
                                      <p:to x="80000" y="100000"/>
                                    </p:animScale>
                                    <p:anim by="(#ppt_h/3+#ppt_w*0.1)" calcmode="lin" valueType="num">
                                      <p:cBhvr additive="sum">
                                        <p:cTn id="21" dur="200" decel="100000" autoRev="1" fill="hold">
                                          <p:stCondLst>
                                            <p:cond delay="600"/>
                                          </p:stCondLst>
                                        </p:cTn>
                                        <p:tgtEl>
                                          <p:spTgt spid="3994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p:bldP spid="3994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Text Box 4"/>
          <p:cNvSpPr txBox="1">
            <a:spLocks noChangeArrowheads="1"/>
          </p:cNvSpPr>
          <p:nvPr/>
        </p:nvSpPr>
        <p:spPr bwMode="auto">
          <a:xfrm>
            <a:off x="2413074" y="1149370"/>
            <a:ext cx="8845550" cy="3240887"/>
          </a:xfrm>
          <a:prstGeom prst="rect">
            <a:avLst/>
          </a:prstGeom>
          <a:noFill/>
          <a:ln w="9525">
            <a:noFill/>
            <a:miter lim="800000"/>
            <a:headEnd/>
            <a:tailEnd/>
          </a:ln>
          <a:effectLst/>
        </p:spPr>
        <p:txBody>
          <a:bodyPr wrap="square">
            <a:spAutoFit/>
          </a:bodyPr>
          <a:lstStyle/>
          <a:p>
            <a:pPr marL="342900" indent="-342900" algn="ctr">
              <a:lnSpc>
                <a:spcPct val="110000"/>
              </a:lnSpc>
              <a:defRPr/>
            </a:pPr>
            <a:r>
              <a:rPr lang="en-US" sz="3200" b="1" dirty="0">
                <a:solidFill>
                  <a:srgbClr val="C00000"/>
                </a:solidFill>
                <a:effectLst>
                  <a:outerShdw blurRad="38100" dist="38100" dir="2700000" algn="tl">
                    <a:srgbClr val="000000"/>
                  </a:outerShdw>
                </a:effectLst>
              </a:rPr>
              <a:t>Toxic goiter</a:t>
            </a:r>
          </a:p>
          <a:p>
            <a:pPr marL="342900" indent="-342900" algn="just">
              <a:lnSpc>
                <a:spcPct val="110000"/>
              </a:lnSpc>
              <a:defRPr/>
            </a:pPr>
            <a:endParaRPr lang="en-US" sz="1000" b="1" dirty="0">
              <a:effectLst>
                <a:outerShdw blurRad="38100" dist="38100" dir="2700000" algn="tl">
                  <a:srgbClr val="000000"/>
                </a:outerShdw>
              </a:effectLst>
            </a:endParaRPr>
          </a:p>
          <a:p>
            <a:pPr marL="342900" indent="-342900" algn="just">
              <a:lnSpc>
                <a:spcPct val="110000"/>
              </a:lnSpc>
              <a:defRPr/>
            </a:pPr>
            <a:r>
              <a:rPr lang="en-US" sz="2400" b="1" dirty="0">
                <a:solidFill>
                  <a:srgbClr val="FF0066"/>
                </a:solidFill>
                <a:effectLst>
                  <a:outerShdw blurRad="38100" dist="38100" dir="2700000" algn="tl">
                    <a:srgbClr val="000000"/>
                  </a:outerShdw>
                </a:effectLst>
              </a:rPr>
              <a:t>I. Primary thyrotoxicosis–Graves disease, Exophthalmic goiter:</a:t>
            </a:r>
          </a:p>
          <a:p>
            <a:pPr marL="342900" indent="-342900" algn="just">
              <a:lnSpc>
                <a:spcPct val="110000"/>
              </a:lnSpc>
              <a:defRPr/>
            </a:pPr>
            <a:r>
              <a:rPr lang="en-US" sz="2400" b="1" dirty="0">
                <a:effectLst>
                  <a:outerShdw blurRad="38100" dist="38100" dir="2700000" algn="tl">
                    <a:srgbClr val="000000"/>
                  </a:outerShdw>
                </a:effectLst>
              </a:rPr>
              <a:t>	There is a moderate diffuse enlargement of thyroid gland occurring mostly in females below the age of 40 years , &amp; associated with evidence of </a:t>
            </a:r>
            <a:r>
              <a:rPr lang="en-US" sz="2400" b="1" dirty="0" err="1">
                <a:effectLst>
                  <a:outerShdw blurRad="38100" dist="38100" dir="2700000" algn="tl">
                    <a:srgbClr val="000000"/>
                  </a:outerShdw>
                </a:effectLst>
              </a:rPr>
              <a:t>hyperfunction</a:t>
            </a:r>
            <a:r>
              <a:rPr lang="en-US" sz="2400" b="1" dirty="0">
                <a:effectLst>
                  <a:outerShdw blurRad="38100" dist="38100" dir="2700000" algn="tl">
                    <a:srgbClr val="000000"/>
                  </a:outerShdw>
                </a:effectLst>
              </a:rPr>
              <a:t> &amp; eye signs</a:t>
            </a:r>
            <a:r>
              <a:rPr lang="ar-IQ" sz="2400" b="1" dirty="0">
                <a:effectLst>
                  <a:outerShdw blurRad="38100" dist="38100" dir="2700000" algn="tl">
                    <a:srgbClr val="000000"/>
                  </a:outerShdw>
                </a:effectLst>
              </a:rPr>
              <a:t>.</a:t>
            </a:r>
            <a:endParaRPr lang="en-US" sz="2400" b="1" dirty="0">
              <a:effectLst>
                <a:outerShdw blurRad="38100" dist="38100" dir="2700000" algn="tl">
                  <a:srgbClr val="000000"/>
                </a:outerShdw>
              </a:effectLst>
            </a:endParaRPr>
          </a:p>
        </p:txBody>
      </p:sp>
    </p:spTree>
    <p:extLst>
      <p:ext uri="{BB962C8B-B14F-4D97-AF65-F5344CB8AC3E}">
        <p14:creationId xmlns:p14="http://schemas.microsoft.com/office/powerpoint/2010/main" val="3418055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13668"/>
                                        </p:tgtEl>
                                        <p:attrNameLst>
                                          <p:attrName>style.visibility</p:attrName>
                                        </p:attrNameLst>
                                      </p:cBhvr>
                                      <p:to>
                                        <p:strVal val="visible"/>
                                      </p:to>
                                    </p:set>
                                    <p:animEffect transition="in" filter="fade">
                                      <p:cBhvr>
                                        <p:cTn id="7" dur="1000"/>
                                        <p:tgtEl>
                                          <p:spTgt spid="113668"/>
                                        </p:tgtEl>
                                      </p:cBhvr>
                                    </p:animEffect>
                                    <p:anim calcmode="lin" valueType="num">
                                      <p:cBhvr>
                                        <p:cTn id="8" dur="1000" fill="hold"/>
                                        <p:tgtEl>
                                          <p:spTgt spid="113668"/>
                                        </p:tgtEl>
                                        <p:attrNameLst>
                                          <p:attrName>ppt_x</p:attrName>
                                        </p:attrNameLst>
                                      </p:cBhvr>
                                      <p:tavLst>
                                        <p:tav tm="0">
                                          <p:val>
                                            <p:strVal val="#ppt_x"/>
                                          </p:val>
                                        </p:tav>
                                        <p:tav tm="100000">
                                          <p:val>
                                            <p:strVal val="#ppt_x"/>
                                          </p:val>
                                        </p:tav>
                                      </p:tavLst>
                                    </p:anim>
                                    <p:anim calcmode="lin" valueType="num">
                                      <p:cBhvr>
                                        <p:cTn id="9" dur="900" decel="100000" fill="hold"/>
                                        <p:tgtEl>
                                          <p:spTgt spid="1136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366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4" name="Text Box 6"/>
          <p:cNvSpPr txBox="1">
            <a:spLocks noChangeArrowheads="1"/>
          </p:cNvSpPr>
          <p:nvPr/>
        </p:nvSpPr>
        <p:spPr bwMode="auto">
          <a:xfrm>
            <a:off x="2271786" y="1218801"/>
            <a:ext cx="9042400" cy="5539978"/>
          </a:xfrm>
          <a:prstGeom prst="rect">
            <a:avLst/>
          </a:prstGeom>
          <a:noFill/>
          <a:ln w="9525">
            <a:noFill/>
            <a:miter lim="800000"/>
            <a:headEnd/>
            <a:tailEnd/>
          </a:ln>
          <a:effectLst/>
        </p:spPr>
        <p:txBody>
          <a:bodyPr wrap="square">
            <a:spAutoFit/>
          </a:bodyPr>
          <a:lstStyle/>
          <a:p>
            <a:pPr marL="342900" indent="-342900">
              <a:defRPr/>
            </a:pPr>
            <a:r>
              <a:rPr lang="en-US" sz="2800" b="1" dirty="0" err="1">
                <a:solidFill>
                  <a:srgbClr val="00FF99"/>
                </a:solidFill>
                <a:effectLst>
                  <a:outerShdw blurRad="38100" dist="38100" dir="2700000" algn="tl">
                    <a:srgbClr val="000000"/>
                  </a:outerShdw>
                </a:effectLst>
              </a:rPr>
              <a:t>Aetiology</a:t>
            </a:r>
            <a:r>
              <a:rPr lang="en-US" sz="2800" b="1" dirty="0">
                <a:solidFill>
                  <a:srgbClr val="00FF99"/>
                </a:solidFill>
                <a:effectLst>
                  <a:outerShdw blurRad="38100" dist="38100" dir="2700000" algn="tl">
                    <a:srgbClr val="000000"/>
                  </a:outerShdw>
                </a:effectLst>
              </a:rPr>
              <a:t> :</a:t>
            </a:r>
          </a:p>
          <a:p>
            <a:pPr marL="342900" indent="-342900" algn="just">
              <a:defRPr/>
            </a:pPr>
            <a:r>
              <a:rPr lang="en-US" sz="2800" b="1" dirty="0">
                <a:effectLst>
                  <a:outerShdw blurRad="38100" dist="38100" dir="2700000" algn="tl">
                    <a:srgbClr val="000000"/>
                  </a:outerShdw>
                </a:effectLst>
              </a:rPr>
              <a:t>	</a:t>
            </a:r>
          </a:p>
          <a:p>
            <a:pPr marL="342900" indent="-342900" algn="just">
              <a:defRPr/>
            </a:pPr>
            <a:r>
              <a:rPr lang="en-US" sz="2800" b="1" dirty="0">
                <a:effectLst>
                  <a:outerShdw blurRad="38100" dist="38100" dir="2700000" algn="tl">
                    <a:srgbClr val="000000"/>
                  </a:outerShdw>
                </a:effectLst>
              </a:rPr>
              <a:t>	</a:t>
            </a:r>
          </a:p>
          <a:p>
            <a:pPr marL="342900" indent="-342900" algn="just">
              <a:defRPr/>
            </a:pPr>
            <a:r>
              <a:rPr lang="en-US" sz="2800" b="1" dirty="0">
                <a:effectLst>
                  <a:outerShdw blurRad="38100" dist="38100" dir="2700000" algn="tl">
                    <a:srgbClr val="000000"/>
                  </a:outerShdw>
                </a:effectLst>
              </a:rPr>
              <a:t>	</a:t>
            </a:r>
            <a:r>
              <a:rPr lang="en-US" sz="2800" dirty="0">
                <a:effectLst>
                  <a:outerShdw blurRad="38100" dist="38100" dir="2700000" algn="tl">
                    <a:srgbClr val="000000"/>
                  </a:outerShdw>
                </a:effectLst>
              </a:rPr>
              <a:t>The actual stimulus for the hyperactivity of the thyroid gland is not very well known. </a:t>
            </a:r>
            <a:r>
              <a:rPr lang="en-US" sz="2800" dirty="0"/>
              <a:t>Evidence points to an autoantibody to some cellular components of the thyroid gland which is called long-acting thyroid stimulator (LATS), It is possible that the globulin (which is </a:t>
            </a:r>
            <a:r>
              <a:rPr lang="en-US" sz="2800" dirty="0" err="1"/>
              <a:t>IgG</a:t>
            </a:r>
            <a:r>
              <a:rPr lang="en-US" sz="2800" dirty="0"/>
              <a:t>) acts against the normal inhibitor of mitoses in the thyroid gland. Thus the removal of mitotic inhibition could lead to hyperplasia followed by </a:t>
            </a:r>
            <a:r>
              <a:rPr lang="en-US" sz="2800" dirty="0" err="1"/>
              <a:t>hyperfunction</a:t>
            </a:r>
            <a:r>
              <a:rPr lang="en-US" sz="2800" dirty="0"/>
              <a:t>.</a:t>
            </a:r>
          </a:p>
          <a:p>
            <a:pPr marL="342900" indent="-342900">
              <a:defRPr/>
            </a:pPr>
            <a:endParaRPr lang="en-US" b="1" dirty="0">
              <a:solidFill>
                <a:srgbClr val="00FF99"/>
              </a:solidFill>
            </a:endParaRPr>
          </a:p>
        </p:txBody>
      </p:sp>
    </p:spTree>
    <p:extLst>
      <p:ext uri="{BB962C8B-B14F-4D97-AF65-F5344CB8AC3E}">
        <p14:creationId xmlns:p14="http://schemas.microsoft.com/office/powerpoint/2010/main" val="13929321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14694"/>
                                        </p:tgtEl>
                                        <p:attrNameLst>
                                          <p:attrName>style.visibility</p:attrName>
                                        </p:attrNameLst>
                                      </p:cBhvr>
                                      <p:to>
                                        <p:strVal val="visible"/>
                                      </p:to>
                                    </p:set>
                                    <p:anim from="(-#ppt_w/2)" to="(#ppt_x)" calcmode="lin" valueType="num">
                                      <p:cBhvr>
                                        <p:cTn id="7" dur="600" fill="hold">
                                          <p:stCondLst>
                                            <p:cond delay="0"/>
                                          </p:stCondLst>
                                        </p:cTn>
                                        <p:tgtEl>
                                          <p:spTgt spid="114694"/>
                                        </p:tgtEl>
                                        <p:attrNameLst>
                                          <p:attrName>ppt_x</p:attrName>
                                        </p:attrNameLst>
                                      </p:cBhvr>
                                    </p:anim>
                                    <p:anim from="0" to="-1.0" calcmode="lin" valueType="num">
                                      <p:cBhvr>
                                        <p:cTn id="8" dur="200" decel="50000" autoRev="1" fill="hold">
                                          <p:stCondLst>
                                            <p:cond delay="600"/>
                                          </p:stCondLst>
                                        </p:cTn>
                                        <p:tgtEl>
                                          <p:spTgt spid="114694"/>
                                        </p:tgtEl>
                                        <p:attrNameLst>
                                          <p:attrName>xshear</p:attrName>
                                        </p:attrNameLst>
                                      </p:cBhvr>
                                    </p:anim>
                                    <p:animScale>
                                      <p:cBhvr>
                                        <p:cTn id="9" dur="200" decel="100000" autoRev="1" fill="hold">
                                          <p:stCondLst>
                                            <p:cond delay="600"/>
                                          </p:stCondLst>
                                        </p:cTn>
                                        <p:tgtEl>
                                          <p:spTgt spid="114694"/>
                                        </p:tgtEl>
                                      </p:cBhvr>
                                      <p:from x="100000" y="100000"/>
                                      <p:to x="80000" y="100000"/>
                                    </p:animScale>
                                    <p:anim by="(#ppt_h/3+#ppt_w*0.1)" calcmode="lin" valueType="num">
                                      <p:cBhvr additive="sum">
                                        <p:cTn id="10" dur="200" decel="100000" autoRev="1" fill="hold">
                                          <p:stCondLst>
                                            <p:cond delay="600"/>
                                          </p:stCondLst>
                                        </p:cTn>
                                        <p:tgtEl>
                                          <p:spTgt spid="11469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pPr>
              <a:defRPr/>
            </a:pPr>
            <a:r>
              <a:rPr lang="en-US" b="1" dirty="0">
                <a:solidFill>
                  <a:srgbClr val="92D050"/>
                </a:solidFill>
              </a:rPr>
              <a:t>Macro.:</a:t>
            </a:r>
          </a:p>
          <a:p>
            <a:pPr algn="just">
              <a:defRPr/>
            </a:pPr>
            <a:r>
              <a:rPr lang="en-US" b="1" dirty="0"/>
              <a:t>	There is diffuse vascular &amp; fleshy enlargement of the gland with lack of colloid seen on the cut surface.</a:t>
            </a:r>
          </a:p>
        </p:txBody>
      </p:sp>
      <p:sp>
        <p:nvSpPr>
          <p:cNvPr id="4" name="Content Placeholder 3"/>
          <p:cNvSpPr>
            <a:spLocks noGrp="1"/>
          </p:cNvSpPr>
          <p:nvPr>
            <p:ph sz="half" idx="2"/>
          </p:nvPr>
        </p:nvSpPr>
        <p:spPr/>
        <p:txBody>
          <a:bodyPr/>
          <a:lstStyle/>
          <a:p>
            <a:pPr algn="just">
              <a:buClr>
                <a:srgbClr val="FFFF66"/>
              </a:buClr>
              <a:buFontTx/>
              <a:buAutoNum type="arabicPeriod"/>
              <a:defRPr/>
            </a:pPr>
            <a:endParaRPr lang="en-US" b="1" dirty="0"/>
          </a:p>
        </p:txBody>
      </p:sp>
      <p:pic>
        <p:nvPicPr>
          <p:cNvPr id="2050" name="Picture 2" descr="Graves Disease (Diffuse Hyperplasia) | SpringerLink">
            <a:extLst>
              <a:ext uri="{FF2B5EF4-FFF2-40B4-BE49-F238E27FC236}">
                <a16:creationId xmlns:a16="http://schemas.microsoft.com/office/drawing/2014/main" xmlns="" id="{A7990063-1148-CAC7-6EAF-FB3027D739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0776" y="2133600"/>
            <a:ext cx="3829050" cy="3781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7689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pPr algn="just">
              <a:defRPr/>
            </a:pPr>
            <a:r>
              <a:rPr lang="en-US" b="1" dirty="0">
                <a:solidFill>
                  <a:srgbClr val="92D050"/>
                </a:solidFill>
              </a:rPr>
              <a:t>Micro.: </a:t>
            </a:r>
            <a:r>
              <a:rPr lang="en-US" b="1" dirty="0"/>
              <a:t>It is characterized by: </a:t>
            </a:r>
          </a:p>
          <a:p>
            <a:pPr algn="just">
              <a:buClr>
                <a:srgbClr val="FFFF66"/>
              </a:buClr>
              <a:buFontTx/>
              <a:buAutoNum type="arabicPeriod"/>
              <a:defRPr/>
            </a:pPr>
            <a:r>
              <a:rPr lang="en-US" b="1" dirty="0">
                <a:solidFill>
                  <a:schemeClr val="tx1"/>
                </a:solidFill>
              </a:rPr>
              <a:t>The lining epithelium of the thyroid follicles is hyperplastic, tall &amp; columnar, with papillary processes projecting into the lumen of the follicles.</a:t>
            </a:r>
          </a:p>
          <a:p>
            <a:pPr algn="just">
              <a:buClr>
                <a:srgbClr val="FFFF66"/>
              </a:buClr>
              <a:buFontTx/>
              <a:buAutoNum type="arabicPeriod"/>
              <a:defRPr/>
            </a:pPr>
            <a:r>
              <a:rPr lang="en-US" b="1" dirty="0">
                <a:solidFill>
                  <a:schemeClr val="tx1"/>
                </a:solidFill>
              </a:rPr>
              <a:t>The follicles are deficient in colloid &amp; show scalloping of the colloid margins.</a:t>
            </a:r>
          </a:p>
          <a:p>
            <a:pPr algn="just">
              <a:buClr>
                <a:srgbClr val="FFFF66"/>
              </a:buClr>
              <a:buFontTx/>
              <a:buAutoNum type="arabicPeriod"/>
              <a:defRPr/>
            </a:pPr>
            <a:r>
              <a:rPr lang="en-US" b="1" dirty="0">
                <a:solidFill>
                  <a:schemeClr val="tx1"/>
                </a:solidFill>
                <a:cs typeface="Times New Roman" pitchFamily="18" charset="0"/>
              </a:rPr>
              <a:t>There is increased vascularity &amp; lymphocytic infiltration with lymph follicle formation.</a:t>
            </a:r>
          </a:p>
          <a:p>
            <a:pPr>
              <a:defRPr/>
            </a:pPr>
            <a:endParaRPr lang="en-US" b="1" dirty="0"/>
          </a:p>
        </p:txBody>
      </p:sp>
      <p:pic>
        <p:nvPicPr>
          <p:cNvPr id="3074" name="Picture 2" descr="Graves' disease - Libre Pathology">
            <a:extLst>
              <a:ext uri="{FF2B5EF4-FFF2-40B4-BE49-F238E27FC236}">
                <a16:creationId xmlns:a16="http://schemas.microsoft.com/office/drawing/2014/main" xmlns="" id="{1049D841-3AB2-36FF-3E4A-68C971F6842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244904" y="2605091"/>
            <a:ext cx="4259707" cy="2834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5028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body" idx="1"/>
          </p:nvPr>
        </p:nvSpPr>
        <p:spPr>
          <a:xfrm>
            <a:off x="1524000" y="44451"/>
            <a:ext cx="9144000" cy="5184775"/>
          </a:xfrm>
        </p:spPr>
        <p:txBody>
          <a:bodyPr/>
          <a:lstStyle/>
          <a:p>
            <a:pPr marL="539750" indent="-452438">
              <a:buNone/>
              <a:defRPr/>
            </a:pPr>
            <a:endParaRPr lang="en-US" sz="1000" b="1" dirty="0">
              <a:solidFill>
                <a:srgbClr val="00FF99"/>
              </a:solidFill>
              <a:latin typeface="Times New Roman" pitchFamily="18" charset="0"/>
              <a:cs typeface="Times New Roman" pitchFamily="18" charset="0"/>
            </a:endParaRPr>
          </a:p>
          <a:p>
            <a:pPr marL="539750" indent="-452438">
              <a:buNone/>
              <a:defRPr/>
            </a:pPr>
            <a:r>
              <a:rPr lang="en-US" sz="2400" b="1" dirty="0">
                <a:solidFill>
                  <a:srgbClr val="00FF00"/>
                </a:solidFill>
                <a:latin typeface="Times New Roman" pitchFamily="18" charset="0"/>
                <a:cs typeface="Times New Roman" pitchFamily="18" charset="0"/>
              </a:rPr>
              <a:t>Effects :</a:t>
            </a:r>
            <a:endParaRPr lang="ar-IQ" sz="2400" b="1" dirty="0">
              <a:solidFill>
                <a:srgbClr val="00FF00"/>
              </a:solidFill>
              <a:latin typeface="Times New Roman" pitchFamily="18" charset="0"/>
              <a:cs typeface="Times New Roman" pitchFamily="18" charset="0"/>
            </a:endParaRPr>
          </a:p>
          <a:p>
            <a:pPr marL="539750" indent="-452438">
              <a:buNone/>
              <a:defRPr/>
            </a:pPr>
            <a:r>
              <a:rPr lang="en-US" sz="2400" b="1" dirty="0">
                <a:solidFill>
                  <a:srgbClr val="FF0000"/>
                </a:solidFill>
                <a:latin typeface="Times New Roman" pitchFamily="18" charset="0"/>
                <a:cs typeface="Times New Roman" pitchFamily="18" charset="0"/>
              </a:rPr>
              <a:t>1. General metabolism: </a:t>
            </a:r>
            <a:r>
              <a:rPr lang="en-US" sz="2400" b="1" dirty="0">
                <a:latin typeface="Times New Roman" pitchFamily="18" charset="0"/>
                <a:cs typeface="Times New Roman" pitchFamily="18" charset="0"/>
              </a:rPr>
              <a:t>The BMR is raised with increased in the activity of body of body function e.g. weight loss &amp; increased heat production with sweating </a:t>
            </a:r>
          </a:p>
          <a:p>
            <a:pPr marL="539750" indent="-452438">
              <a:buNone/>
              <a:defRPr/>
            </a:pPr>
            <a:r>
              <a:rPr lang="en-US" sz="2400" b="1" dirty="0">
                <a:solidFill>
                  <a:srgbClr val="FF0000"/>
                </a:solidFill>
                <a:latin typeface="Times New Roman" pitchFamily="18" charset="0"/>
                <a:cs typeface="Times New Roman" pitchFamily="18" charset="0"/>
              </a:rPr>
              <a:t>2. Cardiovascular: </a:t>
            </a:r>
            <a:r>
              <a:rPr lang="en-US" sz="2400" b="1" dirty="0">
                <a:latin typeface="Times New Roman" pitchFamily="18" charset="0"/>
                <a:cs typeface="Times New Roman" pitchFamily="18" charset="0"/>
              </a:rPr>
              <a:t>Tachycardia &amp; raised cardiac output , this predispose to cardiac failure, especially when </a:t>
            </a:r>
            <a:r>
              <a:rPr lang="en-US" sz="2400" b="1" dirty="0" err="1">
                <a:latin typeface="Times New Roman" pitchFamily="18" charset="0"/>
                <a:cs typeface="Times New Roman" pitchFamily="18" charset="0"/>
              </a:rPr>
              <a:t>aterial</a:t>
            </a:r>
            <a:r>
              <a:rPr lang="en-US" sz="2400" b="1" dirty="0">
                <a:latin typeface="Times New Roman" pitchFamily="18" charset="0"/>
                <a:cs typeface="Times New Roman" pitchFamily="18" charset="0"/>
              </a:rPr>
              <a:t> fibrillation develop.</a:t>
            </a:r>
          </a:p>
          <a:p>
            <a:pPr marL="539750" indent="-452438">
              <a:buNone/>
              <a:defRPr/>
            </a:pPr>
            <a:r>
              <a:rPr lang="en-US" sz="2400" b="1" dirty="0">
                <a:solidFill>
                  <a:srgbClr val="FF0000"/>
                </a:solidFill>
                <a:latin typeface="Times New Roman" pitchFamily="18" charset="0"/>
                <a:cs typeface="Times New Roman" pitchFamily="18" charset="0"/>
              </a:rPr>
              <a:t>3. Neurological: </a:t>
            </a:r>
            <a:r>
              <a:rPr lang="en-US" sz="2400" b="1" dirty="0">
                <a:latin typeface="Times New Roman" pitchFamily="18" charset="0"/>
                <a:cs typeface="Times New Roman" pitchFamily="18" charset="0"/>
              </a:rPr>
              <a:t>Exaggeration in the variation of mood with tremor.</a:t>
            </a:r>
          </a:p>
          <a:p>
            <a:pPr marL="539750" indent="-452438">
              <a:buNone/>
              <a:defRPr/>
            </a:pPr>
            <a:r>
              <a:rPr lang="en-US" sz="2400" b="1" dirty="0">
                <a:solidFill>
                  <a:srgbClr val="FF0000"/>
                </a:solidFill>
                <a:latin typeface="Times New Roman" pitchFamily="18" charset="0"/>
                <a:cs typeface="Times New Roman" pitchFamily="18" charset="0"/>
              </a:rPr>
              <a:t>4. Eye signs: </a:t>
            </a:r>
            <a:r>
              <a:rPr lang="en-US" sz="2400" b="1" dirty="0">
                <a:latin typeface="Times New Roman" pitchFamily="18" charset="0"/>
                <a:cs typeface="Times New Roman" pitchFamily="18" charset="0"/>
              </a:rPr>
              <a:t>a. </a:t>
            </a:r>
            <a:r>
              <a:rPr lang="en-US" sz="2400" b="1" dirty="0" err="1">
                <a:latin typeface="Times New Roman" pitchFamily="18" charset="0"/>
                <a:cs typeface="Times New Roman" pitchFamily="18" charset="0"/>
              </a:rPr>
              <a:t>Exophthalmus</a:t>
            </a:r>
            <a:r>
              <a:rPr lang="en-US" sz="2400" b="1" dirty="0">
                <a:latin typeface="Times New Roman" pitchFamily="18" charset="0"/>
                <a:cs typeface="Times New Roman" pitchFamily="18" charset="0"/>
              </a:rPr>
              <a:t> b. Lid retraction .</a:t>
            </a:r>
          </a:p>
          <a:p>
            <a:pPr marL="539750" indent="-452438">
              <a:buNone/>
              <a:defRPr/>
            </a:pPr>
            <a:endParaRPr lang="en-US" sz="1400" b="1" dirty="0">
              <a:solidFill>
                <a:srgbClr val="FF0066"/>
              </a:solidFill>
              <a:latin typeface="Times New Roman" pitchFamily="18" charset="0"/>
              <a:cs typeface="Times New Roman" pitchFamily="18" charset="0"/>
            </a:endParaRPr>
          </a:p>
          <a:p>
            <a:pPr marL="539750" indent="-452438">
              <a:buNone/>
              <a:defRPr/>
            </a:pPr>
            <a:endParaRPr lang="en-US" sz="2400" b="1" dirty="0">
              <a:latin typeface="Times New Roman" pitchFamily="18" charset="0"/>
              <a:cs typeface="Times New Roman" pitchFamily="18" charset="0"/>
            </a:endParaRPr>
          </a:p>
        </p:txBody>
      </p:sp>
      <p:sp>
        <p:nvSpPr>
          <p:cNvPr id="115715" name="Text Box 3"/>
          <p:cNvSpPr txBox="1">
            <a:spLocks noChangeArrowheads="1"/>
          </p:cNvSpPr>
          <p:nvPr/>
        </p:nvSpPr>
        <p:spPr bwMode="auto">
          <a:xfrm>
            <a:off x="1703388" y="5210175"/>
            <a:ext cx="8964612" cy="1231106"/>
          </a:xfrm>
          <a:prstGeom prst="rect">
            <a:avLst/>
          </a:prstGeom>
          <a:noFill/>
          <a:ln w="9525">
            <a:noFill/>
            <a:miter lim="800000"/>
            <a:headEnd/>
            <a:tailEnd/>
          </a:ln>
          <a:effectLst/>
        </p:spPr>
        <p:txBody>
          <a:bodyPr>
            <a:spAutoFit/>
          </a:bodyPr>
          <a:lstStyle/>
          <a:p>
            <a:pPr algn="just" eaLnBrk="1" hangingPunct="1">
              <a:defRPr/>
            </a:pPr>
            <a:r>
              <a:rPr lang="en-US" sz="2600" b="1" dirty="0">
                <a:solidFill>
                  <a:srgbClr val="FF0066"/>
                </a:solidFill>
                <a:effectLst>
                  <a:outerShdw blurRad="38100" dist="38100" dir="2700000" algn="tl">
                    <a:srgbClr val="000000"/>
                  </a:outerShdw>
                </a:effectLst>
              </a:rPr>
              <a:t>II. Secondary thyrotoxicosis: </a:t>
            </a:r>
          </a:p>
          <a:p>
            <a:pPr algn="just" eaLnBrk="1" hangingPunct="1">
              <a:defRPr/>
            </a:pPr>
            <a:endParaRPr lang="en-US" sz="1200" b="1" dirty="0">
              <a:solidFill>
                <a:srgbClr val="FFFF66"/>
              </a:solidFill>
            </a:endParaRPr>
          </a:p>
          <a:p>
            <a:pPr algn="just" eaLnBrk="1" hangingPunct="1">
              <a:defRPr/>
            </a:pPr>
            <a:r>
              <a:rPr lang="en-US" b="1" dirty="0"/>
              <a:t>Nodular toxic goiter </a:t>
            </a:r>
            <a:r>
              <a:rPr lang="en-US" b="1" dirty="0">
                <a:solidFill>
                  <a:srgbClr val="FFFF66"/>
                </a:solidFill>
              </a:rPr>
              <a:t>:</a:t>
            </a:r>
            <a:r>
              <a:rPr lang="en-US" b="1" dirty="0"/>
              <a:t> toxic change occurring in one or more nodules of a nodular colloid goiter.</a:t>
            </a:r>
          </a:p>
        </p:txBody>
      </p:sp>
    </p:spTree>
    <p:extLst>
      <p:ext uri="{BB962C8B-B14F-4D97-AF65-F5344CB8AC3E}">
        <p14:creationId xmlns:p14="http://schemas.microsoft.com/office/powerpoint/2010/main" val="4377549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5714">
                                            <p:txEl>
                                              <p:pRg st="1" end="1"/>
                                            </p:txEl>
                                          </p:spTgt>
                                        </p:tgtEl>
                                        <p:attrNameLst>
                                          <p:attrName>style.visibility</p:attrName>
                                        </p:attrNameLst>
                                      </p:cBhvr>
                                      <p:to>
                                        <p:strVal val="visible"/>
                                      </p:to>
                                    </p:set>
                                    <p:animScale>
                                      <p:cBhvr>
                                        <p:cTn id="7" dur="500" decel="50000" fill="hold">
                                          <p:stCondLst>
                                            <p:cond delay="0"/>
                                          </p:stCondLst>
                                        </p:cTn>
                                        <p:tgtEl>
                                          <p:spTgt spid="11571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115714">
                                            <p:txEl>
                                              <p:pRg st="1" end="1"/>
                                            </p:txEl>
                                          </p:spTgt>
                                        </p:tgtEl>
                                        <p:attrNameLst>
                                          <p:attrName>ppt_x</p:attrName>
                                          <p:attrName>ppt_y</p:attrName>
                                        </p:attrNameLst>
                                      </p:cBhvr>
                                    </p:animMotion>
                                    <p:animEffect transition="in" filter="fade">
                                      <p:cBhvr>
                                        <p:cTn id="9" dur="500"/>
                                        <p:tgtEl>
                                          <p:spTgt spid="115714">
                                            <p:txEl>
                                              <p:pRg st="1" end="1"/>
                                            </p:txEl>
                                          </p:spTgt>
                                        </p:tgtEl>
                                      </p:cBhvr>
                                    </p:animEffect>
                                  </p:childTnLst>
                                </p:cTn>
                              </p:par>
                            </p:childTnLst>
                          </p:cTn>
                        </p:par>
                        <p:par>
                          <p:cTn id="10" fill="hold" nodeType="afterGroup">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15714">
                                            <p:txEl>
                                              <p:pRg st="2" end="2"/>
                                            </p:txEl>
                                          </p:spTgt>
                                        </p:tgtEl>
                                        <p:attrNameLst>
                                          <p:attrName>style.visibility</p:attrName>
                                        </p:attrNameLst>
                                      </p:cBhvr>
                                      <p:to>
                                        <p:strVal val="visible"/>
                                      </p:to>
                                    </p:set>
                                    <p:animScale>
                                      <p:cBhvr>
                                        <p:cTn id="13" dur="500" decel="50000" fill="hold">
                                          <p:stCondLst>
                                            <p:cond delay="0"/>
                                          </p:stCondLst>
                                        </p:cTn>
                                        <p:tgtEl>
                                          <p:spTgt spid="115714">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15714">
                                            <p:txEl>
                                              <p:pRg st="2" end="2"/>
                                            </p:txEl>
                                          </p:spTgt>
                                        </p:tgtEl>
                                        <p:attrNameLst>
                                          <p:attrName>ppt_x</p:attrName>
                                          <p:attrName>ppt_y</p:attrName>
                                        </p:attrNameLst>
                                      </p:cBhvr>
                                    </p:animMotion>
                                    <p:animEffect transition="in" filter="fade">
                                      <p:cBhvr>
                                        <p:cTn id="15" dur="500"/>
                                        <p:tgtEl>
                                          <p:spTgt spid="115714">
                                            <p:txEl>
                                              <p:pRg st="2" end="2"/>
                                            </p:txEl>
                                          </p:spTgt>
                                        </p:tgtEl>
                                      </p:cBhvr>
                                    </p:animEffect>
                                  </p:childTnLst>
                                </p:cTn>
                              </p:par>
                            </p:childTnLst>
                          </p:cTn>
                        </p:par>
                        <p:par>
                          <p:cTn id="16" fill="hold" nodeType="afterGroup">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115714">
                                            <p:txEl>
                                              <p:pRg st="3" end="3"/>
                                            </p:txEl>
                                          </p:spTgt>
                                        </p:tgtEl>
                                        <p:attrNameLst>
                                          <p:attrName>style.visibility</p:attrName>
                                        </p:attrNameLst>
                                      </p:cBhvr>
                                      <p:to>
                                        <p:strVal val="visible"/>
                                      </p:to>
                                    </p:set>
                                    <p:animScale>
                                      <p:cBhvr>
                                        <p:cTn id="19" dur="500" decel="50000" fill="hold">
                                          <p:stCondLst>
                                            <p:cond delay="0"/>
                                          </p:stCondLst>
                                        </p:cTn>
                                        <p:tgtEl>
                                          <p:spTgt spid="115714">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15714">
                                            <p:txEl>
                                              <p:pRg st="3" end="3"/>
                                            </p:txEl>
                                          </p:spTgt>
                                        </p:tgtEl>
                                        <p:attrNameLst>
                                          <p:attrName>ppt_x</p:attrName>
                                          <p:attrName>ppt_y</p:attrName>
                                        </p:attrNameLst>
                                      </p:cBhvr>
                                    </p:animMotion>
                                    <p:animEffect transition="in" filter="fade">
                                      <p:cBhvr>
                                        <p:cTn id="21" dur="500"/>
                                        <p:tgtEl>
                                          <p:spTgt spid="115714">
                                            <p:txEl>
                                              <p:pRg st="3" end="3"/>
                                            </p:txEl>
                                          </p:spTgt>
                                        </p:tgtEl>
                                      </p:cBhvr>
                                    </p:animEffect>
                                  </p:childTnLst>
                                </p:cTn>
                              </p:par>
                            </p:childTnLst>
                          </p:cTn>
                        </p:par>
                        <p:par>
                          <p:cTn id="22" fill="hold" nodeType="afterGroup">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115714">
                                            <p:txEl>
                                              <p:pRg st="4" end="4"/>
                                            </p:txEl>
                                          </p:spTgt>
                                        </p:tgtEl>
                                        <p:attrNameLst>
                                          <p:attrName>style.visibility</p:attrName>
                                        </p:attrNameLst>
                                      </p:cBhvr>
                                      <p:to>
                                        <p:strVal val="visible"/>
                                      </p:to>
                                    </p:set>
                                    <p:animScale>
                                      <p:cBhvr>
                                        <p:cTn id="25" dur="500" decel="50000" fill="hold">
                                          <p:stCondLst>
                                            <p:cond delay="0"/>
                                          </p:stCondLst>
                                        </p:cTn>
                                        <p:tgtEl>
                                          <p:spTgt spid="11571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15714">
                                            <p:txEl>
                                              <p:pRg st="4" end="4"/>
                                            </p:txEl>
                                          </p:spTgt>
                                        </p:tgtEl>
                                        <p:attrNameLst>
                                          <p:attrName>ppt_x</p:attrName>
                                          <p:attrName>ppt_y</p:attrName>
                                        </p:attrNameLst>
                                      </p:cBhvr>
                                    </p:animMotion>
                                    <p:animEffect transition="in" filter="fade">
                                      <p:cBhvr>
                                        <p:cTn id="27" dur="500"/>
                                        <p:tgtEl>
                                          <p:spTgt spid="115714">
                                            <p:txEl>
                                              <p:pRg st="4" end="4"/>
                                            </p:txEl>
                                          </p:spTgt>
                                        </p:tgtEl>
                                      </p:cBhvr>
                                    </p:animEffect>
                                  </p:childTnLst>
                                </p:cTn>
                              </p:par>
                            </p:childTnLst>
                          </p:cTn>
                        </p:par>
                        <p:par>
                          <p:cTn id="28" fill="hold" nodeType="afterGroup">
                            <p:stCondLst>
                              <p:cond delay="2000"/>
                            </p:stCondLst>
                            <p:childTnLst>
                              <p:par>
                                <p:cTn id="29" presetID="52" presetClass="entr" presetSubtype="0" fill="hold" grpId="0" nodeType="afterEffect">
                                  <p:stCondLst>
                                    <p:cond delay="0"/>
                                  </p:stCondLst>
                                  <p:childTnLst>
                                    <p:set>
                                      <p:cBhvr>
                                        <p:cTn id="30" dur="1" fill="hold">
                                          <p:stCondLst>
                                            <p:cond delay="0"/>
                                          </p:stCondLst>
                                        </p:cTn>
                                        <p:tgtEl>
                                          <p:spTgt spid="115714">
                                            <p:txEl>
                                              <p:pRg st="5" end="5"/>
                                            </p:txEl>
                                          </p:spTgt>
                                        </p:tgtEl>
                                        <p:attrNameLst>
                                          <p:attrName>style.visibility</p:attrName>
                                        </p:attrNameLst>
                                      </p:cBhvr>
                                      <p:to>
                                        <p:strVal val="visible"/>
                                      </p:to>
                                    </p:set>
                                    <p:animScale>
                                      <p:cBhvr>
                                        <p:cTn id="31" dur="500" decel="50000" fill="hold">
                                          <p:stCondLst>
                                            <p:cond delay="0"/>
                                          </p:stCondLst>
                                        </p:cTn>
                                        <p:tgtEl>
                                          <p:spTgt spid="115714">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15714">
                                            <p:txEl>
                                              <p:pRg st="5" end="5"/>
                                            </p:txEl>
                                          </p:spTgt>
                                        </p:tgtEl>
                                        <p:attrNameLst>
                                          <p:attrName>ppt_x</p:attrName>
                                          <p:attrName>ppt_y</p:attrName>
                                        </p:attrNameLst>
                                      </p:cBhvr>
                                    </p:animMotion>
                                    <p:animEffect transition="in" filter="fade">
                                      <p:cBhvr>
                                        <p:cTn id="33" dur="500"/>
                                        <p:tgtEl>
                                          <p:spTgt spid="115714">
                                            <p:txEl>
                                              <p:pRg st="5" end="5"/>
                                            </p:txEl>
                                          </p:spTgt>
                                        </p:tgtEl>
                                      </p:cBhvr>
                                    </p:animEffect>
                                  </p:childTnLst>
                                </p:cTn>
                              </p:par>
                            </p:childTnLst>
                          </p:cTn>
                        </p:par>
                        <p:par>
                          <p:cTn id="34" fill="hold" nodeType="afterGroup">
                            <p:stCondLst>
                              <p:cond delay="2500"/>
                            </p:stCondLst>
                            <p:childTnLst>
                              <p:par>
                                <p:cTn id="35" presetID="30" presetClass="entr" presetSubtype="0" fill="hold" grpId="0" nodeType="afterEffect">
                                  <p:stCondLst>
                                    <p:cond delay="0"/>
                                  </p:stCondLst>
                                  <p:childTnLst>
                                    <p:set>
                                      <p:cBhvr>
                                        <p:cTn id="36" dur="1" fill="hold">
                                          <p:stCondLst>
                                            <p:cond delay="0"/>
                                          </p:stCondLst>
                                        </p:cTn>
                                        <p:tgtEl>
                                          <p:spTgt spid="115715"/>
                                        </p:tgtEl>
                                        <p:attrNameLst>
                                          <p:attrName>style.visibility</p:attrName>
                                        </p:attrNameLst>
                                      </p:cBhvr>
                                      <p:to>
                                        <p:strVal val="visible"/>
                                      </p:to>
                                    </p:set>
                                    <p:animEffect transition="in" filter="fade">
                                      <p:cBhvr>
                                        <p:cTn id="37" dur="800" decel="100000"/>
                                        <p:tgtEl>
                                          <p:spTgt spid="115715"/>
                                        </p:tgtEl>
                                      </p:cBhvr>
                                    </p:animEffect>
                                    <p:anim calcmode="lin" valueType="num">
                                      <p:cBhvr>
                                        <p:cTn id="38" dur="800" decel="100000" fill="hold"/>
                                        <p:tgtEl>
                                          <p:spTgt spid="115715"/>
                                        </p:tgtEl>
                                        <p:attrNameLst>
                                          <p:attrName>style.rotation</p:attrName>
                                        </p:attrNameLst>
                                      </p:cBhvr>
                                      <p:tavLst>
                                        <p:tav tm="0">
                                          <p:val>
                                            <p:fltVal val="-90"/>
                                          </p:val>
                                        </p:tav>
                                        <p:tav tm="100000">
                                          <p:val>
                                            <p:fltVal val="0"/>
                                          </p:val>
                                        </p:tav>
                                      </p:tavLst>
                                    </p:anim>
                                    <p:anim calcmode="lin" valueType="num">
                                      <p:cBhvr>
                                        <p:cTn id="39" dur="800" decel="100000" fill="hold"/>
                                        <p:tgtEl>
                                          <p:spTgt spid="115715"/>
                                        </p:tgtEl>
                                        <p:attrNameLst>
                                          <p:attrName>ppt_x</p:attrName>
                                        </p:attrNameLst>
                                      </p:cBhvr>
                                      <p:tavLst>
                                        <p:tav tm="0">
                                          <p:val>
                                            <p:strVal val="#ppt_x+0.4"/>
                                          </p:val>
                                        </p:tav>
                                        <p:tav tm="100000">
                                          <p:val>
                                            <p:strVal val="#ppt_x-0.05"/>
                                          </p:val>
                                        </p:tav>
                                      </p:tavLst>
                                    </p:anim>
                                    <p:anim calcmode="lin" valueType="num">
                                      <p:cBhvr>
                                        <p:cTn id="40" dur="800" decel="100000" fill="hold"/>
                                        <p:tgtEl>
                                          <p:spTgt spid="115715"/>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15715"/>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157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uild="p"/>
      <p:bldP spid="1157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4" name="Picture 4" descr="19-09-2006 04-16-38 م_0006"/>
          <p:cNvPicPr>
            <a:picLocks noChangeAspect="1" noChangeArrowheads="1"/>
          </p:cNvPicPr>
          <p:nvPr/>
        </p:nvPicPr>
        <p:blipFill>
          <a:blip r:embed="rId2">
            <a:extLst>
              <a:ext uri="{28A0092B-C50C-407E-A947-70E740481C1C}">
                <a14:useLocalDpi xmlns:a14="http://schemas.microsoft.com/office/drawing/2010/main" val="0"/>
              </a:ext>
            </a:extLst>
          </a:blip>
          <a:srcRect l="3146" t="2846" r="50591" b="18388"/>
          <a:stretch>
            <a:fillRect/>
          </a:stretch>
        </p:blipFill>
        <p:spPr bwMode="auto">
          <a:xfrm>
            <a:off x="1741489" y="260351"/>
            <a:ext cx="4325937" cy="566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5" name="Picture 5" descr="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463" y="260351"/>
            <a:ext cx="4284662" cy="565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8"/>
          <p:cNvGrpSpPr>
            <a:grpSpLocks/>
          </p:cNvGrpSpPr>
          <p:nvPr/>
        </p:nvGrpSpPr>
        <p:grpSpPr bwMode="auto">
          <a:xfrm>
            <a:off x="1524000" y="6021388"/>
            <a:ext cx="9144000" cy="747712"/>
            <a:chOff x="0" y="3793"/>
            <a:chExt cx="5760" cy="471"/>
          </a:xfrm>
        </p:grpSpPr>
        <p:sp>
          <p:nvSpPr>
            <p:cNvPr id="25605" name="Text Box 6"/>
            <p:cNvSpPr txBox="1">
              <a:spLocks noChangeArrowheads="1"/>
            </p:cNvSpPr>
            <p:nvPr/>
          </p:nvSpPr>
          <p:spPr bwMode="auto">
            <a:xfrm>
              <a:off x="0" y="4033"/>
              <a:ext cx="57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1800" b="1"/>
                <a:t>Note papillary hyperplasia of follicular epithelium and scalloping of colloid </a:t>
              </a:r>
            </a:p>
          </p:txBody>
        </p:sp>
        <p:sp>
          <p:nvSpPr>
            <p:cNvPr id="25606" name="Text Box 7"/>
            <p:cNvSpPr txBox="1">
              <a:spLocks noChangeArrowheads="1"/>
            </p:cNvSpPr>
            <p:nvPr/>
          </p:nvSpPr>
          <p:spPr bwMode="auto">
            <a:xfrm>
              <a:off x="1608" y="3793"/>
              <a:ext cx="254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1800" b="1">
                  <a:solidFill>
                    <a:srgbClr val="66FF99"/>
                  </a:solidFill>
                </a:rPr>
                <a:t>The thyroid in Graves’ disease</a:t>
              </a:r>
            </a:p>
          </p:txBody>
        </p:sp>
      </p:grpSp>
    </p:spTree>
    <p:extLst>
      <p:ext uri="{BB962C8B-B14F-4D97-AF65-F5344CB8AC3E}">
        <p14:creationId xmlns:p14="http://schemas.microsoft.com/office/powerpoint/2010/main" val="1832355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53604"/>
                                        </p:tgtEl>
                                        <p:attrNameLst>
                                          <p:attrName>style.visibility</p:attrName>
                                        </p:attrNameLst>
                                      </p:cBhvr>
                                      <p:to>
                                        <p:strVal val="visible"/>
                                      </p:to>
                                    </p:set>
                                    <p:animEffect transition="in" filter="fade">
                                      <p:cBhvr>
                                        <p:cTn id="7" dur="770" decel="100000"/>
                                        <p:tgtEl>
                                          <p:spTgt spid="153604"/>
                                        </p:tgtEl>
                                      </p:cBhvr>
                                    </p:animEffect>
                                    <p:animScale>
                                      <p:cBhvr>
                                        <p:cTn id="8" dur="770" decel="100000"/>
                                        <p:tgtEl>
                                          <p:spTgt spid="153604"/>
                                        </p:tgtEl>
                                      </p:cBhvr>
                                      <p:from x="10000" y="10000"/>
                                      <p:to x="200000" y="450000"/>
                                    </p:animScale>
                                    <p:animScale>
                                      <p:cBhvr>
                                        <p:cTn id="9" dur="1230" accel="100000" fill="hold">
                                          <p:stCondLst>
                                            <p:cond delay="770"/>
                                          </p:stCondLst>
                                        </p:cTn>
                                        <p:tgtEl>
                                          <p:spTgt spid="153604"/>
                                        </p:tgtEl>
                                      </p:cBhvr>
                                      <p:from x="200000" y="450000"/>
                                      <p:to x="100000" y="100000"/>
                                    </p:animScale>
                                    <p:set>
                                      <p:cBhvr>
                                        <p:cTn id="10" dur="770" fill="hold"/>
                                        <p:tgtEl>
                                          <p:spTgt spid="153604"/>
                                        </p:tgtEl>
                                        <p:attrNameLst>
                                          <p:attrName>ppt_x</p:attrName>
                                        </p:attrNameLst>
                                      </p:cBhvr>
                                      <p:to>
                                        <p:strVal val="(0.5)"/>
                                      </p:to>
                                    </p:set>
                                    <p:anim from="(0.5)" to="(#ppt_x)" calcmode="lin" valueType="num">
                                      <p:cBhvr>
                                        <p:cTn id="11" dur="1230" accel="100000" fill="hold">
                                          <p:stCondLst>
                                            <p:cond delay="770"/>
                                          </p:stCondLst>
                                        </p:cTn>
                                        <p:tgtEl>
                                          <p:spTgt spid="153604"/>
                                        </p:tgtEl>
                                        <p:attrNameLst>
                                          <p:attrName>ppt_x</p:attrName>
                                        </p:attrNameLst>
                                      </p:cBhvr>
                                    </p:anim>
                                    <p:set>
                                      <p:cBhvr>
                                        <p:cTn id="12" dur="770" fill="hold"/>
                                        <p:tgtEl>
                                          <p:spTgt spid="153604"/>
                                        </p:tgtEl>
                                        <p:attrNameLst>
                                          <p:attrName>ppt_y</p:attrName>
                                        </p:attrNameLst>
                                      </p:cBhvr>
                                      <p:to>
                                        <p:strVal val="(#ppt_y+0.4)"/>
                                      </p:to>
                                    </p:set>
                                    <p:anim from="(#ppt_y+0.4)" to="(#ppt_y)" calcmode="lin" valueType="num">
                                      <p:cBhvr>
                                        <p:cTn id="13" dur="1230" accel="100000" fill="hold">
                                          <p:stCondLst>
                                            <p:cond delay="770"/>
                                          </p:stCondLst>
                                        </p:cTn>
                                        <p:tgtEl>
                                          <p:spTgt spid="153604"/>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153605"/>
                                        </p:tgtEl>
                                        <p:attrNameLst>
                                          <p:attrName>style.visibility</p:attrName>
                                        </p:attrNameLst>
                                      </p:cBhvr>
                                      <p:to>
                                        <p:strVal val="visible"/>
                                      </p:to>
                                    </p:set>
                                    <p:animEffect transition="in" filter="fade">
                                      <p:cBhvr>
                                        <p:cTn id="16" dur="770" decel="100000"/>
                                        <p:tgtEl>
                                          <p:spTgt spid="153605"/>
                                        </p:tgtEl>
                                      </p:cBhvr>
                                    </p:animEffect>
                                    <p:animScale>
                                      <p:cBhvr>
                                        <p:cTn id="17" dur="770" decel="100000"/>
                                        <p:tgtEl>
                                          <p:spTgt spid="153605"/>
                                        </p:tgtEl>
                                      </p:cBhvr>
                                      <p:from x="10000" y="10000"/>
                                      <p:to x="200000" y="450000"/>
                                    </p:animScale>
                                    <p:animScale>
                                      <p:cBhvr>
                                        <p:cTn id="18" dur="1230" accel="100000" fill="hold">
                                          <p:stCondLst>
                                            <p:cond delay="770"/>
                                          </p:stCondLst>
                                        </p:cTn>
                                        <p:tgtEl>
                                          <p:spTgt spid="153605"/>
                                        </p:tgtEl>
                                      </p:cBhvr>
                                      <p:from x="200000" y="450000"/>
                                      <p:to x="100000" y="100000"/>
                                    </p:animScale>
                                    <p:set>
                                      <p:cBhvr>
                                        <p:cTn id="19" dur="770" fill="hold"/>
                                        <p:tgtEl>
                                          <p:spTgt spid="153605"/>
                                        </p:tgtEl>
                                        <p:attrNameLst>
                                          <p:attrName>ppt_x</p:attrName>
                                        </p:attrNameLst>
                                      </p:cBhvr>
                                      <p:to>
                                        <p:strVal val="(0.5)"/>
                                      </p:to>
                                    </p:set>
                                    <p:anim from="(0.5)" to="(#ppt_x)" calcmode="lin" valueType="num">
                                      <p:cBhvr>
                                        <p:cTn id="20" dur="1230" accel="100000" fill="hold">
                                          <p:stCondLst>
                                            <p:cond delay="770"/>
                                          </p:stCondLst>
                                        </p:cTn>
                                        <p:tgtEl>
                                          <p:spTgt spid="153605"/>
                                        </p:tgtEl>
                                        <p:attrNameLst>
                                          <p:attrName>ppt_x</p:attrName>
                                        </p:attrNameLst>
                                      </p:cBhvr>
                                    </p:anim>
                                    <p:set>
                                      <p:cBhvr>
                                        <p:cTn id="21" dur="770" fill="hold"/>
                                        <p:tgtEl>
                                          <p:spTgt spid="153605"/>
                                        </p:tgtEl>
                                        <p:attrNameLst>
                                          <p:attrName>ppt_y</p:attrName>
                                        </p:attrNameLst>
                                      </p:cBhvr>
                                      <p:to>
                                        <p:strVal val="(#ppt_y+0.4)"/>
                                      </p:to>
                                    </p:set>
                                    <p:anim from="(#ppt_y+0.4)" to="(#ppt_y)" calcmode="lin" valueType="num">
                                      <p:cBhvr>
                                        <p:cTn id="22" dur="1230" accel="100000" fill="hold">
                                          <p:stCondLst>
                                            <p:cond delay="770"/>
                                          </p:stCondLst>
                                        </p:cTn>
                                        <p:tgtEl>
                                          <p:spTgt spid="153605"/>
                                        </p:tgtEl>
                                        <p:attrNameLst>
                                          <p:attrName>ppt_y</p:attrName>
                                        </p:attrNameLst>
                                      </p:cBhvr>
                                    </p:anim>
                                  </p:childTnLst>
                                </p:cTn>
                              </p:par>
                            </p:childTnLst>
                          </p:cTn>
                        </p:par>
                        <p:par>
                          <p:cTn id="23" fill="hold" nodeType="afterGroup">
                            <p:stCondLst>
                              <p:cond delay="2000"/>
                            </p:stCondLst>
                            <p:childTnLst>
                              <p:par>
                                <p:cTn id="24" presetID="47"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body" idx="1"/>
          </p:nvPr>
        </p:nvSpPr>
        <p:spPr>
          <a:xfrm>
            <a:off x="2964603" y="1050049"/>
            <a:ext cx="8748712" cy="3779404"/>
          </a:xfrm>
        </p:spPr>
        <p:txBody>
          <a:bodyPr>
            <a:normAutofit/>
          </a:bodyPr>
          <a:lstStyle/>
          <a:p>
            <a:pPr marL="0" indent="0">
              <a:spcBef>
                <a:spcPct val="0"/>
              </a:spcBef>
              <a:buNone/>
            </a:pPr>
            <a:r>
              <a:rPr lang="en-US" sz="2400" b="1" dirty="0">
                <a:solidFill>
                  <a:srgbClr val="00FF99"/>
                </a:solidFill>
                <a:latin typeface="Times New Roman" panose="02020603050405020304" pitchFamily="18" charset="0"/>
                <a:cs typeface="Times New Roman" panose="02020603050405020304" pitchFamily="18" charset="0"/>
              </a:rPr>
              <a:t>Hypothyroidism:</a:t>
            </a:r>
          </a:p>
          <a:p>
            <a:pPr marL="0" indent="0">
              <a:spcBef>
                <a:spcPct val="0"/>
              </a:spcBef>
              <a:buNone/>
            </a:pPr>
            <a:endParaRPr lang="en-US" sz="2400" b="1" dirty="0">
              <a:latin typeface="Times New Roman" panose="02020603050405020304" pitchFamily="18" charset="0"/>
              <a:cs typeface="Times New Roman" panose="02020603050405020304" pitchFamily="18" charset="0"/>
            </a:endParaRPr>
          </a:p>
          <a:p>
            <a:pPr marL="0" indent="0">
              <a:spcBef>
                <a:spcPct val="0"/>
              </a:spcBef>
              <a:buNone/>
            </a:pPr>
            <a:r>
              <a:rPr lang="en-US" sz="2400" b="1" dirty="0">
                <a:latin typeface="Times New Roman" panose="02020603050405020304" pitchFamily="18" charset="0"/>
                <a:cs typeface="Times New Roman" panose="02020603050405020304" pitchFamily="18" charset="0"/>
              </a:rPr>
              <a:t>It is due to deficiency of circulating levels of thyroid hormones. It may be :</a:t>
            </a:r>
          </a:p>
          <a:p>
            <a:pPr marL="0" indent="0">
              <a:spcBef>
                <a:spcPct val="0"/>
              </a:spcBef>
              <a:buNone/>
            </a:pPr>
            <a:r>
              <a:rPr lang="en-US" sz="2400" b="1" dirty="0">
                <a:solidFill>
                  <a:srgbClr val="FF0000"/>
                </a:solidFill>
                <a:latin typeface="Times New Roman" panose="02020603050405020304" pitchFamily="18" charset="0"/>
                <a:cs typeface="Times New Roman" panose="02020603050405020304" pitchFamily="18" charset="0"/>
              </a:rPr>
              <a:t>1. Primary </a:t>
            </a:r>
            <a:r>
              <a:rPr lang="en-US" sz="2400" b="1" dirty="0">
                <a:solidFill>
                  <a:srgbClr val="FFFF66"/>
                </a:solidFill>
                <a:latin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cs typeface="Times New Roman" panose="02020603050405020304" pitchFamily="18" charset="0"/>
              </a:rPr>
              <a:t> due to disease of the thyroid.</a:t>
            </a:r>
          </a:p>
          <a:p>
            <a:pPr marL="0" indent="0">
              <a:spcBef>
                <a:spcPct val="0"/>
              </a:spcBef>
              <a:buNone/>
            </a:pPr>
            <a:r>
              <a:rPr lang="en-US" sz="2400" b="1" dirty="0">
                <a:solidFill>
                  <a:srgbClr val="FF0000"/>
                </a:solidFill>
                <a:latin typeface="Times New Roman" panose="02020603050405020304" pitchFamily="18" charset="0"/>
                <a:cs typeface="Times New Roman" panose="02020603050405020304" pitchFamily="18" charset="0"/>
              </a:rPr>
              <a:t>2. Secondary </a:t>
            </a:r>
            <a:r>
              <a:rPr lang="en-US" sz="2400" b="1" dirty="0">
                <a:solidFill>
                  <a:srgbClr val="FFFF66"/>
                </a:solidFill>
                <a:latin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cs typeface="Times New Roman" panose="02020603050405020304" pitchFamily="18" charset="0"/>
              </a:rPr>
              <a:t> due to hypopituitarism.</a:t>
            </a:r>
          </a:p>
        </p:txBody>
      </p:sp>
      <p:sp>
        <p:nvSpPr>
          <p:cNvPr id="116739" name="Text Box 3"/>
          <p:cNvSpPr txBox="1">
            <a:spLocks noChangeArrowheads="1"/>
          </p:cNvSpPr>
          <p:nvPr/>
        </p:nvSpPr>
        <p:spPr bwMode="auto">
          <a:xfrm>
            <a:off x="1666876" y="2133601"/>
            <a:ext cx="8893175" cy="469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lnSpc>
                <a:spcPct val="110000"/>
              </a:lnSpc>
              <a:spcBef>
                <a:spcPct val="0"/>
              </a:spcBef>
              <a:buClrTx/>
              <a:buSzTx/>
              <a:buFontTx/>
              <a:buNone/>
            </a:pPr>
            <a:r>
              <a:rPr lang="en-US"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57933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16738">
                                            <p:txEl>
                                              <p:pRg st="0" end="0"/>
                                            </p:txEl>
                                          </p:spTgt>
                                        </p:tgtEl>
                                        <p:attrNameLst>
                                          <p:attrName>style.visibility</p:attrName>
                                        </p:attrNameLst>
                                      </p:cBhvr>
                                      <p:to>
                                        <p:strVal val="visible"/>
                                      </p:to>
                                    </p:set>
                                    <p:anim calcmode="lin" valueType="num">
                                      <p:cBhvr>
                                        <p:cTn id="7" dur="500" fill="hold"/>
                                        <p:tgtEl>
                                          <p:spTgt spid="11673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673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673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6738">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39" presetClass="entr" presetSubtype="0" accel="100000" fill="hold" grpId="0" nodeType="afterEffect">
                                  <p:stCondLst>
                                    <p:cond delay="0"/>
                                  </p:stCondLst>
                                  <p:childTnLst>
                                    <p:set>
                                      <p:cBhvr>
                                        <p:cTn id="13" dur="1" fill="hold">
                                          <p:stCondLst>
                                            <p:cond delay="0"/>
                                          </p:stCondLst>
                                        </p:cTn>
                                        <p:tgtEl>
                                          <p:spTgt spid="116738">
                                            <p:txEl>
                                              <p:pRg st="2" end="2"/>
                                            </p:txEl>
                                          </p:spTgt>
                                        </p:tgtEl>
                                        <p:attrNameLst>
                                          <p:attrName>style.visibility</p:attrName>
                                        </p:attrNameLst>
                                      </p:cBhvr>
                                      <p:to>
                                        <p:strVal val="visible"/>
                                      </p:to>
                                    </p:set>
                                    <p:anim calcmode="lin" valueType="num">
                                      <p:cBhvr>
                                        <p:cTn id="14" dur="500" fill="hold"/>
                                        <p:tgtEl>
                                          <p:spTgt spid="116738">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116738">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116738">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116738">
                                            <p:txEl>
                                              <p:pRg st="2" end="2"/>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39" presetClass="entr" presetSubtype="0" accel="100000" fill="hold" grpId="0" nodeType="afterEffect">
                                  <p:stCondLst>
                                    <p:cond delay="0"/>
                                  </p:stCondLst>
                                  <p:childTnLst>
                                    <p:set>
                                      <p:cBhvr>
                                        <p:cTn id="20" dur="1" fill="hold">
                                          <p:stCondLst>
                                            <p:cond delay="0"/>
                                          </p:stCondLst>
                                        </p:cTn>
                                        <p:tgtEl>
                                          <p:spTgt spid="116738">
                                            <p:txEl>
                                              <p:pRg st="3" end="3"/>
                                            </p:txEl>
                                          </p:spTgt>
                                        </p:tgtEl>
                                        <p:attrNameLst>
                                          <p:attrName>style.visibility</p:attrName>
                                        </p:attrNameLst>
                                      </p:cBhvr>
                                      <p:to>
                                        <p:strVal val="visible"/>
                                      </p:to>
                                    </p:set>
                                    <p:anim calcmode="lin" valueType="num">
                                      <p:cBhvr>
                                        <p:cTn id="21" dur="500" fill="hold"/>
                                        <p:tgtEl>
                                          <p:spTgt spid="116738">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116738">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116738">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116738">
                                            <p:txEl>
                                              <p:pRg st="3" end="3"/>
                                            </p:txEl>
                                          </p:spTgt>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39" presetClass="entr" presetSubtype="0" accel="100000" fill="hold" grpId="0" nodeType="afterEffect">
                                  <p:stCondLst>
                                    <p:cond delay="0"/>
                                  </p:stCondLst>
                                  <p:childTnLst>
                                    <p:set>
                                      <p:cBhvr>
                                        <p:cTn id="27" dur="1" fill="hold">
                                          <p:stCondLst>
                                            <p:cond delay="0"/>
                                          </p:stCondLst>
                                        </p:cTn>
                                        <p:tgtEl>
                                          <p:spTgt spid="116738">
                                            <p:txEl>
                                              <p:pRg st="4" end="4"/>
                                            </p:txEl>
                                          </p:spTgt>
                                        </p:tgtEl>
                                        <p:attrNameLst>
                                          <p:attrName>style.visibility</p:attrName>
                                        </p:attrNameLst>
                                      </p:cBhvr>
                                      <p:to>
                                        <p:strVal val="visible"/>
                                      </p:to>
                                    </p:set>
                                    <p:anim calcmode="lin" valueType="num">
                                      <p:cBhvr>
                                        <p:cTn id="28" dur="500" fill="hold"/>
                                        <p:tgtEl>
                                          <p:spTgt spid="116738">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116738">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116738">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116738">
                                            <p:txEl>
                                              <p:pRg st="4" end="4"/>
                                            </p:txEl>
                                          </p:spTgt>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39" presetClass="entr" presetSubtype="0" accel="100000" fill="hold" grpId="0" nodeType="afterEffect">
                                  <p:stCondLst>
                                    <p:cond delay="0"/>
                                  </p:stCondLst>
                                  <p:childTnLst>
                                    <p:set>
                                      <p:cBhvr>
                                        <p:cTn id="34" dur="1" fill="hold">
                                          <p:stCondLst>
                                            <p:cond delay="0"/>
                                          </p:stCondLst>
                                        </p:cTn>
                                        <p:tgtEl>
                                          <p:spTgt spid="116739"/>
                                        </p:tgtEl>
                                        <p:attrNameLst>
                                          <p:attrName>style.visibility</p:attrName>
                                        </p:attrNameLst>
                                      </p:cBhvr>
                                      <p:to>
                                        <p:strVal val="visible"/>
                                      </p:to>
                                    </p:set>
                                    <p:anim calcmode="lin" valueType="num">
                                      <p:cBhvr>
                                        <p:cTn id="35" dur="500" fill="hold"/>
                                        <p:tgtEl>
                                          <p:spTgt spid="116739"/>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116739"/>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116739"/>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1167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build="p"/>
      <p:bldP spid="11673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Text Box 3"/>
          <p:cNvSpPr txBox="1">
            <a:spLocks noChangeArrowheads="1"/>
          </p:cNvSpPr>
          <p:nvPr/>
        </p:nvSpPr>
        <p:spPr bwMode="auto">
          <a:xfrm>
            <a:off x="2421479" y="1006137"/>
            <a:ext cx="8893175" cy="493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lnSpc>
                <a:spcPct val="110000"/>
              </a:lnSpc>
              <a:spcBef>
                <a:spcPct val="0"/>
              </a:spcBef>
              <a:buClrTx/>
              <a:buSzTx/>
              <a:buFontTx/>
              <a:buNone/>
            </a:pPr>
            <a:r>
              <a:rPr lang="en-US" sz="2400" b="1" dirty="0">
                <a:latin typeface="Times New Roman" panose="02020603050405020304" pitchFamily="18" charset="0"/>
                <a:cs typeface="Times New Roman" panose="02020603050405020304" pitchFamily="18" charset="0"/>
              </a:rPr>
              <a:t>	Severe primary hypothyroidism in adults gives rise to </a:t>
            </a:r>
            <a:r>
              <a:rPr lang="en-US" sz="2400" b="1" dirty="0" err="1">
                <a:latin typeface="Times New Roman" panose="02020603050405020304" pitchFamily="18" charset="0"/>
                <a:cs typeface="Times New Roman" panose="02020603050405020304" pitchFamily="18" charset="0"/>
              </a:rPr>
              <a:t>myxoedema</a:t>
            </a:r>
            <a:r>
              <a:rPr lang="en-US" sz="2400" b="1" dirty="0">
                <a:latin typeface="Times New Roman" panose="02020603050405020304" pitchFamily="18" charset="0"/>
                <a:cs typeface="Times New Roman" panose="02020603050405020304" pitchFamily="18" charset="0"/>
              </a:rPr>
              <a:t>, so called because of the characteristic thickening of the skin by mucoid material. The clinical features are the opposite of those of thyrotoxicosis i.e. a very slow heart rate &amp; gain in weight. Most of symptoms can be explained as being due to deficient tissue oxidation throughout the body. In severe </a:t>
            </a:r>
            <a:r>
              <a:rPr lang="en-US" sz="2400" b="1" dirty="0" err="1">
                <a:latin typeface="Times New Roman" panose="02020603050405020304" pitchFamily="18" charset="0"/>
                <a:cs typeface="Times New Roman" panose="02020603050405020304" pitchFamily="18" charset="0"/>
              </a:rPr>
              <a:t>myxoedema</a:t>
            </a:r>
            <a:r>
              <a:rPr lang="en-US" sz="2400" b="1" dirty="0">
                <a:latin typeface="Times New Roman" panose="02020603050405020304" pitchFamily="18" charset="0"/>
                <a:cs typeface="Times New Roman" panose="02020603050405020304" pitchFamily="18" charset="0"/>
              </a:rPr>
              <a:t> the reduced metabolism may lead to hypothermia.</a:t>
            </a:r>
          </a:p>
          <a:p>
            <a:pPr algn="just" rtl="0" eaLnBrk="1" hangingPunct="1">
              <a:lnSpc>
                <a:spcPct val="110000"/>
              </a:lnSpc>
              <a:spcBef>
                <a:spcPct val="0"/>
              </a:spcBef>
              <a:buClrTx/>
              <a:buSzTx/>
              <a:buFontTx/>
              <a:buNone/>
            </a:pPr>
            <a:endParaRPr lang="en-US" sz="2400" b="1" dirty="0">
              <a:latin typeface="Times New Roman" panose="02020603050405020304" pitchFamily="18" charset="0"/>
              <a:cs typeface="Times New Roman" panose="02020603050405020304" pitchFamily="18" charset="0"/>
            </a:endParaRPr>
          </a:p>
          <a:p>
            <a:pPr algn="l" rtl="0" eaLnBrk="1" hangingPunct="1">
              <a:lnSpc>
                <a:spcPct val="110000"/>
              </a:lnSpc>
              <a:spcBef>
                <a:spcPct val="0"/>
              </a:spcBef>
              <a:buClrTx/>
              <a:buSzTx/>
              <a:buFontTx/>
              <a:buNone/>
            </a:pPr>
            <a:r>
              <a:rPr lang="en-US" sz="2400" b="1" dirty="0">
                <a:solidFill>
                  <a:srgbClr val="FF0000"/>
                </a:solidFill>
                <a:latin typeface="Times New Roman" panose="02020603050405020304" pitchFamily="18" charset="0"/>
                <a:cs typeface="Times New Roman" panose="02020603050405020304" pitchFamily="18" charset="0"/>
              </a:rPr>
              <a:t>Causes : a. Idiopathic atrophy of the gland </a:t>
            </a:r>
          </a:p>
          <a:p>
            <a:pPr algn="l" rtl="0" eaLnBrk="1" hangingPunct="1">
              <a:lnSpc>
                <a:spcPct val="110000"/>
              </a:lnSpc>
              <a:spcBef>
                <a:spcPct val="0"/>
              </a:spcBef>
              <a:buClrTx/>
              <a:buSzTx/>
              <a:buFontTx/>
              <a:buNone/>
            </a:pPr>
            <a:r>
              <a:rPr lang="en-US" sz="2400" b="1" dirty="0">
                <a:solidFill>
                  <a:srgbClr val="FF0000"/>
                </a:solidFill>
                <a:latin typeface="Times New Roman" panose="02020603050405020304" pitchFamily="18" charset="0"/>
                <a:cs typeface="Times New Roman" panose="02020603050405020304" pitchFamily="18" charset="0"/>
              </a:rPr>
              <a:t>               </a:t>
            </a:r>
            <a:r>
              <a:rPr lang="en-US" sz="1200" b="1" dirty="0">
                <a:solidFill>
                  <a:srgbClr val="FF0000"/>
                </a:solidFill>
                <a:latin typeface="Times New Roman" panose="02020603050405020304" pitchFamily="18" charset="0"/>
                <a:cs typeface="Times New Roman" panose="02020603050405020304" pitchFamily="18" charset="0"/>
              </a:rPr>
              <a:t> </a:t>
            </a:r>
            <a:r>
              <a:rPr lang="en-US" sz="2400" b="1" dirty="0">
                <a:solidFill>
                  <a:srgbClr val="FF0000"/>
                </a:solidFill>
                <a:latin typeface="Times New Roman" panose="02020603050405020304" pitchFamily="18" charset="0"/>
                <a:cs typeface="Times New Roman" panose="02020603050405020304" pitchFamily="18" charset="0"/>
              </a:rPr>
              <a:t>b. Iodine deficiency</a:t>
            </a:r>
          </a:p>
          <a:p>
            <a:pPr algn="l" rtl="0" eaLnBrk="1" hangingPunct="1">
              <a:lnSpc>
                <a:spcPct val="110000"/>
              </a:lnSpc>
              <a:spcBef>
                <a:spcPct val="0"/>
              </a:spcBef>
              <a:buClrTx/>
              <a:buSzTx/>
              <a:buFontTx/>
              <a:buNone/>
            </a:pPr>
            <a:r>
              <a:rPr lang="en-US" sz="2400" b="1" dirty="0">
                <a:solidFill>
                  <a:srgbClr val="FF0000"/>
                </a:solidFill>
                <a:latin typeface="Times New Roman" panose="02020603050405020304" pitchFamily="18" charset="0"/>
                <a:cs typeface="Times New Roman" panose="02020603050405020304" pitchFamily="18" charset="0"/>
              </a:rPr>
              <a:t>               c. Destruction of the gland by Hashimoto's thyroiditis &amp;  </a:t>
            </a:r>
          </a:p>
          <a:p>
            <a:pPr algn="l" rtl="0" eaLnBrk="1" hangingPunct="1">
              <a:lnSpc>
                <a:spcPct val="110000"/>
              </a:lnSpc>
              <a:spcBef>
                <a:spcPct val="0"/>
              </a:spcBef>
              <a:buClrTx/>
              <a:buSzTx/>
              <a:buFontTx/>
              <a:buNone/>
            </a:pPr>
            <a:r>
              <a:rPr lang="en-US" sz="2400" b="1" dirty="0">
                <a:solidFill>
                  <a:srgbClr val="FF0000"/>
                </a:solidFill>
                <a:latin typeface="Times New Roman" panose="02020603050405020304" pitchFamily="18" charset="0"/>
                <a:cs typeface="Times New Roman" panose="02020603050405020304" pitchFamily="18" charset="0"/>
              </a:rPr>
              <a:t>                   post thyroidectomy.</a:t>
            </a:r>
            <a:endParaRPr lang="en-US"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46404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16739"/>
                                        </p:tgtEl>
                                        <p:attrNameLst>
                                          <p:attrName>style.visibility</p:attrName>
                                        </p:attrNameLst>
                                      </p:cBhvr>
                                      <p:to>
                                        <p:strVal val="visible"/>
                                      </p:to>
                                    </p:set>
                                    <p:anim calcmode="lin" valueType="num">
                                      <p:cBhvr>
                                        <p:cTn id="7" dur="500" fill="hold"/>
                                        <p:tgtEl>
                                          <p:spTgt spid="11673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673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673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67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1671639" y="223839"/>
            <a:ext cx="8834437" cy="6408737"/>
            <a:chOff x="93" y="141"/>
            <a:chExt cx="5565" cy="4037"/>
          </a:xfrm>
        </p:grpSpPr>
        <p:grpSp>
          <p:nvGrpSpPr>
            <p:cNvPr id="27651" name="Group 4"/>
            <p:cNvGrpSpPr>
              <a:grpSpLocks/>
            </p:cNvGrpSpPr>
            <p:nvPr/>
          </p:nvGrpSpPr>
          <p:grpSpPr bwMode="auto">
            <a:xfrm>
              <a:off x="102" y="141"/>
              <a:ext cx="5556" cy="4037"/>
              <a:chOff x="748" y="1258"/>
              <a:chExt cx="4264" cy="2898"/>
            </a:xfrm>
          </p:grpSpPr>
          <p:pic>
            <p:nvPicPr>
              <p:cNvPr id="27653" name="Picture 5" descr="Image-09"/>
              <p:cNvPicPr>
                <a:picLocks noChangeAspect="1" noChangeArrowheads="1"/>
              </p:cNvPicPr>
              <p:nvPr/>
            </p:nvPicPr>
            <p:blipFill>
              <a:blip r:embed="rId2">
                <a:extLst>
                  <a:ext uri="{28A0092B-C50C-407E-A947-70E740481C1C}">
                    <a14:useLocalDpi xmlns:a14="http://schemas.microsoft.com/office/drawing/2010/main" val="0"/>
                  </a:ext>
                </a:extLst>
              </a:blip>
              <a:srcRect b="5356"/>
              <a:stretch>
                <a:fillRect/>
              </a:stretch>
            </p:blipFill>
            <p:spPr bwMode="auto">
              <a:xfrm>
                <a:off x="748" y="1258"/>
                <a:ext cx="4264" cy="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Rectangle 6"/>
              <p:cNvSpPr>
                <a:spLocks noChangeArrowheads="1"/>
              </p:cNvSpPr>
              <p:nvPr/>
            </p:nvSpPr>
            <p:spPr bwMode="auto">
              <a:xfrm>
                <a:off x="814" y="3974"/>
                <a:ext cx="433" cy="112"/>
              </a:xfrm>
              <a:prstGeom prst="rect">
                <a:avLst/>
              </a:prstGeom>
              <a:solidFill>
                <a:schemeClr val="tx1"/>
              </a:solidFill>
              <a:ln w="9525">
                <a:solidFill>
                  <a:schemeClr val="tx1"/>
                </a:solidFill>
                <a:miter lim="800000"/>
                <a:headEnd/>
                <a:tailEnd/>
              </a:ln>
            </p:spPr>
            <p:txBody>
              <a:bodyPr wrap="none" anchor="ct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ar-SA" sz="2400">
                  <a:latin typeface="Times New Roman" panose="02020603050405020304" pitchFamily="18" charset="0"/>
                  <a:cs typeface="Times New Roman" panose="02020603050405020304" pitchFamily="18" charset="0"/>
                </a:endParaRPr>
              </a:p>
            </p:txBody>
          </p:sp>
        </p:grpSp>
        <p:sp>
          <p:nvSpPr>
            <p:cNvPr id="27652" name="WordArt 8"/>
            <p:cNvSpPr>
              <a:spLocks noChangeArrowheads="1" noChangeShapeType="1" noTextEdit="1"/>
            </p:cNvSpPr>
            <p:nvPr/>
          </p:nvSpPr>
          <p:spPr bwMode="auto">
            <a:xfrm>
              <a:off x="93" y="3929"/>
              <a:ext cx="681" cy="13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b="1" kern="10">
                  <a:solidFill>
                    <a:srgbClr val="FF0066"/>
                  </a:solidFill>
                </a:rPr>
                <a:t>Hypothyroidism</a:t>
              </a:r>
            </a:p>
          </p:txBody>
        </p:sp>
      </p:grpSp>
    </p:spTree>
    <p:extLst>
      <p:ext uri="{BB962C8B-B14F-4D97-AF65-F5344CB8AC3E}">
        <p14:creationId xmlns:p14="http://schemas.microsoft.com/office/powerpoint/2010/main" val="2445193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body" idx="1"/>
          </p:nvPr>
        </p:nvSpPr>
        <p:spPr>
          <a:xfrm>
            <a:off x="2592974" y="828521"/>
            <a:ext cx="8845550" cy="6597650"/>
          </a:xfrm>
        </p:spPr>
        <p:txBody>
          <a:bodyPr/>
          <a:lstStyle/>
          <a:p>
            <a:pPr marL="0" indent="0">
              <a:spcBef>
                <a:spcPct val="0"/>
              </a:spcBef>
              <a:buNone/>
              <a:defRPr/>
            </a:pPr>
            <a:r>
              <a:rPr lang="en-US" sz="2500" b="1" dirty="0">
                <a:solidFill>
                  <a:srgbClr val="C00000"/>
                </a:solidFill>
                <a:latin typeface="Times New Roman" pitchFamily="18" charset="0"/>
                <a:cs typeface="Times New Roman" pitchFamily="18" charset="0"/>
              </a:rPr>
              <a:t>Cretinism:</a:t>
            </a:r>
          </a:p>
          <a:p>
            <a:pPr marL="0" indent="0" algn="just">
              <a:spcBef>
                <a:spcPct val="0"/>
              </a:spcBef>
              <a:buNone/>
              <a:defRPr/>
            </a:pPr>
            <a:endParaRPr lang="en-US" sz="2500" b="1" dirty="0">
              <a:latin typeface="Times New Roman" pitchFamily="18" charset="0"/>
              <a:cs typeface="Times New Roman" pitchFamily="18" charset="0"/>
            </a:endParaRPr>
          </a:p>
          <a:p>
            <a:pPr marL="0" indent="0" algn="just">
              <a:spcBef>
                <a:spcPct val="0"/>
              </a:spcBef>
              <a:buNone/>
              <a:defRPr/>
            </a:pPr>
            <a:r>
              <a:rPr lang="en-US" sz="2500" b="1" dirty="0">
                <a:latin typeface="Times New Roman" pitchFamily="18" charset="0"/>
                <a:cs typeface="Times New Roman" pitchFamily="18" charset="0"/>
              </a:rPr>
              <a:t>The child with hypothyroidism at birth will become a cretin. The characteristic features are: </a:t>
            </a:r>
          </a:p>
          <a:p>
            <a:pPr marL="0" indent="0" algn="just">
              <a:spcBef>
                <a:spcPct val="0"/>
              </a:spcBef>
              <a:buNone/>
              <a:defRPr/>
            </a:pPr>
            <a:r>
              <a:rPr lang="en-US" sz="2500" b="1" dirty="0">
                <a:latin typeface="Times New Roman" pitchFamily="18" charset="0"/>
                <a:cs typeface="Times New Roman" pitchFamily="18" charset="0"/>
              </a:rPr>
              <a:t>	- coarse puffy face, </a:t>
            </a:r>
          </a:p>
          <a:p>
            <a:pPr marL="0" indent="0" algn="just">
              <a:spcBef>
                <a:spcPct val="0"/>
              </a:spcBef>
              <a:buNone/>
              <a:defRPr/>
            </a:pPr>
            <a:r>
              <a:rPr lang="en-US" sz="2500" b="1" dirty="0">
                <a:latin typeface="Times New Roman" pitchFamily="18" charset="0"/>
                <a:cs typeface="Times New Roman" pitchFamily="18" charset="0"/>
              </a:rPr>
              <a:t>	- protruding tongue, abdomen and </a:t>
            </a:r>
          </a:p>
          <a:p>
            <a:pPr marL="0" indent="0" algn="just">
              <a:spcBef>
                <a:spcPct val="0"/>
              </a:spcBef>
              <a:buNone/>
              <a:defRPr/>
            </a:pPr>
            <a:r>
              <a:rPr lang="en-US" sz="2500" b="1" dirty="0">
                <a:latin typeface="Times New Roman" pitchFamily="18" charset="0"/>
                <a:cs typeface="Times New Roman" pitchFamily="18" charset="0"/>
              </a:rPr>
              <a:t>	- the general physical &amp; mental inactivity. </a:t>
            </a:r>
          </a:p>
          <a:p>
            <a:pPr marL="0" indent="0">
              <a:spcBef>
                <a:spcPct val="0"/>
              </a:spcBef>
              <a:buNone/>
              <a:defRPr/>
            </a:pPr>
            <a:endParaRPr lang="en-US" sz="2500" b="1" dirty="0">
              <a:solidFill>
                <a:srgbClr val="00FF99"/>
              </a:solidFill>
              <a:latin typeface="Times New Roman" pitchFamily="18" charset="0"/>
              <a:cs typeface="Times New Roman" pitchFamily="18" charset="0"/>
            </a:endParaRPr>
          </a:p>
          <a:p>
            <a:pPr marL="0" indent="0">
              <a:spcBef>
                <a:spcPct val="0"/>
              </a:spcBef>
              <a:buNone/>
              <a:defRPr/>
            </a:pPr>
            <a:endParaRPr lang="en-US" sz="2500" b="1" dirty="0">
              <a:latin typeface="Times New Roman" pitchFamily="18" charset="0"/>
              <a:cs typeface="Times New Roman" pitchFamily="18" charset="0"/>
            </a:endParaRPr>
          </a:p>
        </p:txBody>
      </p:sp>
    </p:spTree>
    <p:extLst>
      <p:ext uri="{BB962C8B-B14F-4D97-AF65-F5344CB8AC3E}">
        <p14:creationId xmlns:p14="http://schemas.microsoft.com/office/powerpoint/2010/main" val="21600942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7762">
                                            <p:txEl>
                                              <p:pRg st="0" end="0"/>
                                            </p:txEl>
                                          </p:spTgt>
                                        </p:tgtEl>
                                        <p:attrNameLst>
                                          <p:attrName>style.visibility</p:attrName>
                                        </p:attrNameLst>
                                      </p:cBhvr>
                                      <p:to>
                                        <p:strVal val="visible"/>
                                      </p:to>
                                    </p:set>
                                    <p:animScale>
                                      <p:cBhvr>
                                        <p:cTn id="7" dur="500" decel="50000" fill="hold">
                                          <p:stCondLst>
                                            <p:cond delay="0"/>
                                          </p:stCondLst>
                                        </p:cTn>
                                        <p:tgtEl>
                                          <p:spTgt spid="11776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117762">
                                            <p:txEl>
                                              <p:pRg st="0" end="0"/>
                                            </p:txEl>
                                          </p:spTgt>
                                        </p:tgtEl>
                                        <p:attrNameLst>
                                          <p:attrName>ppt_x</p:attrName>
                                          <p:attrName>ppt_y</p:attrName>
                                        </p:attrNameLst>
                                      </p:cBhvr>
                                    </p:animMotion>
                                    <p:animEffect transition="in" filter="fade">
                                      <p:cBhvr>
                                        <p:cTn id="9" dur="500"/>
                                        <p:tgtEl>
                                          <p:spTgt spid="117762">
                                            <p:txEl>
                                              <p:pRg st="0" end="0"/>
                                            </p:txEl>
                                          </p:spTgt>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17762">
                                            <p:txEl>
                                              <p:pRg st="2" end="2"/>
                                            </p:txEl>
                                          </p:spTgt>
                                        </p:tgtEl>
                                        <p:attrNameLst>
                                          <p:attrName>style.visibility</p:attrName>
                                        </p:attrNameLst>
                                      </p:cBhvr>
                                      <p:to>
                                        <p:strVal val="visible"/>
                                      </p:to>
                                    </p:set>
                                    <p:animScale>
                                      <p:cBhvr>
                                        <p:cTn id="13" dur="500" decel="50000" fill="hold">
                                          <p:stCondLst>
                                            <p:cond delay="0"/>
                                          </p:stCondLst>
                                        </p:cTn>
                                        <p:tgtEl>
                                          <p:spTgt spid="117762">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17762">
                                            <p:txEl>
                                              <p:pRg st="2" end="2"/>
                                            </p:txEl>
                                          </p:spTgt>
                                        </p:tgtEl>
                                        <p:attrNameLst>
                                          <p:attrName>ppt_x</p:attrName>
                                          <p:attrName>ppt_y</p:attrName>
                                        </p:attrNameLst>
                                      </p:cBhvr>
                                    </p:animMotion>
                                    <p:animEffect transition="in" filter="fade">
                                      <p:cBhvr>
                                        <p:cTn id="15" dur="500"/>
                                        <p:tgtEl>
                                          <p:spTgt spid="117762">
                                            <p:txEl>
                                              <p:pRg st="2" end="2"/>
                                            </p:txEl>
                                          </p:spTgt>
                                        </p:tgtEl>
                                      </p:cBhvr>
                                    </p:animEffect>
                                  </p:childTnLst>
                                </p:cTn>
                              </p:par>
                            </p:childTnLst>
                          </p:cTn>
                        </p:par>
                        <p:par>
                          <p:cTn id="16" fill="hold">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117762">
                                            <p:txEl>
                                              <p:pRg st="3" end="3"/>
                                            </p:txEl>
                                          </p:spTgt>
                                        </p:tgtEl>
                                        <p:attrNameLst>
                                          <p:attrName>style.visibility</p:attrName>
                                        </p:attrNameLst>
                                      </p:cBhvr>
                                      <p:to>
                                        <p:strVal val="visible"/>
                                      </p:to>
                                    </p:set>
                                    <p:animScale>
                                      <p:cBhvr>
                                        <p:cTn id="19" dur="500" decel="50000" fill="hold">
                                          <p:stCondLst>
                                            <p:cond delay="0"/>
                                          </p:stCondLst>
                                        </p:cTn>
                                        <p:tgtEl>
                                          <p:spTgt spid="117762">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17762">
                                            <p:txEl>
                                              <p:pRg st="3" end="3"/>
                                            </p:txEl>
                                          </p:spTgt>
                                        </p:tgtEl>
                                        <p:attrNameLst>
                                          <p:attrName>ppt_x</p:attrName>
                                          <p:attrName>ppt_y</p:attrName>
                                        </p:attrNameLst>
                                      </p:cBhvr>
                                    </p:animMotion>
                                    <p:animEffect transition="in" filter="fade">
                                      <p:cBhvr>
                                        <p:cTn id="21" dur="500"/>
                                        <p:tgtEl>
                                          <p:spTgt spid="117762">
                                            <p:txEl>
                                              <p:pRg st="3" end="3"/>
                                            </p:txEl>
                                          </p:spTgt>
                                        </p:tgtEl>
                                      </p:cBhvr>
                                    </p:animEffect>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117762">
                                            <p:txEl>
                                              <p:pRg st="4" end="4"/>
                                            </p:txEl>
                                          </p:spTgt>
                                        </p:tgtEl>
                                        <p:attrNameLst>
                                          <p:attrName>style.visibility</p:attrName>
                                        </p:attrNameLst>
                                      </p:cBhvr>
                                      <p:to>
                                        <p:strVal val="visible"/>
                                      </p:to>
                                    </p:set>
                                    <p:animScale>
                                      <p:cBhvr>
                                        <p:cTn id="25" dur="500" decel="50000" fill="hold">
                                          <p:stCondLst>
                                            <p:cond delay="0"/>
                                          </p:stCondLst>
                                        </p:cTn>
                                        <p:tgtEl>
                                          <p:spTgt spid="117762">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17762">
                                            <p:txEl>
                                              <p:pRg st="4" end="4"/>
                                            </p:txEl>
                                          </p:spTgt>
                                        </p:tgtEl>
                                        <p:attrNameLst>
                                          <p:attrName>ppt_x</p:attrName>
                                          <p:attrName>ppt_y</p:attrName>
                                        </p:attrNameLst>
                                      </p:cBhvr>
                                    </p:animMotion>
                                    <p:animEffect transition="in" filter="fade">
                                      <p:cBhvr>
                                        <p:cTn id="27" dur="500"/>
                                        <p:tgtEl>
                                          <p:spTgt spid="117762">
                                            <p:txEl>
                                              <p:pRg st="4" end="4"/>
                                            </p:txEl>
                                          </p:spTgt>
                                        </p:tgtEl>
                                      </p:cBhvr>
                                    </p:animEffect>
                                  </p:childTnLst>
                                </p:cTn>
                              </p:par>
                            </p:childTnLst>
                          </p:cTn>
                        </p:par>
                        <p:par>
                          <p:cTn id="28" fill="hold">
                            <p:stCondLst>
                              <p:cond delay="2000"/>
                            </p:stCondLst>
                            <p:childTnLst>
                              <p:par>
                                <p:cTn id="29" presetID="52" presetClass="entr" presetSubtype="0" fill="hold" grpId="0" nodeType="afterEffect">
                                  <p:stCondLst>
                                    <p:cond delay="0"/>
                                  </p:stCondLst>
                                  <p:childTnLst>
                                    <p:set>
                                      <p:cBhvr>
                                        <p:cTn id="30" dur="1" fill="hold">
                                          <p:stCondLst>
                                            <p:cond delay="0"/>
                                          </p:stCondLst>
                                        </p:cTn>
                                        <p:tgtEl>
                                          <p:spTgt spid="117762">
                                            <p:txEl>
                                              <p:pRg st="5" end="5"/>
                                            </p:txEl>
                                          </p:spTgt>
                                        </p:tgtEl>
                                        <p:attrNameLst>
                                          <p:attrName>style.visibility</p:attrName>
                                        </p:attrNameLst>
                                      </p:cBhvr>
                                      <p:to>
                                        <p:strVal val="visible"/>
                                      </p:to>
                                    </p:set>
                                    <p:animScale>
                                      <p:cBhvr>
                                        <p:cTn id="31" dur="500" decel="50000" fill="hold">
                                          <p:stCondLst>
                                            <p:cond delay="0"/>
                                          </p:stCondLst>
                                        </p:cTn>
                                        <p:tgtEl>
                                          <p:spTgt spid="117762">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17762">
                                            <p:txEl>
                                              <p:pRg st="5" end="5"/>
                                            </p:txEl>
                                          </p:spTgt>
                                        </p:tgtEl>
                                        <p:attrNameLst>
                                          <p:attrName>ppt_x</p:attrName>
                                          <p:attrName>ppt_y</p:attrName>
                                        </p:attrNameLst>
                                      </p:cBhvr>
                                    </p:animMotion>
                                    <p:animEffect transition="in" filter="fade">
                                      <p:cBhvr>
                                        <p:cTn id="33" dur="500"/>
                                        <p:tgtEl>
                                          <p:spTgt spid="11776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4"/>
          <p:cNvSpPr>
            <a:spLocks noChangeArrowheads="1"/>
          </p:cNvSpPr>
          <p:nvPr/>
        </p:nvSpPr>
        <p:spPr bwMode="auto">
          <a:xfrm>
            <a:off x="2155547" y="1123017"/>
            <a:ext cx="8997950" cy="5938838"/>
          </a:xfrm>
          <a:prstGeom prst="rect">
            <a:avLst/>
          </a:prstGeom>
          <a:noFill/>
          <a:ln w="9525">
            <a:noFill/>
            <a:miter lim="800000"/>
            <a:headEnd/>
            <a:tailEnd/>
          </a:ln>
          <a:effectLst/>
        </p:spPr>
        <p:txBody>
          <a:bodyPr/>
          <a:lstStyle/>
          <a:p>
            <a:pPr algn="just" eaLnBrk="1" hangingPunct="1">
              <a:lnSpc>
                <a:spcPct val="120000"/>
              </a:lnSpc>
              <a:buClr>
                <a:schemeClr val="tx2"/>
              </a:buClr>
              <a:buSzPct val="115000"/>
              <a:buFont typeface="Wingdings" pitchFamily="2" charset="2"/>
              <a:buNone/>
              <a:defRPr/>
            </a:pPr>
            <a:r>
              <a:rPr lang="en-US" sz="2800" b="1" dirty="0">
                <a:effectLst>
                  <a:outerShdw blurRad="38100" dist="38100" dir="2700000" algn="tl">
                    <a:srgbClr val="000000"/>
                  </a:outerShdw>
                </a:effectLst>
              </a:rPr>
              <a:t>An endocrine hormone is frequently carried by the blood from its site of release to its target. </a:t>
            </a:r>
          </a:p>
          <a:p>
            <a:pPr algn="just" eaLnBrk="1" hangingPunct="1">
              <a:lnSpc>
                <a:spcPct val="120000"/>
              </a:lnSpc>
              <a:buClr>
                <a:schemeClr val="tx2"/>
              </a:buClr>
              <a:buSzPct val="115000"/>
              <a:buFont typeface="Wingdings" pitchFamily="2" charset="2"/>
              <a:buNone/>
              <a:defRPr/>
            </a:pPr>
            <a:endParaRPr lang="en-US" sz="2800" b="1" dirty="0">
              <a:effectLst>
                <a:outerShdw blurRad="38100" dist="38100" dir="2700000" algn="tl">
                  <a:srgbClr val="000000"/>
                </a:outerShdw>
              </a:effectLst>
            </a:endParaRPr>
          </a:p>
          <a:p>
            <a:pPr algn="just" eaLnBrk="1" hangingPunct="1">
              <a:lnSpc>
                <a:spcPct val="120000"/>
              </a:lnSpc>
              <a:buClr>
                <a:schemeClr val="tx2"/>
              </a:buClr>
              <a:buSzPct val="115000"/>
              <a:buFont typeface="Wingdings" pitchFamily="2" charset="2"/>
              <a:buNone/>
              <a:defRPr/>
            </a:pPr>
            <a:r>
              <a:rPr lang="en-US" sz="2800" b="1" dirty="0">
                <a:effectLst>
                  <a:outerShdw blurRad="38100" dist="38100" dir="2700000" algn="tl">
                    <a:srgbClr val="000000"/>
                  </a:outerShdw>
                </a:effectLst>
              </a:rPr>
              <a:t>Increased activity of the target tissue often down-regulates the activity of the gland that secretes the stimulating hormone, a process known as feedback </a:t>
            </a:r>
            <a:r>
              <a:rPr lang="en-US" sz="2800" b="1" i="1" dirty="0">
                <a:effectLst>
                  <a:outerShdw blurRad="38100" dist="38100" dir="2700000" algn="tl">
                    <a:srgbClr val="000000"/>
                  </a:outerShdw>
                </a:effectLst>
              </a:rPr>
              <a:t>inhibition</a:t>
            </a:r>
            <a:r>
              <a:rPr lang="en-US" sz="2800" b="1" dirty="0">
                <a:effectLst>
                  <a:outerShdw blurRad="38100" dist="38100" dir="2700000" algn="tl">
                    <a:srgbClr val="000000"/>
                  </a:outerShdw>
                </a:effectLst>
              </a:rPr>
              <a:t>.</a:t>
            </a:r>
          </a:p>
          <a:p>
            <a:pPr algn="just" eaLnBrk="1" hangingPunct="1">
              <a:lnSpc>
                <a:spcPct val="120000"/>
              </a:lnSpc>
              <a:buClr>
                <a:schemeClr val="tx2"/>
              </a:buClr>
              <a:buSzPct val="115000"/>
              <a:buFont typeface="Wingdings" pitchFamily="2" charset="2"/>
              <a:buNone/>
              <a:defRPr/>
            </a:pPr>
            <a:r>
              <a:rPr lang="en-US" sz="2800" b="1" dirty="0">
                <a:effectLst>
                  <a:outerShdw blurRad="38100" dist="38100" dir="2700000" algn="tl">
                    <a:srgbClr val="000000"/>
                  </a:outerShdw>
                </a:effectLst>
              </a:rPr>
              <a:t>         </a:t>
            </a:r>
          </a:p>
        </p:txBody>
      </p:sp>
    </p:spTree>
    <p:extLst>
      <p:ext uri="{BB962C8B-B14F-4D97-AF65-F5344CB8AC3E}">
        <p14:creationId xmlns:p14="http://schemas.microsoft.com/office/powerpoint/2010/main" val="30465424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1380">
                                            <p:txEl>
                                              <p:pRg st="0" end="0"/>
                                            </p:txEl>
                                          </p:spTgt>
                                        </p:tgtEl>
                                        <p:attrNameLst>
                                          <p:attrName>style.visibility</p:attrName>
                                        </p:attrNameLst>
                                      </p:cBhvr>
                                      <p:to>
                                        <p:strVal val="visible"/>
                                      </p:to>
                                    </p:set>
                                    <p:anim calcmode="lin" valueType="num">
                                      <p:cBhvr>
                                        <p:cTn id="7" dur="1000" fill="hold"/>
                                        <p:tgtEl>
                                          <p:spTgt spid="101380">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01380">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0138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138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01380">
                                            <p:txEl>
                                              <p:pRg st="2" end="2"/>
                                            </p:txEl>
                                          </p:spTgt>
                                        </p:tgtEl>
                                        <p:attrNameLst>
                                          <p:attrName>style.visibility</p:attrName>
                                        </p:attrNameLst>
                                      </p:cBhvr>
                                      <p:to>
                                        <p:strVal val="visible"/>
                                      </p:to>
                                    </p:set>
                                    <p:anim calcmode="lin" valueType="num">
                                      <p:cBhvr>
                                        <p:cTn id="14" dur="1000" fill="hold"/>
                                        <p:tgtEl>
                                          <p:spTgt spid="101380">
                                            <p:txEl>
                                              <p:pRg st="2" end="2"/>
                                            </p:txEl>
                                          </p:spTgt>
                                        </p:tgtEl>
                                        <p:attrNameLst>
                                          <p:attrName>ppt_w</p:attrName>
                                        </p:attrNameLst>
                                      </p:cBhvr>
                                      <p:tavLst>
                                        <p:tav tm="0">
                                          <p:val>
                                            <p:fltVal val="0"/>
                                          </p:val>
                                        </p:tav>
                                        <p:tav tm="100000">
                                          <p:val>
                                            <p:strVal val="#ppt_w"/>
                                          </p:val>
                                        </p:tav>
                                      </p:tavLst>
                                    </p:anim>
                                    <p:anim calcmode="lin" valueType="num">
                                      <p:cBhvr>
                                        <p:cTn id="15" dur="1000" fill="hold"/>
                                        <p:tgtEl>
                                          <p:spTgt spid="101380">
                                            <p:txEl>
                                              <p:pRg st="2" end="2"/>
                                            </p:txEl>
                                          </p:spTgt>
                                        </p:tgtEl>
                                        <p:attrNameLst>
                                          <p:attrName>ppt_h</p:attrName>
                                        </p:attrNameLst>
                                      </p:cBhvr>
                                      <p:tavLst>
                                        <p:tav tm="0">
                                          <p:val>
                                            <p:fltVal val="0"/>
                                          </p:val>
                                        </p:tav>
                                        <p:tav tm="100000">
                                          <p:val>
                                            <p:strVal val="#ppt_h"/>
                                          </p:val>
                                        </p:tav>
                                      </p:tavLst>
                                    </p:anim>
                                    <p:anim calcmode="lin" valueType="num">
                                      <p:cBhvr>
                                        <p:cTn id="16" dur="1000" fill="hold"/>
                                        <p:tgtEl>
                                          <p:spTgt spid="101380">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01380">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nodeType="afterGroup">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01380">
                                            <p:txEl>
                                              <p:pRg st="3" end="3"/>
                                            </p:txEl>
                                          </p:spTgt>
                                        </p:tgtEl>
                                        <p:attrNameLst>
                                          <p:attrName>style.visibility</p:attrName>
                                        </p:attrNameLst>
                                      </p:cBhvr>
                                      <p:to>
                                        <p:strVal val="visible"/>
                                      </p:to>
                                    </p:set>
                                    <p:anim calcmode="lin" valueType="num">
                                      <p:cBhvr>
                                        <p:cTn id="21" dur="1000" fill="hold"/>
                                        <p:tgtEl>
                                          <p:spTgt spid="101380">
                                            <p:txEl>
                                              <p:pRg st="3" end="3"/>
                                            </p:txEl>
                                          </p:spTgt>
                                        </p:tgtEl>
                                        <p:attrNameLst>
                                          <p:attrName>ppt_w</p:attrName>
                                        </p:attrNameLst>
                                      </p:cBhvr>
                                      <p:tavLst>
                                        <p:tav tm="0">
                                          <p:val>
                                            <p:fltVal val="0"/>
                                          </p:val>
                                        </p:tav>
                                        <p:tav tm="100000">
                                          <p:val>
                                            <p:strVal val="#ppt_w"/>
                                          </p:val>
                                        </p:tav>
                                      </p:tavLst>
                                    </p:anim>
                                    <p:anim calcmode="lin" valueType="num">
                                      <p:cBhvr>
                                        <p:cTn id="22" dur="1000" fill="hold"/>
                                        <p:tgtEl>
                                          <p:spTgt spid="101380">
                                            <p:txEl>
                                              <p:pRg st="3" end="3"/>
                                            </p:txEl>
                                          </p:spTgt>
                                        </p:tgtEl>
                                        <p:attrNameLst>
                                          <p:attrName>ppt_h</p:attrName>
                                        </p:attrNameLst>
                                      </p:cBhvr>
                                      <p:tavLst>
                                        <p:tav tm="0">
                                          <p:val>
                                            <p:fltVal val="0"/>
                                          </p:val>
                                        </p:tav>
                                        <p:tav tm="100000">
                                          <p:val>
                                            <p:strVal val="#ppt_h"/>
                                          </p:val>
                                        </p:tav>
                                      </p:tavLst>
                                    </p:anim>
                                    <p:anim calcmode="lin" valueType="num">
                                      <p:cBhvr>
                                        <p:cTn id="23" dur="1000" fill="hold"/>
                                        <p:tgtEl>
                                          <p:spTgt spid="101380">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1380">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body" idx="1"/>
          </p:nvPr>
        </p:nvSpPr>
        <p:spPr>
          <a:xfrm>
            <a:off x="2850426" y="71438"/>
            <a:ext cx="8845550" cy="6597650"/>
          </a:xfrm>
        </p:spPr>
        <p:txBody>
          <a:bodyPr/>
          <a:lstStyle/>
          <a:p>
            <a:pPr marL="0" indent="0">
              <a:spcBef>
                <a:spcPct val="0"/>
              </a:spcBef>
              <a:buNone/>
              <a:defRPr/>
            </a:pPr>
            <a:endParaRPr lang="en-US" sz="2500" b="1" dirty="0">
              <a:solidFill>
                <a:srgbClr val="00FF99"/>
              </a:solidFill>
              <a:latin typeface="Times New Roman" pitchFamily="18" charset="0"/>
              <a:cs typeface="Times New Roman" pitchFamily="18" charset="0"/>
            </a:endParaRPr>
          </a:p>
          <a:p>
            <a:pPr marL="0" indent="0">
              <a:spcBef>
                <a:spcPct val="0"/>
              </a:spcBef>
              <a:buNone/>
              <a:defRPr/>
            </a:pPr>
            <a:r>
              <a:rPr lang="en-US" sz="2500" b="1" dirty="0">
                <a:solidFill>
                  <a:srgbClr val="C00000"/>
                </a:solidFill>
                <a:latin typeface="Times New Roman" pitchFamily="18" charset="0"/>
                <a:cs typeface="Times New Roman" pitchFamily="18" charset="0"/>
              </a:rPr>
              <a:t>Inflammation of Thyroid gland </a:t>
            </a:r>
            <a:r>
              <a:rPr lang="en-US" sz="2500" b="1" dirty="0">
                <a:solidFill>
                  <a:srgbClr val="C00000"/>
                </a:solidFill>
                <a:latin typeface="Times New Roman" pitchFamily="18" charset="0"/>
                <a:cs typeface="Times New Roman" pitchFamily="18" charset="0"/>
                <a:sym typeface="Wingdings" pitchFamily="2" charset="2"/>
              </a:rPr>
              <a:t>(THYROIDITIS)</a:t>
            </a:r>
            <a:endParaRPr lang="en-US" sz="2500" b="1" dirty="0">
              <a:solidFill>
                <a:srgbClr val="C00000"/>
              </a:solidFill>
              <a:latin typeface="Times New Roman" pitchFamily="18" charset="0"/>
              <a:cs typeface="Times New Roman" pitchFamily="18" charset="0"/>
            </a:endParaRPr>
          </a:p>
          <a:p>
            <a:pPr marL="0" indent="0">
              <a:spcBef>
                <a:spcPct val="0"/>
              </a:spcBef>
              <a:buNone/>
              <a:defRPr/>
            </a:pPr>
            <a:endParaRPr lang="en-US" sz="2500" b="1" dirty="0">
              <a:solidFill>
                <a:srgbClr val="66FFFF"/>
              </a:solidFill>
              <a:latin typeface="Times New Roman" pitchFamily="18" charset="0"/>
              <a:cs typeface="Times New Roman" pitchFamily="18" charset="0"/>
            </a:endParaRPr>
          </a:p>
          <a:p>
            <a:pPr marL="0" indent="0">
              <a:spcBef>
                <a:spcPct val="0"/>
              </a:spcBef>
              <a:buNone/>
              <a:defRPr/>
            </a:pPr>
            <a:endParaRPr lang="en-US" sz="2500" b="1" dirty="0">
              <a:solidFill>
                <a:srgbClr val="FF0000"/>
              </a:solidFill>
              <a:latin typeface="Times New Roman" pitchFamily="18" charset="0"/>
              <a:cs typeface="Times New Roman" pitchFamily="18" charset="0"/>
            </a:endParaRPr>
          </a:p>
          <a:p>
            <a:pPr marL="0" indent="0">
              <a:spcBef>
                <a:spcPct val="0"/>
              </a:spcBef>
              <a:buNone/>
              <a:defRPr/>
            </a:pPr>
            <a:r>
              <a:rPr lang="en-US" sz="2500" b="1" dirty="0">
                <a:solidFill>
                  <a:srgbClr val="FF0000"/>
                </a:solidFill>
                <a:latin typeface="Times New Roman" pitchFamily="18" charset="0"/>
                <a:cs typeface="Times New Roman" pitchFamily="18" charset="0"/>
              </a:rPr>
              <a:t>A. Bacterial</a:t>
            </a:r>
          </a:p>
          <a:p>
            <a:pPr marL="0" indent="0">
              <a:spcBef>
                <a:spcPct val="0"/>
              </a:spcBef>
              <a:buNone/>
              <a:defRPr/>
            </a:pPr>
            <a:r>
              <a:rPr lang="en-US" sz="2400" b="1" dirty="0">
                <a:solidFill>
                  <a:srgbClr val="00B050"/>
                </a:solidFill>
                <a:latin typeface="Times New Roman" pitchFamily="18" charset="0"/>
                <a:cs typeface="Times New Roman" pitchFamily="18" charset="0"/>
              </a:rPr>
              <a:t>1. Acute thyroiditis</a:t>
            </a:r>
          </a:p>
          <a:p>
            <a:pPr marL="0" indent="0">
              <a:spcBef>
                <a:spcPct val="0"/>
              </a:spcBef>
              <a:buNone/>
              <a:defRPr/>
            </a:pPr>
            <a:r>
              <a:rPr lang="en-US" sz="2400" b="1" dirty="0">
                <a:solidFill>
                  <a:srgbClr val="00B050"/>
                </a:solidFill>
                <a:latin typeface="Times New Roman" pitchFamily="18" charset="0"/>
                <a:cs typeface="Times New Roman" pitchFamily="18" charset="0"/>
              </a:rPr>
              <a:t>2. Granulomatous thyroiditis</a:t>
            </a:r>
          </a:p>
          <a:p>
            <a:pPr marL="0" indent="0" algn="just">
              <a:spcBef>
                <a:spcPct val="0"/>
              </a:spcBef>
              <a:buNone/>
              <a:defRPr/>
            </a:pPr>
            <a:endParaRPr lang="en-US" sz="2500" b="1" dirty="0">
              <a:latin typeface="Times New Roman" pitchFamily="18" charset="0"/>
              <a:cs typeface="Times New Roman" pitchFamily="18" charset="0"/>
            </a:endParaRPr>
          </a:p>
          <a:p>
            <a:pPr marL="0" indent="0" algn="just">
              <a:spcBef>
                <a:spcPct val="0"/>
              </a:spcBef>
              <a:buNone/>
              <a:defRPr/>
            </a:pPr>
            <a:endParaRPr lang="en-US" sz="2500" b="1" dirty="0">
              <a:solidFill>
                <a:srgbClr val="FF0000"/>
              </a:solidFill>
              <a:latin typeface="Times New Roman" pitchFamily="18" charset="0"/>
              <a:cs typeface="Times New Roman" pitchFamily="18" charset="0"/>
            </a:endParaRPr>
          </a:p>
          <a:p>
            <a:pPr marL="0" indent="0" algn="just">
              <a:spcBef>
                <a:spcPct val="0"/>
              </a:spcBef>
              <a:buNone/>
              <a:defRPr/>
            </a:pPr>
            <a:r>
              <a:rPr lang="en-US" sz="2500" b="1" dirty="0">
                <a:solidFill>
                  <a:srgbClr val="FF0000"/>
                </a:solidFill>
                <a:latin typeface="Times New Roman" pitchFamily="18" charset="0"/>
                <a:cs typeface="Times New Roman" pitchFamily="18" charset="0"/>
              </a:rPr>
              <a:t>B. Non-bacterial</a:t>
            </a:r>
          </a:p>
          <a:p>
            <a:pPr marL="0" indent="0" algn="just">
              <a:spcBef>
                <a:spcPct val="0"/>
              </a:spcBef>
              <a:buNone/>
              <a:defRPr/>
            </a:pPr>
            <a:r>
              <a:rPr lang="en-US" sz="2500" b="1" dirty="0">
                <a:solidFill>
                  <a:srgbClr val="00B050"/>
                </a:solidFill>
                <a:latin typeface="Times New Roman" pitchFamily="18" charset="0"/>
                <a:cs typeface="Times New Roman" pitchFamily="18" charset="0"/>
              </a:rPr>
              <a:t>1. Hashimoto's thyroiditis</a:t>
            </a:r>
          </a:p>
          <a:p>
            <a:pPr marL="0" indent="0" algn="just">
              <a:spcBef>
                <a:spcPct val="0"/>
              </a:spcBef>
              <a:buNone/>
              <a:defRPr/>
            </a:pPr>
            <a:r>
              <a:rPr lang="en-US" sz="2400" b="1" dirty="0">
                <a:solidFill>
                  <a:srgbClr val="00B050"/>
                </a:solidFill>
                <a:latin typeface="Times New Roman" panose="02020603050405020304" pitchFamily="18" charset="0"/>
                <a:cs typeface="Times New Roman" panose="02020603050405020304" pitchFamily="18" charset="0"/>
              </a:rPr>
              <a:t>2. Subacute Granulomatous thyroiditis “De </a:t>
            </a:r>
            <a:r>
              <a:rPr lang="en-US" sz="2400" b="1" dirty="0" err="1">
                <a:solidFill>
                  <a:srgbClr val="00B050"/>
                </a:solidFill>
                <a:latin typeface="Times New Roman" panose="02020603050405020304" pitchFamily="18" charset="0"/>
                <a:cs typeface="Times New Roman" panose="02020603050405020304" pitchFamily="18" charset="0"/>
              </a:rPr>
              <a:t>Quervain</a:t>
            </a:r>
            <a:r>
              <a:rPr lang="en-US" sz="2400" b="1" dirty="0">
                <a:solidFill>
                  <a:srgbClr val="00B050"/>
                </a:solidFill>
                <a:latin typeface="Times New Roman" panose="02020603050405020304" pitchFamily="18" charset="0"/>
                <a:cs typeface="Times New Roman" panose="02020603050405020304" pitchFamily="18" charset="0"/>
              </a:rPr>
              <a:t>”</a:t>
            </a:r>
          </a:p>
          <a:p>
            <a:pPr marL="0" indent="0" algn="just">
              <a:spcBef>
                <a:spcPct val="0"/>
              </a:spcBef>
              <a:buNone/>
              <a:defRPr/>
            </a:pPr>
            <a:r>
              <a:rPr lang="en-US" sz="2400" b="1" dirty="0">
                <a:solidFill>
                  <a:srgbClr val="00B050"/>
                </a:solidFill>
                <a:latin typeface="Times New Roman" panose="02020603050405020304" pitchFamily="18" charset="0"/>
                <a:cs typeface="Times New Roman" panose="02020603050405020304" pitchFamily="18" charset="0"/>
              </a:rPr>
              <a:t>3. Riedel's thyroiditis</a:t>
            </a:r>
          </a:p>
          <a:p>
            <a:pPr marL="0" indent="0" algn="just">
              <a:spcBef>
                <a:spcPct val="0"/>
              </a:spcBef>
              <a:buNone/>
              <a:defRPr/>
            </a:pPr>
            <a:r>
              <a:rPr lang="en-US" sz="2400" b="1" dirty="0">
                <a:solidFill>
                  <a:srgbClr val="00B050"/>
                </a:solidFill>
                <a:latin typeface="Times New Roman" panose="02020603050405020304" pitchFamily="18" charset="0"/>
                <a:cs typeface="Times New Roman" panose="02020603050405020304" pitchFamily="18" charset="0"/>
              </a:rPr>
              <a:t>4. Subacute lymphocytic thyroiditis  </a:t>
            </a:r>
            <a:endParaRPr lang="ar-IQ" sz="2400" b="1" dirty="0">
              <a:solidFill>
                <a:srgbClr val="00B050"/>
              </a:solidFill>
              <a:latin typeface="Times New Roman" panose="02020603050405020304" pitchFamily="18" charset="0"/>
              <a:cs typeface="Times New Roman" panose="02020603050405020304" pitchFamily="18" charset="0"/>
            </a:endParaRPr>
          </a:p>
          <a:p>
            <a:pPr marL="0" indent="0" algn="just">
              <a:spcBef>
                <a:spcPct val="0"/>
              </a:spcBef>
              <a:buNone/>
              <a:defRPr/>
            </a:pPr>
            <a:endParaRPr lang="en-US" sz="2400" b="1" dirty="0">
              <a:solidFill>
                <a:srgbClr val="00B050"/>
              </a:solidFill>
              <a:latin typeface="Times New Roman" panose="02020603050405020304" pitchFamily="18" charset="0"/>
              <a:cs typeface="Times New Roman" panose="02020603050405020304" pitchFamily="18" charset="0"/>
            </a:endParaRPr>
          </a:p>
          <a:p>
            <a:pPr marL="457200" indent="-457200" algn="just">
              <a:spcBef>
                <a:spcPct val="0"/>
              </a:spcBef>
              <a:buAutoNum type="arabicPeriod"/>
              <a:defRPr/>
            </a:pPr>
            <a:endParaRPr lang="en-US" sz="2500" b="1" dirty="0">
              <a:latin typeface="Times New Roman" pitchFamily="18" charset="0"/>
              <a:cs typeface="Times New Roman" pitchFamily="18" charset="0"/>
            </a:endParaRPr>
          </a:p>
        </p:txBody>
      </p:sp>
    </p:spTree>
    <p:extLst>
      <p:ext uri="{BB962C8B-B14F-4D97-AF65-F5344CB8AC3E}">
        <p14:creationId xmlns:p14="http://schemas.microsoft.com/office/powerpoint/2010/main" val="10109323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7762">
                                            <p:txEl>
                                              <p:pRg st="1" end="1"/>
                                            </p:txEl>
                                          </p:spTgt>
                                        </p:tgtEl>
                                        <p:attrNameLst>
                                          <p:attrName>style.visibility</p:attrName>
                                        </p:attrNameLst>
                                      </p:cBhvr>
                                      <p:to>
                                        <p:strVal val="visible"/>
                                      </p:to>
                                    </p:set>
                                    <p:animScale>
                                      <p:cBhvr>
                                        <p:cTn id="7" dur="500" decel="50000" fill="hold">
                                          <p:stCondLst>
                                            <p:cond delay="0"/>
                                          </p:stCondLst>
                                        </p:cTn>
                                        <p:tgtEl>
                                          <p:spTgt spid="117762">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117762">
                                            <p:txEl>
                                              <p:pRg st="1" end="1"/>
                                            </p:txEl>
                                          </p:spTgt>
                                        </p:tgtEl>
                                        <p:attrNameLst>
                                          <p:attrName>ppt_x</p:attrName>
                                          <p:attrName>ppt_y</p:attrName>
                                        </p:attrNameLst>
                                      </p:cBhvr>
                                    </p:animMotion>
                                    <p:animEffect transition="in" filter="fade">
                                      <p:cBhvr>
                                        <p:cTn id="9" dur="500"/>
                                        <p:tgtEl>
                                          <p:spTgt spid="117762">
                                            <p:txEl>
                                              <p:pRg st="1" end="1"/>
                                            </p:txEl>
                                          </p:spTgt>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17762">
                                            <p:txEl>
                                              <p:pRg st="4" end="4"/>
                                            </p:txEl>
                                          </p:spTgt>
                                        </p:tgtEl>
                                        <p:attrNameLst>
                                          <p:attrName>style.visibility</p:attrName>
                                        </p:attrNameLst>
                                      </p:cBhvr>
                                      <p:to>
                                        <p:strVal val="visible"/>
                                      </p:to>
                                    </p:set>
                                    <p:animScale>
                                      <p:cBhvr>
                                        <p:cTn id="13" dur="500" decel="50000" fill="hold">
                                          <p:stCondLst>
                                            <p:cond delay="0"/>
                                          </p:stCondLst>
                                        </p:cTn>
                                        <p:tgtEl>
                                          <p:spTgt spid="117762">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17762">
                                            <p:txEl>
                                              <p:pRg st="4" end="4"/>
                                            </p:txEl>
                                          </p:spTgt>
                                        </p:tgtEl>
                                        <p:attrNameLst>
                                          <p:attrName>ppt_x</p:attrName>
                                          <p:attrName>ppt_y</p:attrName>
                                        </p:attrNameLst>
                                      </p:cBhvr>
                                    </p:animMotion>
                                    <p:animEffect transition="in" filter="fade">
                                      <p:cBhvr>
                                        <p:cTn id="15" dur="500"/>
                                        <p:tgtEl>
                                          <p:spTgt spid="117762">
                                            <p:txEl>
                                              <p:pRg st="4" end="4"/>
                                            </p:txEl>
                                          </p:spTgt>
                                        </p:tgtEl>
                                      </p:cBhvr>
                                    </p:animEffect>
                                  </p:childTnLst>
                                </p:cTn>
                              </p:par>
                            </p:childTnLst>
                          </p:cTn>
                        </p:par>
                        <p:par>
                          <p:cTn id="16" fill="hold" nodeType="afterGroup">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117762">
                                            <p:txEl>
                                              <p:pRg st="5" end="5"/>
                                            </p:txEl>
                                          </p:spTgt>
                                        </p:tgtEl>
                                        <p:attrNameLst>
                                          <p:attrName>style.visibility</p:attrName>
                                        </p:attrNameLst>
                                      </p:cBhvr>
                                      <p:to>
                                        <p:strVal val="visible"/>
                                      </p:to>
                                    </p:set>
                                    <p:animScale>
                                      <p:cBhvr>
                                        <p:cTn id="19" dur="500" decel="50000" fill="hold">
                                          <p:stCondLst>
                                            <p:cond delay="0"/>
                                          </p:stCondLst>
                                        </p:cTn>
                                        <p:tgtEl>
                                          <p:spTgt spid="117762">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17762">
                                            <p:txEl>
                                              <p:pRg st="5" end="5"/>
                                            </p:txEl>
                                          </p:spTgt>
                                        </p:tgtEl>
                                        <p:attrNameLst>
                                          <p:attrName>ppt_x</p:attrName>
                                          <p:attrName>ppt_y</p:attrName>
                                        </p:attrNameLst>
                                      </p:cBhvr>
                                    </p:animMotion>
                                    <p:animEffect transition="in" filter="fade">
                                      <p:cBhvr>
                                        <p:cTn id="21" dur="500"/>
                                        <p:tgtEl>
                                          <p:spTgt spid="117762">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grpId="0" nodeType="clickEffect">
                                  <p:stCondLst>
                                    <p:cond delay="0"/>
                                  </p:stCondLst>
                                  <p:childTnLst>
                                    <p:set>
                                      <p:cBhvr>
                                        <p:cTn id="25" dur="1" fill="hold">
                                          <p:stCondLst>
                                            <p:cond delay="0"/>
                                          </p:stCondLst>
                                        </p:cTn>
                                        <p:tgtEl>
                                          <p:spTgt spid="117762">
                                            <p:txEl>
                                              <p:pRg st="6" end="6"/>
                                            </p:txEl>
                                          </p:spTgt>
                                        </p:tgtEl>
                                        <p:attrNameLst>
                                          <p:attrName>style.visibility</p:attrName>
                                        </p:attrNameLst>
                                      </p:cBhvr>
                                      <p:to>
                                        <p:strVal val="visible"/>
                                      </p:to>
                                    </p:set>
                                    <p:animScale>
                                      <p:cBhvr>
                                        <p:cTn id="26" dur="500" decel="50000" fill="hold">
                                          <p:stCondLst>
                                            <p:cond delay="0"/>
                                          </p:stCondLst>
                                        </p:cTn>
                                        <p:tgtEl>
                                          <p:spTgt spid="117762">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117762">
                                            <p:txEl>
                                              <p:pRg st="6" end="6"/>
                                            </p:txEl>
                                          </p:spTgt>
                                        </p:tgtEl>
                                        <p:attrNameLst>
                                          <p:attrName>ppt_x</p:attrName>
                                          <p:attrName>ppt_y</p:attrName>
                                        </p:attrNameLst>
                                      </p:cBhvr>
                                    </p:animMotion>
                                    <p:animEffect transition="in" filter="fade">
                                      <p:cBhvr>
                                        <p:cTn id="28" dur="500"/>
                                        <p:tgtEl>
                                          <p:spTgt spid="117762">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grpId="0" nodeType="clickEffect">
                                  <p:stCondLst>
                                    <p:cond delay="0"/>
                                  </p:stCondLst>
                                  <p:childTnLst>
                                    <p:set>
                                      <p:cBhvr>
                                        <p:cTn id="32" dur="1" fill="hold">
                                          <p:stCondLst>
                                            <p:cond delay="0"/>
                                          </p:stCondLst>
                                        </p:cTn>
                                        <p:tgtEl>
                                          <p:spTgt spid="117762">
                                            <p:txEl>
                                              <p:pRg st="9" end="9"/>
                                            </p:txEl>
                                          </p:spTgt>
                                        </p:tgtEl>
                                        <p:attrNameLst>
                                          <p:attrName>style.visibility</p:attrName>
                                        </p:attrNameLst>
                                      </p:cBhvr>
                                      <p:to>
                                        <p:strVal val="visible"/>
                                      </p:to>
                                    </p:set>
                                    <p:animScale>
                                      <p:cBhvr>
                                        <p:cTn id="33" dur="500" decel="50000" fill="hold">
                                          <p:stCondLst>
                                            <p:cond delay="0"/>
                                          </p:stCondLst>
                                        </p:cTn>
                                        <p:tgtEl>
                                          <p:spTgt spid="117762">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500" decel="50000" fill="hold">
                                          <p:stCondLst>
                                            <p:cond delay="0"/>
                                          </p:stCondLst>
                                        </p:cTn>
                                        <p:tgtEl>
                                          <p:spTgt spid="117762">
                                            <p:txEl>
                                              <p:pRg st="9" end="9"/>
                                            </p:txEl>
                                          </p:spTgt>
                                        </p:tgtEl>
                                        <p:attrNameLst>
                                          <p:attrName>ppt_x</p:attrName>
                                          <p:attrName>ppt_y</p:attrName>
                                        </p:attrNameLst>
                                      </p:cBhvr>
                                    </p:animMotion>
                                    <p:animEffect transition="in" filter="fade">
                                      <p:cBhvr>
                                        <p:cTn id="35" dur="500"/>
                                        <p:tgtEl>
                                          <p:spTgt spid="117762">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grpId="0" nodeType="clickEffect">
                                  <p:stCondLst>
                                    <p:cond delay="0"/>
                                  </p:stCondLst>
                                  <p:childTnLst>
                                    <p:set>
                                      <p:cBhvr>
                                        <p:cTn id="39" dur="1" fill="hold">
                                          <p:stCondLst>
                                            <p:cond delay="0"/>
                                          </p:stCondLst>
                                        </p:cTn>
                                        <p:tgtEl>
                                          <p:spTgt spid="117762">
                                            <p:txEl>
                                              <p:pRg st="10" end="10"/>
                                            </p:txEl>
                                          </p:spTgt>
                                        </p:tgtEl>
                                        <p:attrNameLst>
                                          <p:attrName>style.visibility</p:attrName>
                                        </p:attrNameLst>
                                      </p:cBhvr>
                                      <p:to>
                                        <p:strVal val="visible"/>
                                      </p:to>
                                    </p:set>
                                    <p:animScale>
                                      <p:cBhvr>
                                        <p:cTn id="40" dur="500" decel="50000" fill="hold">
                                          <p:stCondLst>
                                            <p:cond delay="0"/>
                                          </p:stCondLst>
                                        </p:cTn>
                                        <p:tgtEl>
                                          <p:spTgt spid="117762">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117762">
                                            <p:txEl>
                                              <p:pRg st="10" end="10"/>
                                            </p:txEl>
                                          </p:spTgt>
                                        </p:tgtEl>
                                        <p:attrNameLst>
                                          <p:attrName>ppt_x</p:attrName>
                                          <p:attrName>ppt_y</p:attrName>
                                        </p:attrNameLst>
                                      </p:cBhvr>
                                    </p:animMotion>
                                    <p:animEffect transition="in" filter="fade">
                                      <p:cBhvr>
                                        <p:cTn id="42" dur="500"/>
                                        <p:tgtEl>
                                          <p:spTgt spid="117762">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2" presetClass="entr" presetSubtype="0" fill="hold" grpId="0" nodeType="clickEffect">
                                  <p:stCondLst>
                                    <p:cond delay="0"/>
                                  </p:stCondLst>
                                  <p:childTnLst>
                                    <p:set>
                                      <p:cBhvr>
                                        <p:cTn id="46" dur="1" fill="hold">
                                          <p:stCondLst>
                                            <p:cond delay="0"/>
                                          </p:stCondLst>
                                        </p:cTn>
                                        <p:tgtEl>
                                          <p:spTgt spid="117762">
                                            <p:txEl>
                                              <p:pRg st="11" end="11"/>
                                            </p:txEl>
                                          </p:spTgt>
                                        </p:tgtEl>
                                        <p:attrNameLst>
                                          <p:attrName>style.visibility</p:attrName>
                                        </p:attrNameLst>
                                      </p:cBhvr>
                                      <p:to>
                                        <p:strVal val="visible"/>
                                      </p:to>
                                    </p:set>
                                    <p:animScale>
                                      <p:cBhvr>
                                        <p:cTn id="47" dur="500" decel="50000" fill="hold">
                                          <p:stCondLst>
                                            <p:cond delay="0"/>
                                          </p:stCondLst>
                                        </p:cTn>
                                        <p:tgtEl>
                                          <p:spTgt spid="117762">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117762">
                                            <p:txEl>
                                              <p:pRg st="11" end="11"/>
                                            </p:txEl>
                                          </p:spTgt>
                                        </p:tgtEl>
                                        <p:attrNameLst>
                                          <p:attrName>ppt_x</p:attrName>
                                          <p:attrName>ppt_y</p:attrName>
                                        </p:attrNameLst>
                                      </p:cBhvr>
                                    </p:animMotion>
                                    <p:animEffect transition="in" filter="fade">
                                      <p:cBhvr>
                                        <p:cTn id="49" dur="500"/>
                                        <p:tgtEl>
                                          <p:spTgt spid="117762">
                                            <p:txEl>
                                              <p:pRg st="11" end="1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2" presetClass="entr" presetSubtype="0" fill="hold" grpId="0" nodeType="clickEffect">
                                  <p:stCondLst>
                                    <p:cond delay="0"/>
                                  </p:stCondLst>
                                  <p:childTnLst>
                                    <p:set>
                                      <p:cBhvr>
                                        <p:cTn id="53" dur="1" fill="hold">
                                          <p:stCondLst>
                                            <p:cond delay="0"/>
                                          </p:stCondLst>
                                        </p:cTn>
                                        <p:tgtEl>
                                          <p:spTgt spid="117762">
                                            <p:txEl>
                                              <p:pRg st="12" end="12"/>
                                            </p:txEl>
                                          </p:spTgt>
                                        </p:tgtEl>
                                        <p:attrNameLst>
                                          <p:attrName>style.visibility</p:attrName>
                                        </p:attrNameLst>
                                      </p:cBhvr>
                                      <p:to>
                                        <p:strVal val="visible"/>
                                      </p:to>
                                    </p:set>
                                    <p:animScale>
                                      <p:cBhvr>
                                        <p:cTn id="54" dur="500" decel="50000" fill="hold">
                                          <p:stCondLst>
                                            <p:cond delay="0"/>
                                          </p:stCondLst>
                                        </p:cTn>
                                        <p:tgtEl>
                                          <p:spTgt spid="117762">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500" decel="50000" fill="hold">
                                          <p:stCondLst>
                                            <p:cond delay="0"/>
                                          </p:stCondLst>
                                        </p:cTn>
                                        <p:tgtEl>
                                          <p:spTgt spid="117762">
                                            <p:txEl>
                                              <p:pRg st="12" end="12"/>
                                            </p:txEl>
                                          </p:spTgt>
                                        </p:tgtEl>
                                        <p:attrNameLst>
                                          <p:attrName>ppt_x</p:attrName>
                                          <p:attrName>ppt_y</p:attrName>
                                        </p:attrNameLst>
                                      </p:cBhvr>
                                    </p:animMotion>
                                    <p:animEffect transition="in" filter="fade">
                                      <p:cBhvr>
                                        <p:cTn id="56" dur="500"/>
                                        <p:tgtEl>
                                          <p:spTgt spid="117762">
                                            <p:txEl>
                                              <p:pRg st="12" end="1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52" presetClass="entr" presetSubtype="0" fill="hold" grpId="0" nodeType="clickEffect">
                                  <p:stCondLst>
                                    <p:cond delay="0"/>
                                  </p:stCondLst>
                                  <p:childTnLst>
                                    <p:set>
                                      <p:cBhvr>
                                        <p:cTn id="60" dur="1" fill="hold">
                                          <p:stCondLst>
                                            <p:cond delay="0"/>
                                          </p:stCondLst>
                                        </p:cTn>
                                        <p:tgtEl>
                                          <p:spTgt spid="117762">
                                            <p:txEl>
                                              <p:pRg st="13" end="13"/>
                                            </p:txEl>
                                          </p:spTgt>
                                        </p:tgtEl>
                                        <p:attrNameLst>
                                          <p:attrName>style.visibility</p:attrName>
                                        </p:attrNameLst>
                                      </p:cBhvr>
                                      <p:to>
                                        <p:strVal val="visible"/>
                                      </p:to>
                                    </p:set>
                                    <p:animScale>
                                      <p:cBhvr>
                                        <p:cTn id="61" dur="500" decel="50000" fill="hold">
                                          <p:stCondLst>
                                            <p:cond delay="0"/>
                                          </p:stCondLst>
                                        </p:cTn>
                                        <p:tgtEl>
                                          <p:spTgt spid="117762">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117762">
                                            <p:txEl>
                                              <p:pRg st="13" end="13"/>
                                            </p:txEl>
                                          </p:spTgt>
                                        </p:tgtEl>
                                        <p:attrNameLst>
                                          <p:attrName>ppt_x</p:attrName>
                                          <p:attrName>ppt_y</p:attrName>
                                        </p:attrNameLst>
                                      </p:cBhvr>
                                    </p:animMotion>
                                    <p:animEffect transition="in" filter="fade">
                                      <p:cBhvr>
                                        <p:cTn id="63" dur="500"/>
                                        <p:tgtEl>
                                          <p:spTgt spid="11776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body" idx="1"/>
          </p:nvPr>
        </p:nvSpPr>
        <p:spPr>
          <a:xfrm>
            <a:off x="2850426" y="71438"/>
            <a:ext cx="8845550" cy="6597650"/>
          </a:xfrm>
        </p:spPr>
        <p:txBody>
          <a:bodyPr/>
          <a:lstStyle/>
          <a:p>
            <a:pPr marL="0" indent="0">
              <a:spcBef>
                <a:spcPct val="0"/>
              </a:spcBef>
              <a:buNone/>
              <a:defRPr/>
            </a:pPr>
            <a:endParaRPr lang="en-US" sz="2500" b="1" dirty="0">
              <a:solidFill>
                <a:srgbClr val="00FF99"/>
              </a:solidFill>
              <a:latin typeface="Times New Roman" pitchFamily="18" charset="0"/>
              <a:cs typeface="Times New Roman" pitchFamily="18" charset="0"/>
            </a:endParaRPr>
          </a:p>
          <a:p>
            <a:pPr marL="0" indent="0">
              <a:spcBef>
                <a:spcPct val="0"/>
              </a:spcBef>
              <a:buNone/>
              <a:defRPr/>
            </a:pPr>
            <a:r>
              <a:rPr lang="en-US" sz="2500" b="1" dirty="0">
                <a:solidFill>
                  <a:srgbClr val="C00000"/>
                </a:solidFill>
                <a:latin typeface="Times New Roman" pitchFamily="18" charset="0"/>
                <a:cs typeface="Times New Roman" pitchFamily="18" charset="0"/>
              </a:rPr>
              <a:t>Inflammation of Thyroid gland </a:t>
            </a:r>
            <a:r>
              <a:rPr lang="en-US" sz="2500" b="1" dirty="0">
                <a:solidFill>
                  <a:srgbClr val="C00000"/>
                </a:solidFill>
                <a:latin typeface="Times New Roman" pitchFamily="18" charset="0"/>
                <a:cs typeface="Times New Roman" pitchFamily="18" charset="0"/>
                <a:sym typeface="Wingdings" pitchFamily="2" charset="2"/>
              </a:rPr>
              <a:t>(THYROIDITIS)</a:t>
            </a:r>
            <a:endParaRPr lang="en-US" sz="2500" b="1" dirty="0">
              <a:solidFill>
                <a:srgbClr val="C00000"/>
              </a:solidFill>
              <a:latin typeface="Times New Roman" pitchFamily="18" charset="0"/>
              <a:cs typeface="Times New Roman" pitchFamily="18" charset="0"/>
            </a:endParaRPr>
          </a:p>
          <a:p>
            <a:pPr marL="0" indent="0">
              <a:spcBef>
                <a:spcPct val="0"/>
              </a:spcBef>
              <a:buNone/>
              <a:defRPr/>
            </a:pPr>
            <a:endParaRPr lang="en-US" sz="2500" b="1" dirty="0">
              <a:solidFill>
                <a:srgbClr val="66FFFF"/>
              </a:solidFill>
              <a:latin typeface="Times New Roman" pitchFamily="18" charset="0"/>
              <a:cs typeface="Times New Roman" pitchFamily="18" charset="0"/>
            </a:endParaRPr>
          </a:p>
          <a:p>
            <a:pPr marL="457200" indent="-457200">
              <a:spcBef>
                <a:spcPct val="0"/>
              </a:spcBef>
              <a:buAutoNum type="alphaUcPeriod"/>
              <a:defRPr/>
            </a:pPr>
            <a:r>
              <a:rPr lang="en-US" sz="2500" b="1" dirty="0">
                <a:solidFill>
                  <a:srgbClr val="FF0000"/>
                </a:solidFill>
                <a:latin typeface="Times New Roman" pitchFamily="18" charset="0"/>
                <a:cs typeface="Times New Roman" pitchFamily="18" charset="0"/>
              </a:rPr>
              <a:t>Bacterial:</a:t>
            </a:r>
          </a:p>
          <a:p>
            <a:pPr marL="0" indent="0">
              <a:spcBef>
                <a:spcPct val="0"/>
              </a:spcBef>
              <a:buNone/>
              <a:defRPr/>
            </a:pPr>
            <a:endParaRPr lang="en-US" sz="2500" b="1" dirty="0">
              <a:solidFill>
                <a:srgbClr val="FF0000"/>
              </a:solidFill>
              <a:latin typeface="Times New Roman" pitchFamily="18" charset="0"/>
              <a:cs typeface="Times New Roman" pitchFamily="18" charset="0"/>
            </a:endParaRPr>
          </a:p>
          <a:p>
            <a:pPr marL="0" indent="0">
              <a:spcBef>
                <a:spcPct val="0"/>
              </a:spcBef>
              <a:buNone/>
              <a:defRPr/>
            </a:pPr>
            <a:r>
              <a:rPr lang="en-US" sz="2500" b="1" dirty="0">
                <a:solidFill>
                  <a:srgbClr val="00B050"/>
                </a:solidFill>
                <a:latin typeface="Times New Roman" pitchFamily="18" charset="0"/>
                <a:cs typeface="Times New Roman" pitchFamily="18" charset="0"/>
              </a:rPr>
              <a:t>1. Acute thyroiditis:</a:t>
            </a:r>
          </a:p>
          <a:p>
            <a:pPr marL="0" indent="0" algn="just">
              <a:spcBef>
                <a:spcPct val="0"/>
              </a:spcBef>
              <a:buNone/>
              <a:defRPr/>
            </a:pPr>
            <a:endParaRPr lang="en-US" sz="2500" b="1" dirty="0">
              <a:latin typeface="Times New Roman" pitchFamily="18" charset="0"/>
              <a:cs typeface="Times New Roman" pitchFamily="18" charset="0"/>
            </a:endParaRPr>
          </a:p>
          <a:p>
            <a:pPr marL="0" indent="0" algn="just">
              <a:spcBef>
                <a:spcPct val="0"/>
              </a:spcBef>
              <a:buNone/>
              <a:defRPr/>
            </a:pPr>
            <a:r>
              <a:rPr lang="en-US" sz="2500" b="1" dirty="0">
                <a:latin typeface="Times New Roman" pitchFamily="18" charset="0"/>
                <a:cs typeface="Times New Roman" pitchFamily="18" charset="0"/>
              </a:rPr>
              <a:t>It is rare caused by bacterial infections e.g. staph or </a:t>
            </a:r>
            <a:r>
              <a:rPr lang="en-US" sz="2500" b="1" dirty="0" err="1">
                <a:latin typeface="Times New Roman" pitchFamily="18" charset="0"/>
                <a:cs typeface="Times New Roman" pitchFamily="18" charset="0"/>
              </a:rPr>
              <a:t>strepto</a:t>
            </a:r>
            <a:r>
              <a:rPr lang="en-US" sz="2500" b="1" dirty="0">
                <a:latin typeface="Times New Roman" pitchFamily="18" charset="0"/>
                <a:cs typeface="Times New Roman" pitchFamily="18" charset="0"/>
              </a:rPr>
              <a:t> which reach the thyroid gland by one of the following ways: </a:t>
            </a:r>
            <a:r>
              <a:rPr lang="en-US" sz="2500" b="1" dirty="0" err="1">
                <a:latin typeface="Times New Roman" pitchFamily="18" charset="0"/>
                <a:cs typeface="Times New Roman" pitchFamily="18" charset="0"/>
              </a:rPr>
              <a:t>haematogenous</a:t>
            </a:r>
            <a:r>
              <a:rPr lang="en-US" sz="2500" b="1" dirty="0">
                <a:latin typeface="Times New Roman" pitchFamily="18" charset="0"/>
                <a:cs typeface="Times New Roman" pitchFamily="18" charset="0"/>
              </a:rPr>
              <a:t>, lymphatic or direct from near by focus.</a:t>
            </a:r>
          </a:p>
          <a:p>
            <a:pPr marL="0" indent="0">
              <a:spcBef>
                <a:spcPct val="0"/>
              </a:spcBef>
              <a:buNone/>
              <a:defRPr/>
            </a:pPr>
            <a:endParaRPr lang="en-US" sz="2500" b="1" dirty="0">
              <a:latin typeface="Times New Roman" pitchFamily="18" charset="0"/>
              <a:cs typeface="Times New Roman" pitchFamily="18" charset="0"/>
            </a:endParaRPr>
          </a:p>
          <a:p>
            <a:pPr marL="0" indent="0">
              <a:spcBef>
                <a:spcPct val="0"/>
              </a:spcBef>
              <a:buNone/>
              <a:defRPr/>
            </a:pPr>
            <a:r>
              <a:rPr lang="en-US" sz="2500" b="1" dirty="0">
                <a:latin typeface="Times New Roman" pitchFamily="18" charset="0"/>
                <a:cs typeface="Times New Roman" pitchFamily="18" charset="0"/>
              </a:rPr>
              <a:t>Pathology: The gland is swollen &amp; congested with interstitial inflammation.</a:t>
            </a:r>
          </a:p>
          <a:p>
            <a:pPr marL="0" indent="0">
              <a:spcBef>
                <a:spcPct val="0"/>
              </a:spcBef>
              <a:buNone/>
              <a:defRPr/>
            </a:pPr>
            <a:r>
              <a:rPr lang="en-US" sz="2500" b="1" dirty="0">
                <a:solidFill>
                  <a:schemeClr val="tx1"/>
                </a:solidFill>
                <a:latin typeface="Times New Roman" pitchFamily="18" charset="0"/>
                <a:cs typeface="Times New Roman" pitchFamily="18" charset="0"/>
              </a:rPr>
              <a:t>Results : 1. Resolution or</a:t>
            </a:r>
          </a:p>
          <a:p>
            <a:pPr marL="0" indent="0">
              <a:spcBef>
                <a:spcPct val="0"/>
              </a:spcBef>
              <a:buNone/>
              <a:defRPr/>
            </a:pPr>
            <a:r>
              <a:rPr lang="en-US" sz="2500" b="1" dirty="0">
                <a:solidFill>
                  <a:schemeClr val="tx1"/>
                </a:solidFill>
                <a:latin typeface="Times New Roman" pitchFamily="18" charset="0"/>
                <a:cs typeface="Times New Roman" pitchFamily="18" charset="0"/>
              </a:rPr>
              <a:t>                2. Suppuration </a:t>
            </a:r>
            <a:r>
              <a:rPr lang="en-US" sz="2500" b="1" dirty="0">
                <a:latin typeface="Times New Roman" pitchFamily="18" charset="0"/>
                <a:cs typeface="Times New Roman" pitchFamily="18" charset="0"/>
              </a:rPr>
              <a:t>with abscess formation.</a:t>
            </a:r>
          </a:p>
        </p:txBody>
      </p:sp>
    </p:spTree>
    <p:extLst>
      <p:ext uri="{BB962C8B-B14F-4D97-AF65-F5344CB8AC3E}">
        <p14:creationId xmlns:p14="http://schemas.microsoft.com/office/powerpoint/2010/main" val="1665006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7762">
                                            <p:txEl>
                                              <p:pRg st="1" end="1"/>
                                            </p:txEl>
                                          </p:spTgt>
                                        </p:tgtEl>
                                        <p:attrNameLst>
                                          <p:attrName>style.visibility</p:attrName>
                                        </p:attrNameLst>
                                      </p:cBhvr>
                                      <p:to>
                                        <p:strVal val="visible"/>
                                      </p:to>
                                    </p:set>
                                    <p:animScale>
                                      <p:cBhvr>
                                        <p:cTn id="7" dur="500" decel="50000" fill="hold">
                                          <p:stCondLst>
                                            <p:cond delay="0"/>
                                          </p:stCondLst>
                                        </p:cTn>
                                        <p:tgtEl>
                                          <p:spTgt spid="117762">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117762">
                                            <p:txEl>
                                              <p:pRg st="1" end="1"/>
                                            </p:txEl>
                                          </p:spTgt>
                                        </p:tgtEl>
                                        <p:attrNameLst>
                                          <p:attrName>ppt_x</p:attrName>
                                          <p:attrName>ppt_y</p:attrName>
                                        </p:attrNameLst>
                                      </p:cBhvr>
                                    </p:animMotion>
                                    <p:animEffect transition="in" filter="fade">
                                      <p:cBhvr>
                                        <p:cTn id="9" dur="500"/>
                                        <p:tgtEl>
                                          <p:spTgt spid="117762">
                                            <p:txEl>
                                              <p:pRg st="1" end="1"/>
                                            </p:txEl>
                                          </p:spTgt>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17762">
                                            <p:txEl>
                                              <p:pRg st="3" end="3"/>
                                            </p:txEl>
                                          </p:spTgt>
                                        </p:tgtEl>
                                        <p:attrNameLst>
                                          <p:attrName>style.visibility</p:attrName>
                                        </p:attrNameLst>
                                      </p:cBhvr>
                                      <p:to>
                                        <p:strVal val="visible"/>
                                      </p:to>
                                    </p:set>
                                    <p:animScale>
                                      <p:cBhvr>
                                        <p:cTn id="13" dur="500" decel="50000" fill="hold">
                                          <p:stCondLst>
                                            <p:cond delay="0"/>
                                          </p:stCondLst>
                                        </p:cTn>
                                        <p:tgtEl>
                                          <p:spTgt spid="117762">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17762">
                                            <p:txEl>
                                              <p:pRg st="3" end="3"/>
                                            </p:txEl>
                                          </p:spTgt>
                                        </p:tgtEl>
                                        <p:attrNameLst>
                                          <p:attrName>ppt_x</p:attrName>
                                          <p:attrName>ppt_y</p:attrName>
                                        </p:attrNameLst>
                                      </p:cBhvr>
                                    </p:animMotion>
                                    <p:animEffect transition="in" filter="fade">
                                      <p:cBhvr>
                                        <p:cTn id="15" dur="500"/>
                                        <p:tgtEl>
                                          <p:spTgt spid="117762">
                                            <p:txEl>
                                              <p:pRg st="3" end="3"/>
                                            </p:txEl>
                                          </p:spTgt>
                                        </p:tgtEl>
                                      </p:cBhvr>
                                    </p:animEffect>
                                  </p:childTnLst>
                                </p:cTn>
                              </p:par>
                            </p:childTnLst>
                          </p:cTn>
                        </p:par>
                        <p:par>
                          <p:cTn id="16" fill="hold" nodeType="afterGroup">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117762">
                                            <p:txEl>
                                              <p:pRg st="5" end="5"/>
                                            </p:txEl>
                                          </p:spTgt>
                                        </p:tgtEl>
                                        <p:attrNameLst>
                                          <p:attrName>style.visibility</p:attrName>
                                        </p:attrNameLst>
                                      </p:cBhvr>
                                      <p:to>
                                        <p:strVal val="visible"/>
                                      </p:to>
                                    </p:set>
                                    <p:animScale>
                                      <p:cBhvr>
                                        <p:cTn id="19" dur="500" decel="50000" fill="hold">
                                          <p:stCondLst>
                                            <p:cond delay="0"/>
                                          </p:stCondLst>
                                        </p:cTn>
                                        <p:tgtEl>
                                          <p:spTgt spid="117762">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17762">
                                            <p:txEl>
                                              <p:pRg st="5" end="5"/>
                                            </p:txEl>
                                          </p:spTgt>
                                        </p:tgtEl>
                                        <p:attrNameLst>
                                          <p:attrName>ppt_x</p:attrName>
                                          <p:attrName>ppt_y</p:attrName>
                                        </p:attrNameLst>
                                      </p:cBhvr>
                                    </p:animMotion>
                                    <p:animEffect transition="in" filter="fade">
                                      <p:cBhvr>
                                        <p:cTn id="21" dur="500"/>
                                        <p:tgtEl>
                                          <p:spTgt spid="117762">
                                            <p:txEl>
                                              <p:pRg st="5" end="5"/>
                                            </p:txEl>
                                          </p:spTgt>
                                        </p:tgtEl>
                                      </p:cBhvr>
                                    </p:animEffect>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117762">
                                            <p:txEl>
                                              <p:pRg st="7" end="7"/>
                                            </p:txEl>
                                          </p:spTgt>
                                        </p:tgtEl>
                                        <p:attrNameLst>
                                          <p:attrName>style.visibility</p:attrName>
                                        </p:attrNameLst>
                                      </p:cBhvr>
                                      <p:to>
                                        <p:strVal val="visible"/>
                                      </p:to>
                                    </p:set>
                                    <p:animScale>
                                      <p:cBhvr>
                                        <p:cTn id="25" dur="500" decel="50000" fill="hold">
                                          <p:stCondLst>
                                            <p:cond delay="0"/>
                                          </p:stCondLst>
                                        </p:cTn>
                                        <p:tgtEl>
                                          <p:spTgt spid="117762">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17762">
                                            <p:txEl>
                                              <p:pRg st="7" end="7"/>
                                            </p:txEl>
                                          </p:spTgt>
                                        </p:tgtEl>
                                        <p:attrNameLst>
                                          <p:attrName>ppt_x</p:attrName>
                                          <p:attrName>ppt_y</p:attrName>
                                        </p:attrNameLst>
                                      </p:cBhvr>
                                    </p:animMotion>
                                    <p:animEffect transition="in" filter="fade">
                                      <p:cBhvr>
                                        <p:cTn id="27" dur="500"/>
                                        <p:tgtEl>
                                          <p:spTgt spid="117762">
                                            <p:txEl>
                                              <p:pRg st="7" end="7"/>
                                            </p:txEl>
                                          </p:spTgt>
                                        </p:tgtEl>
                                      </p:cBhvr>
                                    </p:animEffect>
                                  </p:childTnLst>
                                </p:cTn>
                              </p:par>
                            </p:childTnLst>
                          </p:cTn>
                        </p:par>
                        <p:par>
                          <p:cTn id="28" fill="hold">
                            <p:stCondLst>
                              <p:cond delay="2000"/>
                            </p:stCondLst>
                            <p:childTnLst>
                              <p:par>
                                <p:cTn id="29" presetID="52" presetClass="entr" presetSubtype="0" fill="hold" grpId="0" nodeType="afterEffect">
                                  <p:stCondLst>
                                    <p:cond delay="0"/>
                                  </p:stCondLst>
                                  <p:childTnLst>
                                    <p:set>
                                      <p:cBhvr>
                                        <p:cTn id="30" dur="1" fill="hold">
                                          <p:stCondLst>
                                            <p:cond delay="0"/>
                                          </p:stCondLst>
                                        </p:cTn>
                                        <p:tgtEl>
                                          <p:spTgt spid="117762">
                                            <p:txEl>
                                              <p:pRg st="9" end="9"/>
                                            </p:txEl>
                                          </p:spTgt>
                                        </p:tgtEl>
                                        <p:attrNameLst>
                                          <p:attrName>style.visibility</p:attrName>
                                        </p:attrNameLst>
                                      </p:cBhvr>
                                      <p:to>
                                        <p:strVal val="visible"/>
                                      </p:to>
                                    </p:set>
                                    <p:animScale>
                                      <p:cBhvr>
                                        <p:cTn id="31" dur="500" decel="50000" fill="hold">
                                          <p:stCondLst>
                                            <p:cond delay="0"/>
                                          </p:stCondLst>
                                        </p:cTn>
                                        <p:tgtEl>
                                          <p:spTgt spid="117762">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17762">
                                            <p:txEl>
                                              <p:pRg st="9" end="9"/>
                                            </p:txEl>
                                          </p:spTgt>
                                        </p:tgtEl>
                                        <p:attrNameLst>
                                          <p:attrName>ppt_x</p:attrName>
                                          <p:attrName>ppt_y</p:attrName>
                                        </p:attrNameLst>
                                      </p:cBhvr>
                                    </p:animMotion>
                                    <p:animEffect transition="in" filter="fade">
                                      <p:cBhvr>
                                        <p:cTn id="33" dur="500"/>
                                        <p:tgtEl>
                                          <p:spTgt spid="117762">
                                            <p:txEl>
                                              <p:pRg st="9" end="9"/>
                                            </p:txEl>
                                          </p:spTgt>
                                        </p:tgtEl>
                                      </p:cBhvr>
                                    </p:animEffect>
                                  </p:childTnLst>
                                </p:cTn>
                              </p:par>
                            </p:childTnLst>
                          </p:cTn>
                        </p:par>
                        <p:par>
                          <p:cTn id="34" fill="hold" nodeType="afterGroup">
                            <p:stCondLst>
                              <p:cond delay="2500"/>
                            </p:stCondLst>
                            <p:childTnLst>
                              <p:par>
                                <p:cTn id="35" presetID="52" presetClass="entr" presetSubtype="0" fill="hold" grpId="0" nodeType="afterEffect">
                                  <p:stCondLst>
                                    <p:cond delay="0"/>
                                  </p:stCondLst>
                                  <p:childTnLst>
                                    <p:set>
                                      <p:cBhvr>
                                        <p:cTn id="36" dur="1" fill="hold">
                                          <p:stCondLst>
                                            <p:cond delay="0"/>
                                          </p:stCondLst>
                                        </p:cTn>
                                        <p:tgtEl>
                                          <p:spTgt spid="117762">
                                            <p:txEl>
                                              <p:pRg st="10" end="10"/>
                                            </p:txEl>
                                          </p:spTgt>
                                        </p:tgtEl>
                                        <p:attrNameLst>
                                          <p:attrName>style.visibility</p:attrName>
                                        </p:attrNameLst>
                                      </p:cBhvr>
                                      <p:to>
                                        <p:strVal val="visible"/>
                                      </p:to>
                                    </p:set>
                                    <p:animScale>
                                      <p:cBhvr>
                                        <p:cTn id="37" dur="500" decel="50000" fill="hold">
                                          <p:stCondLst>
                                            <p:cond delay="0"/>
                                          </p:stCondLst>
                                        </p:cTn>
                                        <p:tgtEl>
                                          <p:spTgt spid="117762">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17762">
                                            <p:txEl>
                                              <p:pRg st="10" end="10"/>
                                            </p:txEl>
                                          </p:spTgt>
                                        </p:tgtEl>
                                        <p:attrNameLst>
                                          <p:attrName>ppt_x</p:attrName>
                                          <p:attrName>ppt_y</p:attrName>
                                        </p:attrNameLst>
                                      </p:cBhvr>
                                    </p:animMotion>
                                    <p:animEffect transition="in" filter="fade">
                                      <p:cBhvr>
                                        <p:cTn id="39" dur="500"/>
                                        <p:tgtEl>
                                          <p:spTgt spid="117762">
                                            <p:txEl>
                                              <p:pRg st="10" end="10"/>
                                            </p:txEl>
                                          </p:spTgt>
                                        </p:tgtEl>
                                      </p:cBhvr>
                                    </p:animEffect>
                                  </p:childTnLst>
                                </p:cTn>
                              </p:par>
                            </p:childTnLst>
                          </p:cTn>
                        </p:par>
                        <p:par>
                          <p:cTn id="40" fill="hold" nodeType="afterGroup">
                            <p:stCondLst>
                              <p:cond delay="3000"/>
                            </p:stCondLst>
                            <p:childTnLst>
                              <p:par>
                                <p:cTn id="41" presetID="52" presetClass="entr" presetSubtype="0" fill="hold" grpId="0" nodeType="afterEffect">
                                  <p:stCondLst>
                                    <p:cond delay="0"/>
                                  </p:stCondLst>
                                  <p:childTnLst>
                                    <p:set>
                                      <p:cBhvr>
                                        <p:cTn id="42" dur="1" fill="hold">
                                          <p:stCondLst>
                                            <p:cond delay="0"/>
                                          </p:stCondLst>
                                        </p:cTn>
                                        <p:tgtEl>
                                          <p:spTgt spid="117762">
                                            <p:txEl>
                                              <p:pRg st="11" end="11"/>
                                            </p:txEl>
                                          </p:spTgt>
                                        </p:tgtEl>
                                        <p:attrNameLst>
                                          <p:attrName>style.visibility</p:attrName>
                                        </p:attrNameLst>
                                      </p:cBhvr>
                                      <p:to>
                                        <p:strVal val="visible"/>
                                      </p:to>
                                    </p:set>
                                    <p:animScale>
                                      <p:cBhvr>
                                        <p:cTn id="43" dur="500" decel="50000" fill="hold">
                                          <p:stCondLst>
                                            <p:cond delay="0"/>
                                          </p:stCondLst>
                                        </p:cTn>
                                        <p:tgtEl>
                                          <p:spTgt spid="117762">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17762">
                                            <p:txEl>
                                              <p:pRg st="11" end="11"/>
                                            </p:txEl>
                                          </p:spTgt>
                                        </p:tgtEl>
                                        <p:attrNameLst>
                                          <p:attrName>ppt_x</p:attrName>
                                          <p:attrName>ppt_y</p:attrName>
                                        </p:attrNameLst>
                                      </p:cBhvr>
                                    </p:animMotion>
                                    <p:animEffect transition="in" filter="fade">
                                      <p:cBhvr>
                                        <p:cTn id="45" dur="500"/>
                                        <p:tgtEl>
                                          <p:spTgt spid="11776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E3169A-9CB5-F356-AA23-2CF29DD6DF2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A1BDFA42-D2BC-9E24-253A-2A934BEBD041}"/>
              </a:ext>
            </a:extLst>
          </p:cNvPr>
          <p:cNvSpPr>
            <a:spLocks noGrp="1"/>
          </p:cNvSpPr>
          <p:nvPr>
            <p:ph idx="1"/>
          </p:nvPr>
        </p:nvSpPr>
        <p:spPr/>
        <p:txBody>
          <a:bodyPr/>
          <a:lstStyle/>
          <a:p>
            <a:pPr marL="0" indent="0">
              <a:spcBef>
                <a:spcPct val="0"/>
              </a:spcBef>
              <a:buNone/>
              <a:defRPr/>
            </a:pPr>
            <a:r>
              <a:rPr lang="en-US" sz="2400" b="1" dirty="0">
                <a:solidFill>
                  <a:srgbClr val="00B050"/>
                </a:solidFill>
                <a:latin typeface="Times New Roman" pitchFamily="18" charset="0"/>
                <a:cs typeface="Times New Roman" pitchFamily="18" charset="0"/>
              </a:rPr>
              <a:t>2. Granulomatous thyroiditis </a:t>
            </a:r>
            <a:r>
              <a:rPr lang="en-US" sz="2400" b="1" dirty="0">
                <a:solidFill>
                  <a:srgbClr val="FFFF66"/>
                </a:solidFill>
                <a:latin typeface="Times New Roman" pitchFamily="18" charset="0"/>
                <a:cs typeface="Times New Roman" pitchFamily="18" charset="0"/>
              </a:rPr>
              <a:t>:</a:t>
            </a:r>
          </a:p>
          <a:p>
            <a:pPr marL="0" indent="0">
              <a:spcBef>
                <a:spcPct val="0"/>
              </a:spcBef>
              <a:buNone/>
              <a:defRPr/>
            </a:pPr>
            <a:endParaRPr lang="en-US" sz="2400" b="1" dirty="0">
              <a:latin typeface="Times New Roman" pitchFamily="18" charset="0"/>
              <a:cs typeface="Times New Roman" pitchFamily="18" charset="0"/>
            </a:endParaRPr>
          </a:p>
          <a:p>
            <a:pPr marL="0" indent="0">
              <a:spcBef>
                <a:spcPct val="0"/>
              </a:spcBef>
              <a:buNone/>
              <a:defRPr/>
            </a:pPr>
            <a:r>
              <a:rPr lang="en-US" sz="2400" b="1" dirty="0">
                <a:latin typeface="Times New Roman" pitchFamily="18" charset="0"/>
                <a:cs typeface="Times New Roman" pitchFamily="18" charset="0"/>
              </a:rPr>
              <a:t>Specific granulomatous inflammation due to TB, sarcoidosis, syphilis (</a:t>
            </a:r>
            <a:r>
              <a:rPr lang="en-US" sz="2400" b="1" dirty="0" err="1">
                <a:latin typeface="Times New Roman" pitchFamily="18" charset="0"/>
                <a:cs typeface="Times New Roman" pitchFamily="18" charset="0"/>
              </a:rPr>
              <a:t>gumma</a:t>
            </a:r>
            <a:r>
              <a:rPr lang="en-US" sz="2400" b="1" dirty="0">
                <a:latin typeface="Times New Roman" pitchFamily="18" charset="0"/>
                <a:cs typeface="Times New Roman" pitchFamily="18" charset="0"/>
              </a:rPr>
              <a:t>) may occur.</a:t>
            </a:r>
          </a:p>
          <a:p>
            <a:endParaRPr lang="en-US" dirty="0"/>
          </a:p>
        </p:txBody>
      </p:sp>
      <p:sp>
        <p:nvSpPr>
          <p:cNvPr id="4" name="Date Placeholder 3">
            <a:extLst>
              <a:ext uri="{FF2B5EF4-FFF2-40B4-BE49-F238E27FC236}">
                <a16:creationId xmlns:a16="http://schemas.microsoft.com/office/drawing/2014/main" xmlns="" id="{67D16061-D5F2-7ABB-FEDC-D9344DE19BAB}"/>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xmlns="" id="{60ACCE3F-7F98-0EFE-ED75-C62987BA24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7B8E1A22-AE99-7916-6F01-2A3C452BDAE4}"/>
              </a:ext>
            </a:extLst>
          </p:cNvPr>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3177961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idx="1"/>
          </p:nvPr>
        </p:nvSpPr>
        <p:spPr>
          <a:xfrm>
            <a:off x="1643063" y="188914"/>
            <a:ext cx="8845550" cy="6264275"/>
          </a:xfrm>
        </p:spPr>
        <p:txBody>
          <a:bodyPr/>
          <a:lstStyle/>
          <a:p>
            <a:pPr marL="0" indent="0">
              <a:spcBef>
                <a:spcPct val="0"/>
              </a:spcBef>
              <a:buNone/>
              <a:defRPr/>
            </a:pPr>
            <a:endParaRPr lang="en-US" sz="2500" b="1" dirty="0">
              <a:solidFill>
                <a:srgbClr val="66FFFF"/>
              </a:solidFill>
              <a:latin typeface="Times New Roman" pitchFamily="18" charset="0"/>
              <a:cs typeface="Times New Roman" pitchFamily="18" charset="0"/>
            </a:endParaRPr>
          </a:p>
          <a:p>
            <a:pPr marL="0" indent="0">
              <a:spcBef>
                <a:spcPct val="0"/>
              </a:spcBef>
              <a:buNone/>
              <a:defRPr/>
            </a:pPr>
            <a:r>
              <a:rPr lang="en-US" sz="2500" b="1" dirty="0">
                <a:solidFill>
                  <a:srgbClr val="FF0000"/>
                </a:solidFill>
                <a:latin typeface="Times New Roman" pitchFamily="18" charset="0"/>
                <a:cs typeface="Times New Roman" pitchFamily="18" charset="0"/>
              </a:rPr>
              <a:t>B. Non-bacterial:</a:t>
            </a:r>
          </a:p>
          <a:p>
            <a:pPr marL="0" indent="0">
              <a:spcBef>
                <a:spcPct val="0"/>
              </a:spcBef>
              <a:buNone/>
              <a:defRPr/>
            </a:pPr>
            <a:endParaRPr lang="en-US" sz="2500" b="1" dirty="0">
              <a:solidFill>
                <a:srgbClr val="FF0000"/>
              </a:solidFill>
              <a:latin typeface="Times New Roman" pitchFamily="18" charset="0"/>
              <a:cs typeface="Times New Roman" pitchFamily="18" charset="0"/>
            </a:endParaRPr>
          </a:p>
          <a:p>
            <a:pPr marL="0" indent="0">
              <a:spcBef>
                <a:spcPct val="0"/>
              </a:spcBef>
              <a:buNone/>
              <a:defRPr/>
            </a:pPr>
            <a:r>
              <a:rPr lang="en-US" sz="2500" b="1" dirty="0">
                <a:solidFill>
                  <a:srgbClr val="00B050"/>
                </a:solidFill>
                <a:latin typeface="Times New Roman" pitchFamily="18" charset="0"/>
                <a:cs typeface="Times New Roman" pitchFamily="18" charset="0"/>
              </a:rPr>
              <a:t>1. Hashimoto's thyroiditis: </a:t>
            </a:r>
          </a:p>
          <a:p>
            <a:pPr marL="0" indent="0" algn="just">
              <a:spcBef>
                <a:spcPct val="0"/>
              </a:spcBef>
              <a:buNone/>
              <a:defRPr/>
            </a:pPr>
            <a:r>
              <a:rPr lang="en-US" sz="2500" b="1" dirty="0">
                <a:latin typeface="Times New Roman" pitchFamily="18" charset="0"/>
                <a:cs typeface="Times New Roman" pitchFamily="18" charset="0"/>
              </a:rPr>
              <a:t>	The disease process is due to autoimmunity which is produced by the release of thyroid follicle constituents into the interstitial tissue &amp; formation of auto antibody against them.</a:t>
            </a:r>
          </a:p>
          <a:p>
            <a:pPr marL="0" indent="0">
              <a:spcBef>
                <a:spcPct val="0"/>
              </a:spcBef>
              <a:buNone/>
              <a:defRPr/>
            </a:pPr>
            <a:r>
              <a:rPr lang="en-US" sz="2500" b="1" dirty="0">
                <a:solidFill>
                  <a:schemeClr val="tx1"/>
                </a:solidFill>
                <a:latin typeface="Times New Roman" pitchFamily="18" charset="0"/>
                <a:cs typeface="Times New Roman" pitchFamily="18" charset="0"/>
              </a:rPr>
              <a:t>Sex : M : F  	1 : 9 .</a:t>
            </a:r>
          </a:p>
          <a:p>
            <a:pPr marL="0" indent="0">
              <a:spcBef>
                <a:spcPct val="0"/>
              </a:spcBef>
              <a:buNone/>
              <a:defRPr/>
            </a:pPr>
            <a:r>
              <a:rPr lang="en-US" sz="2500" b="1" dirty="0">
                <a:solidFill>
                  <a:schemeClr val="tx1"/>
                </a:solidFill>
                <a:latin typeface="Times New Roman" pitchFamily="18" charset="0"/>
                <a:cs typeface="Times New Roman" pitchFamily="18" charset="0"/>
              </a:rPr>
              <a:t>Serological tests:</a:t>
            </a:r>
          </a:p>
          <a:p>
            <a:pPr marL="0" indent="0">
              <a:spcBef>
                <a:spcPct val="0"/>
              </a:spcBef>
              <a:buNone/>
              <a:defRPr/>
            </a:pPr>
            <a:r>
              <a:rPr lang="en-US" sz="2500" b="1" dirty="0">
                <a:solidFill>
                  <a:schemeClr val="tx1"/>
                </a:solidFill>
                <a:latin typeface="Times New Roman" pitchFamily="18" charset="0"/>
                <a:cs typeface="Times New Roman" pitchFamily="18" charset="0"/>
              </a:rPr>
              <a:t>There  may be  circulating antibodies:</a:t>
            </a:r>
          </a:p>
          <a:p>
            <a:pPr marL="0" indent="0">
              <a:spcBef>
                <a:spcPct val="0"/>
              </a:spcBef>
              <a:buNone/>
              <a:defRPr/>
            </a:pPr>
            <a:r>
              <a:rPr lang="en-US" sz="2500" b="1" dirty="0">
                <a:latin typeface="Times New Roman" pitchFamily="18" charset="0"/>
                <a:cs typeface="Times New Roman" pitchFamily="18" charset="0"/>
              </a:rPr>
              <a:t>    </a:t>
            </a:r>
            <a:r>
              <a:rPr lang="en-US" sz="2500" b="1" dirty="0">
                <a:solidFill>
                  <a:srgbClr val="00FF00"/>
                </a:solidFill>
                <a:latin typeface="Times New Roman" pitchFamily="18" charset="0"/>
                <a:cs typeface="Times New Roman" pitchFamily="18" charset="0"/>
              </a:rPr>
              <a:t>a.</a:t>
            </a:r>
            <a:r>
              <a:rPr lang="en-US" sz="2500" b="1" dirty="0">
                <a:latin typeface="Times New Roman" pitchFamily="18" charset="0"/>
                <a:cs typeface="Times New Roman" pitchFamily="18" charset="0"/>
              </a:rPr>
              <a:t> </a:t>
            </a:r>
            <a:r>
              <a:rPr lang="en-US" sz="2500" b="1" dirty="0" err="1">
                <a:latin typeface="Times New Roman" pitchFamily="18" charset="0"/>
                <a:cs typeface="Times New Roman" pitchFamily="18" charset="0"/>
              </a:rPr>
              <a:t>Antithyroglobulin</a:t>
            </a:r>
            <a:r>
              <a:rPr lang="en-US" sz="2500" b="1" dirty="0">
                <a:latin typeface="Times New Roman" pitchFamily="18" charset="0"/>
                <a:cs typeface="Times New Roman" pitchFamily="18" charset="0"/>
              </a:rPr>
              <a:t> antibody</a:t>
            </a:r>
          </a:p>
          <a:p>
            <a:pPr marL="0" indent="0">
              <a:spcBef>
                <a:spcPct val="0"/>
              </a:spcBef>
              <a:buNone/>
              <a:defRPr/>
            </a:pPr>
            <a:r>
              <a:rPr lang="en-US" sz="2500" b="1" dirty="0">
                <a:latin typeface="Times New Roman" pitchFamily="18" charset="0"/>
                <a:cs typeface="Times New Roman" pitchFamily="18" charset="0"/>
              </a:rPr>
              <a:t>    </a:t>
            </a:r>
            <a:r>
              <a:rPr lang="en-US" sz="2500" b="1" dirty="0">
                <a:solidFill>
                  <a:srgbClr val="00FF00"/>
                </a:solidFill>
                <a:latin typeface="Times New Roman" pitchFamily="18" charset="0"/>
                <a:cs typeface="Times New Roman" pitchFamily="18" charset="0"/>
              </a:rPr>
              <a:t>b.</a:t>
            </a:r>
            <a:r>
              <a:rPr lang="en-US" sz="2500" b="1" dirty="0">
                <a:latin typeface="Times New Roman" pitchFamily="18" charset="0"/>
                <a:cs typeface="Times New Roman" pitchFamily="18" charset="0"/>
              </a:rPr>
              <a:t> Microsomal antibody: It is antibody against a lipoprotein</a:t>
            </a:r>
          </a:p>
          <a:p>
            <a:pPr marL="0" indent="0">
              <a:spcBef>
                <a:spcPct val="0"/>
              </a:spcBef>
              <a:buNone/>
              <a:defRPr/>
            </a:pPr>
            <a:r>
              <a:rPr lang="en-US" sz="2500" b="1" dirty="0">
                <a:latin typeface="Times New Roman" pitchFamily="18" charset="0"/>
                <a:cs typeface="Times New Roman" pitchFamily="18" charset="0"/>
              </a:rPr>
              <a:t>       of the membrane of the endoplasmic reticulum(</a:t>
            </a:r>
            <a:r>
              <a:rPr lang="en-US" sz="2500" b="1" dirty="0" err="1">
                <a:latin typeface="Times New Roman" pitchFamily="18" charset="0"/>
                <a:cs typeface="Times New Roman" pitchFamily="18" charset="0"/>
              </a:rPr>
              <a:t>microsome</a:t>
            </a:r>
            <a:r>
              <a:rPr lang="en-US" sz="2500" b="1" dirty="0">
                <a:latin typeface="Times New Roman" pitchFamily="18" charset="0"/>
                <a:cs typeface="Times New Roman" pitchFamily="18" charset="0"/>
              </a:rPr>
              <a:t>)</a:t>
            </a:r>
          </a:p>
          <a:p>
            <a:pPr marL="0" indent="0">
              <a:spcBef>
                <a:spcPct val="0"/>
              </a:spcBef>
              <a:buNone/>
              <a:defRPr/>
            </a:pPr>
            <a:r>
              <a:rPr lang="en-US" sz="2500" b="1" dirty="0">
                <a:latin typeface="Times New Roman" pitchFamily="18" charset="0"/>
                <a:cs typeface="Times New Roman" pitchFamily="18" charset="0"/>
              </a:rPr>
              <a:t>       of the thyroid epithelial cells.</a:t>
            </a:r>
          </a:p>
        </p:txBody>
      </p:sp>
    </p:spTree>
    <p:extLst>
      <p:ext uri="{BB962C8B-B14F-4D97-AF65-F5344CB8AC3E}">
        <p14:creationId xmlns:p14="http://schemas.microsoft.com/office/powerpoint/2010/main" val="1557181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8786">
                                            <p:txEl>
                                              <p:pRg st="1" end="1"/>
                                            </p:txEl>
                                          </p:spTgt>
                                        </p:tgtEl>
                                        <p:attrNameLst>
                                          <p:attrName>style.visibility</p:attrName>
                                        </p:attrNameLst>
                                      </p:cBhvr>
                                      <p:to>
                                        <p:strVal val="visible"/>
                                      </p:to>
                                    </p:set>
                                    <p:animEffect transition="in" filter="fade">
                                      <p:cBhvr>
                                        <p:cTn id="7" dur="500"/>
                                        <p:tgtEl>
                                          <p:spTgt spid="118786">
                                            <p:txEl>
                                              <p:pRg st="1" end="1"/>
                                            </p:txEl>
                                          </p:spTgt>
                                        </p:tgtEl>
                                      </p:cBhvr>
                                    </p:animEffect>
                                    <p:anim calcmode="lin" valueType="num">
                                      <p:cBhvr>
                                        <p:cTn id="8" dur="500" fill="hold"/>
                                        <p:tgtEl>
                                          <p:spTgt spid="118786">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118786">
                                            <p:txEl>
                                              <p:pRg st="1" end="1"/>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18786">
                                            <p:txEl>
                                              <p:pRg st="3" end="3"/>
                                            </p:txEl>
                                          </p:spTgt>
                                        </p:tgtEl>
                                        <p:attrNameLst>
                                          <p:attrName>style.visibility</p:attrName>
                                        </p:attrNameLst>
                                      </p:cBhvr>
                                      <p:to>
                                        <p:strVal val="visible"/>
                                      </p:to>
                                    </p:set>
                                    <p:animEffect transition="in" filter="fade">
                                      <p:cBhvr>
                                        <p:cTn id="13" dur="500"/>
                                        <p:tgtEl>
                                          <p:spTgt spid="118786">
                                            <p:txEl>
                                              <p:pRg st="3" end="3"/>
                                            </p:txEl>
                                          </p:spTgt>
                                        </p:tgtEl>
                                      </p:cBhvr>
                                    </p:animEffect>
                                    <p:anim calcmode="lin" valueType="num">
                                      <p:cBhvr>
                                        <p:cTn id="14" dur="500" fill="hold"/>
                                        <p:tgtEl>
                                          <p:spTgt spid="118786">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118786">
                                            <p:txEl>
                                              <p:pRg st="3" end="3"/>
                                            </p:txEl>
                                          </p:spTgt>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18786">
                                            <p:txEl>
                                              <p:pRg st="4" end="4"/>
                                            </p:txEl>
                                          </p:spTgt>
                                        </p:tgtEl>
                                        <p:attrNameLst>
                                          <p:attrName>style.visibility</p:attrName>
                                        </p:attrNameLst>
                                      </p:cBhvr>
                                      <p:to>
                                        <p:strVal val="visible"/>
                                      </p:to>
                                    </p:set>
                                    <p:animEffect transition="in" filter="fade">
                                      <p:cBhvr>
                                        <p:cTn id="19" dur="500"/>
                                        <p:tgtEl>
                                          <p:spTgt spid="118786">
                                            <p:txEl>
                                              <p:pRg st="4" end="4"/>
                                            </p:txEl>
                                          </p:spTgt>
                                        </p:tgtEl>
                                      </p:cBhvr>
                                    </p:animEffect>
                                    <p:anim calcmode="lin" valueType="num">
                                      <p:cBhvr>
                                        <p:cTn id="20" dur="500" fill="hold"/>
                                        <p:tgtEl>
                                          <p:spTgt spid="118786">
                                            <p:txEl>
                                              <p:pRg st="4" end="4"/>
                                            </p:txEl>
                                          </p:spTgt>
                                        </p:tgtEl>
                                        <p:attrNameLst>
                                          <p:attrName>ppt_x</p:attrName>
                                        </p:attrNameLst>
                                      </p:cBhvr>
                                      <p:tavLst>
                                        <p:tav tm="0">
                                          <p:val>
                                            <p:strVal val="#ppt_x"/>
                                          </p:val>
                                        </p:tav>
                                        <p:tav tm="100000">
                                          <p:val>
                                            <p:strVal val="#ppt_x"/>
                                          </p:val>
                                        </p:tav>
                                      </p:tavLst>
                                    </p:anim>
                                    <p:anim calcmode="lin" valueType="num">
                                      <p:cBhvr>
                                        <p:cTn id="21" dur="500" fill="hold"/>
                                        <p:tgtEl>
                                          <p:spTgt spid="118786">
                                            <p:txEl>
                                              <p:pRg st="4" end="4"/>
                                            </p:txEl>
                                          </p:spTgt>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18786">
                                            <p:txEl>
                                              <p:pRg st="5" end="5"/>
                                            </p:txEl>
                                          </p:spTgt>
                                        </p:tgtEl>
                                        <p:attrNameLst>
                                          <p:attrName>style.visibility</p:attrName>
                                        </p:attrNameLst>
                                      </p:cBhvr>
                                      <p:to>
                                        <p:strVal val="visible"/>
                                      </p:to>
                                    </p:set>
                                    <p:animEffect transition="in" filter="fade">
                                      <p:cBhvr>
                                        <p:cTn id="25" dur="500"/>
                                        <p:tgtEl>
                                          <p:spTgt spid="118786">
                                            <p:txEl>
                                              <p:pRg st="5" end="5"/>
                                            </p:txEl>
                                          </p:spTgt>
                                        </p:tgtEl>
                                      </p:cBhvr>
                                    </p:animEffect>
                                    <p:anim calcmode="lin" valueType="num">
                                      <p:cBhvr>
                                        <p:cTn id="26" dur="500" fill="hold"/>
                                        <p:tgtEl>
                                          <p:spTgt spid="118786">
                                            <p:txEl>
                                              <p:pRg st="5" end="5"/>
                                            </p:txEl>
                                          </p:spTgt>
                                        </p:tgtEl>
                                        <p:attrNameLst>
                                          <p:attrName>ppt_x</p:attrName>
                                        </p:attrNameLst>
                                      </p:cBhvr>
                                      <p:tavLst>
                                        <p:tav tm="0">
                                          <p:val>
                                            <p:strVal val="#ppt_x"/>
                                          </p:val>
                                        </p:tav>
                                        <p:tav tm="100000">
                                          <p:val>
                                            <p:strVal val="#ppt_x"/>
                                          </p:val>
                                        </p:tav>
                                      </p:tavLst>
                                    </p:anim>
                                    <p:anim calcmode="lin" valueType="num">
                                      <p:cBhvr>
                                        <p:cTn id="27" dur="500" fill="hold"/>
                                        <p:tgtEl>
                                          <p:spTgt spid="118786">
                                            <p:txEl>
                                              <p:pRg st="5" end="5"/>
                                            </p:txEl>
                                          </p:spTgt>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000"/>
                            </p:stCondLst>
                            <p:childTnLst>
                              <p:par>
                                <p:cTn id="29" presetID="47" presetClass="entr" presetSubtype="0" fill="hold" grpId="0" nodeType="afterEffect">
                                  <p:stCondLst>
                                    <p:cond delay="0"/>
                                  </p:stCondLst>
                                  <p:childTnLst>
                                    <p:set>
                                      <p:cBhvr>
                                        <p:cTn id="30" dur="1" fill="hold">
                                          <p:stCondLst>
                                            <p:cond delay="0"/>
                                          </p:stCondLst>
                                        </p:cTn>
                                        <p:tgtEl>
                                          <p:spTgt spid="118786">
                                            <p:txEl>
                                              <p:pRg st="6" end="6"/>
                                            </p:txEl>
                                          </p:spTgt>
                                        </p:tgtEl>
                                        <p:attrNameLst>
                                          <p:attrName>style.visibility</p:attrName>
                                        </p:attrNameLst>
                                      </p:cBhvr>
                                      <p:to>
                                        <p:strVal val="visible"/>
                                      </p:to>
                                    </p:set>
                                    <p:animEffect transition="in" filter="fade">
                                      <p:cBhvr>
                                        <p:cTn id="31" dur="500"/>
                                        <p:tgtEl>
                                          <p:spTgt spid="118786">
                                            <p:txEl>
                                              <p:pRg st="6" end="6"/>
                                            </p:txEl>
                                          </p:spTgt>
                                        </p:tgtEl>
                                      </p:cBhvr>
                                    </p:animEffect>
                                    <p:anim calcmode="lin" valueType="num">
                                      <p:cBhvr>
                                        <p:cTn id="32" dur="500" fill="hold"/>
                                        <p:tgtEl>
                                          <p:spTgt spid="118786">
                                            <p:txEl>
                                              <p:pRg st="6" end="6"/>
                                            </p:txEl>
                                          </p:spTgt>
                                        </p:tgtEl>
                                        <p:attrNameLst>
                                          <p:attrName>ppt_x</p:attrName>
                                        </p:attrNameLst>
                                      </p:cBhvr>
                                      <p:tavLst>
                                        <p:tav tm="0">
                                          <p:val>
                                            <p:strVal val="#ppt_x"/>
                                          </p:val>
                                        </p:tav>
                                        <p:tav tm="100000">
                                          <p:val>
                                            <p:strVal val="#ppt_x"/>
                                          </p:val>
                                        </p:tav>
                                      </p:tavLst>
                                    </p:anim>
                                    <p:anim calcmode="lin" valueType="num">
                                      <p:cBhvr>
                                        <p:cTn id="33" dur="500" fill="hold"/>
                                        <p:tgtEl>
                                          <p:spTgt spid="118786">
                                            <p:txEl>
                                              <p:pRg st="6" end="6"/>
                                            </p:txEl>
                                          </p:spTgt>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118786">
                                            <p:txEl>
                                              <p:pRg st="7" end="7"/>
                                            </p:txEl>
                                          </p:spTgt>
                                        </p:tgtEl>
                                        <p:attrNameLst>
                                          <p:attrName>style.visibility</p:attrName>
                                        </p:attrNameLst>
                                      </p:cBhvr>
                                      <p:to>
                                        <p:strVal val="visible"/>
                                      </p:to>
                                    </p:set>
                                    <p:animEffect transition="in" filter="fade">
                                      <p:cBhvr>
                                        <p:cTn id="37" dur="500"/>
                                        <p:tgtEl>
                                          <p:spTgt spid="118786">
                                            <p:txEl>
                                              <p:pRg st="7" end="7"/>
                                            </p:txEl>
                                          </p:spTgt>
                                        </p:tgtEl>
                                      </p:cBhvr>
                                    </p:animEffect>
                                    <p:anim calcmode="lin" valueType="num">
                                      <p:cBhvr>
                                        <p:cTn id="38" dur="500" fill="hold"/>
                                        <p:tgtEl>
                                          <p:spTgt spid="118786">
                                            <p:txEl>
                                              <p:pRg st="7" end="7"/>
                                            </p:txEl>
                                          </p:spTgt>
                                        </p:tgtEl>
                                        <p:attrNameLst>
                                          <p:attrName>ppt_x</p:attrName>
                                        </p:attrNameLst>
                                      </p:cBhvr>
                                      <p:tavLst>
                                        <p:tav tm="0">
                                          <p:val>
                                            <p:strVal val="#ppt_x"/>
                                          </p:val>
                                        </p:tav>
                                        <p:tav tm="100000">
                                          <p:val>
                                            <p:strVal val="#ppt_x"/>
                                          </p:val>
                                        </p:tav>
                                      </p:tavLst>
                                    </p:anim>
                                    <p:anim calcmode="lin" valueType="num">
                                      <p:cBhvr>
                                        <p:cTn id="39" dur="500" fill="hold"/>
                                        <p:tgtEl>
                                          <p:spTgt spid="118786">
                                            <p:txEl>
                                              <p:pRg st="7" end="7"/>
                                            </p:txEl>
                                          </p:spTgt>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118786">
                                            <p:txEl>
                                              <p:pRg st="8" end="8"/>
                                            </p:txEl>
                                          </p:spTgt>
                                        </p:tgtEl>
                                        <p:attrNameLst>
                                          <p:attrName>style.visibility</p:attrName>
                                        </p:attrNameLst>
                                      </p:cBhvr>
                                      <p:to>
                                        <p:strVal val="visible"/>
                                      </p:to>
                                    </p:set>
                                    <p:animEffect transition="in" filter="fade">
                                      <p:cBhvr>
                                        <p:cTn id="43" dur="500"/>
                                        <p:tgtEl>
                                          <p:spTgt spid="118786">
                                            <p:txEl>
                                              <p:pRg st="8" end="8"/>
                                            </p:txEl>
                                          </p:spTgt>
                                        </p:tgtEl>
                                      </p:cBhvr>
                                    </p:animEffect>
                                    <p:anim calcmode="lin" valueType="num">
                                      <p:cBhvr>
                                        <p:cTn id="44" dur="500" fill="hold"/>
                                        <p:tgtEl>
                                          <p:spTgt spid="118786">
                                            <p:txEl>
                                              <p:pRg st="8" end="8"/>
                                            </p:txEl>
                                          </p:spTgt>
                                        </p:tgtEl>
                                        <p:attrNameLst>
                                          <p:attrName>ppt_x</p:attrName>
                                        </p:attrNameLst>
                                      </p:cBhvr>
                                      <p:tavLst>
                                        <p:tav tm="0">
                                          <p:val>
                                            <p:strVal val="#ppt_x"/>
                                          </p:val>
                                        </p:tav>
                                        <p:tav tm="100000">
                                          <p:val>
                                            <p:strVal val="#ppt_x"/>
                                          </p:val>
                                        </p:tav>
                                      </p:tavLst>
                                    </p:anim>
                                    <p:anim calcmode="lin" valueType="num">
                                      <p:cBhvr>
                                        <p:cTn id="45" dur="500" fill="hold"/>
                                        <p:tgtEl>
                                          <p:spTgt spid="118786">
                                            <p:txEl>
                                              <p:pRg st="8" end="8"/>
                                            </p:txEl>
                                          </p:spTgt>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118786">
                                            <p:txEl>
                                              <p:pRg st="9" end="9"/>
                                            </p:txEl>
                                          </p:spTgt>
                                        </p:tgtEl>
                                        <p:attrNameLst>
                                          <p:attrName>style.visibility</p:attrName>
                                        </p:attrNameLst>
                                      </p:cBhvr>
                                      <p:to>
                                        <p:strVal val="visible"/>
                                      </p:to>
                                    </p:set>
                                    <p:animEffect transition="in" filter="fade">
                                      <p:cBhvr>
                                        <p:cTn id="49" dur="500"/>
                                        <p:tgtEl>
                                          <p:spTgt spid="118786">
                                            <p:txEl>
                                              <p:pRg st="9" end="9"/>
                                            </p:txEl>
                                          </p:spTgt>
                                        </p:tgtEl>
                                      </p:cBhvr>
                                    </p:animEffect>
                                    <p:anim calcmode="lin" valueType="num">
                                      <p:cBhvr>
                                        <p:cTn id="50" dur="500" fill="hold"/>
                                        <p:tgtEl>
                                          <p:spTgt spid="118786">
                                            <p:txEl>
                                              <p:pRg st="9" end="9"/>
                                            </p:txEl>
                                          </p:spTgt>
                                        </p:tgtEl>
                                        <p:attrNameLst>
                                          <p:attrName>ppt_x</p:attrName>
                                        </p:attrNameLst>
                                      </p:cBhvr>
                                      <p:tavLst>
                                        <p:tav tm="0">
                                          <p:val>
                                            <p:strVal val="#ppt_x"/>
                                          </p:val>
                                        </p:tav>
                                        <p:tav tm="100000">
                                          <p:val>
                                            <p:strVal val="#ppt_x"/>
                                          </p:val>
                                        </p:tav>
                                      </p:tavLst>
                                    </p:anim>
                                    <p:anim calcmode="lin" valueType="num">
                                      <p:cBhvr>
                                        <p:cTn id="51" dur="500" fill="hold"/>
                                        <p:tgtEl>
                                          <p:spTgt spid="118786">
                                            <p:txEl>
                                              <p:pRg st="9" end="9"/>
                                            </p:txEl>
                                          </p:spTgt>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000"/>
                            </p:stCondLst>
                            <p:childTnLst>
                              <p:par>
                                <p:cTn id="53" presetID="47" presetClass="entr" presetSubtype="0" fill="hold" grpId="0" nodeType="afterEffect">
                                  <p:stCondLst>
                                    <p:cond delay="0"/>
                                  </p:stCondLst>
                                  <p:childTnLst>
                                    <p:set>
                                      <p:cBhvr>
                                        <p:cTn id="54" dur="1" fill="hold">
                                          <p:stCondLst>
                                            <p:cond delay="0"/>
                                          </p:stCondLst>
                                        </p:cTn>
                                        <p:tgtEl>
                                          <p:spTgt spid="118786">
                                            <p:txEl>
                                              <p:pRg st="10" end="10"/>
                                            </p:txEl>
                                          </p:spTgt>
                                        </p:tgtEl>
                                        <p:attrNameLst>
                                          <p:attrName>style.visibility</p:attrName>
                                        </p:attrNameLst>
                                      </p:cBhvr>
                                      <p:to>
                                        <p:strVal val="visible"/>
                                      </p:to>
                                    </p:set>
                                    <p:animEffect transition="in" filter="fade">
                                      <p:cBhvr>
                                        <p:cTn id="55" dur="500"/>
                                        <p:tgtEl>
                                          <p:spTgt spid="118786">
                                            <p:txEl>
                                              <p:pRg st="10" end="10"/>
                                            </p:txEl>
                                          </p:spTgt>
                                        </p:tgtEl>
                                      </p:cBhvr>
                                    </p:animEffect>
                                    <p:anim calcmode="lin" valueType="num">
                                      <p:cBhvr>
                                        <p:cTn id="56" dur="500" fill="hold"/>
                                        <p:tgtEl>
                                          <p:spTgt spid="118786">
                                            <p:txEl>
                                              <p:pRg st="10" end="10"/>
                                            </p:txEl>
                                          </p:spTgt>
                                        </p:tgtEl>
                                        <p:attrNameLst>
                                          <p:attrName>ppt_x</p:attrName>
                                        </p:attrNameLst>
                                      </p:cBhvr>
                                      <p:tavLst>
                                        <p:tav tm="0">
                                          <p:val>
                                            <p:strVal val="#ppt_x"/>
                                          </p:val>
                                        </p:tav>
                                        <p:tav tm="100000">
                                          <p:val>
                                            <p:strVal val="#ppt_x"/>
                                          </p:val>
                                        </p:tav>
                                      </p:tavLst>
                                    </p:anim>
                                    <p:anim calcmode="lin" valueType="num">
                                      <p:cBhvr>
                                        <p:cTn id="57" dur="500" fill="hold"/>
                                        <p:tgtEl>
                                          <p:spTgt spid="118786">
                                            <p:txEl>
                                              <p:pRg st="10" end="10"/>
                                            </p:txEl>
                                          </p:spTgt>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4500"/>
                            </p:stCondLst>
                            <p:childTnLst>
                              <p:par>
                                <p:cTn id="59" presetID="47" presetClass="entr" presetSubtype="0" fill="hold" grpId="0" nodeType="afterEffect">
                                  <p:stCondLst>
                                    <p:cond delay="0"/>
                                  </p:stCondLst>
                                  <p:childTnLst>
                                    <p:set>
                                      <p:cBhvr>
                                        <p:cTn id="60" dur="1" fill="hold">
                                          <p:stCondLst>
                                            <p:cond delay="0"/>
                                          </p:stCondLst>
                                        </p:cTn>
                                        <p:tgtEl>
                                          <p:spTgt spid="118786">
                                            <p:txEl>
                                              <p:pRg st="11" end="11"/>
                                            </p:txEl>
                                          </p:spTgt>
                                        </p:tgtEl>
                                        <p:attrNameLst>
                                          <p:attrName>style.visibility</p:attrName>
                                        </p:attrNameLst>
                                      </p:cBhvr>
                                      <p:to>
                                        <p:strVal val="visible"/>
                                      </p:to>
                                    </p:set>
                                    <p:animEffect transition="in" filter="fade">
                                      <p:cBhvr>
                                        <p:cTn id="61" dur="500"/>
                                        <p:tgtEl>
                                          <p:spTgt spid="118786">
                                            <p:txEl>
                                              <p:pRg st="11" end="11"/>
                                            </p:txEl>
                                          </p:spTgt>
                                        </p:tgtEl>
                                      </p:cBhvr>
                                    </p:animEffect>
                                    <p:anim calcmode="lin" valueType="num">
                                      <p:cBhvr>
                                        <p:cTn id="62" dur="500" fill="hold"/>
                                        <p:tgtEl>
                                          <p:spTgt spid="118786">
                                            <p:txEl>
                                              <p:pRg st="11" end="11"/>
                                            </p:txEl>
                                          </p:spTgt>
                                        </p:tgtEl>
                                        <p:attrNameLst>
                                          <p:attrName>ppt_x</p:attrName>
                                        </p:attrNameLst>
                                      </p:cBhvr>
                                      <p:tavLst>
                                        <p:tav tm="0">
                                          <p:val>
                                            <p:strVal val="#ppt_x"/>
                                          </p:val>
                                        </p:tav>
                                        <p:tav tm="100000">
                                          <p:val>
                                            <p:strVal val="#ppt_x"/>
                                          </p:val>
                                        </p:tav>
                                      </p:tavLst>
                                    </p:anim>
                                    <p:anim calcmode="lin" valueType="num">
                                      <p:cBhvr>
                                        <p:cTn id="63" dur="500" fill="hold"/>
                                        <p:tgtEl>
                                          <p:spTgt spid="118786">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body" idx="1"/>
          </p:nvPr>
        </p:nvSpPr>
        <p:spPr>
          <a:xfrm>
            <a:off x="1774826" y="260350"/>
            <a:ext cx="8569325" cy="5976938"/>
          </a:xfrm>
        </p:spPr>
        <p:txBody>
          <a:bodyPr/>
          <a:lstStyle/>
          <a:p>
            <a:pPr marL="0" indent="0">
              <a:lnSpc>
                <a:spcPct val="80000"/>
              </a:lnSpc>
              <a:buNone/>
            </a:pPr>
            <a:r>
              <a:rPr lang="en-US" sz="2500" b="1" dirty="0">
                <a:solidFill>
                  <a:srgbClr val="FF0000"/>
                </a:solidFill>
                <a:latin typeface="Times New Roman" panose="02020603050405020304" pitchFamily="18" charset="0"/>
                <a:cs typeface="Times New Roman" panose="02020603050405020304" pitchFamily="18" charset="0"/>
              </a:rPr>
              <a:t>Macro.: </a:t>
            </a:r>
          </a:p>
          <a:p>
            <a:pPr marL="0" indent="0" algn="just">
              <a:lnSpc>
                <a:spcPct val="80000"/>
              </a:lnSpc>
              <a:buNone/>
            </a:pPr>
            <a:r>
              <a:rPr lang="en-US" sz="2500" b="1" dirty="0">
                <a:latin typeface="Times New Roman" panose="02020603050405020304" pitchFamily="18" charset="0"/>
                <a:cs typeface="Times New Roman" panose="02020603050405020304" pitchFamily="18" charset="0"/>
              </a:rPr>
              <a:t>     	There is diffuse enlargement of the gland which is smooth, firm &amp; lobulated. The cut surface is lobulated, pale  with diminished or absent colloid.</a:t>
            </a:r>
          </a:p>
          <a:p>
            <a:pPr marL="0" indent="0">
              <a:lnSpc>
                <a:spcPct val="80000"/>
              </a:lnSpc>
              <a:buNone/>
            </a:pPr>
            <a:r>
              <a:rPr lang="en-US" sz="2500" b="1" dirty="0">
                <a:solidFill>
                  <a:srgbClr val="FF0000"/>
                </a:solidFill>
                <a:latin typeface="Times New Roman" panose="02020603050405020304" pitchFamily="18" charset="0"/>
                <a:cs typeface="Times New Roman" panose="02020603050405020304" pitchFamily="18" charset="0"/>
              </a:rPr>
              <a:t>Micro.:</a:t>
            </a:r>
          </a:p>
          <a:p>
            <a:pPr marL="0" indent="0">
              <a:buNone/>
            </a:pPr>
            <a:r>
              <a:rPr lang="en-US" sz="2500" b="1" dirty="0">
                <a:solidFill>
                  <a:srgbClr val="FFFF66"/>
                </a:solidFill>
                <a:latin typeface="Times New Roman" panose="02020603050405020304" pitchFamily="18" charset="0"/>
                <a:cs typeface="Times New Roman" panose="02020603050405020304" pitchFamily="18" charset="0"/>
              </a:rPr>
              <a:t>    </a:t>
            </a:r>
            <a:r>
              <a:rPr lang="en-US" sz="2500" b="1" dirty="0">
                <a:solidFill>
                  <a:srgbClr val="00FF00"/>
                </a:solidFill>
                <a:latin typeface="Times New Roman" panose="02020603050405020304" pitchFamily="18" charset="0"/>
                <a:cs typeface="Times New Roman" panose="02020603050405020304" pitchFamily="18" charset="0"/>
              </a:rPr>
              <a:t>a.</a:t>
            </a:r>
            <a:r>
              <a:rPr lang="en-US" sz="2500" b="1" dirty="0">
                <a:latin typeface="Times New Roman" panose="02020603050405020304" pitchFamily="18" charset="0"/>
                <a:cs typeface="Times New Roman" panose="02020603050405020304" pitchFamily="18" charset="0"/>
              </a:rPr>
              <a:t> Lymphoid infiltration with lymphoid follicle formation.</a:t>
            </a:r>
          </a:p>
          <a:p>
            <a:pPr marL="0" indent="0">
              <a:buNone/>
            </a:pPr>
            <a:r>
              <a:rPr lang="en-US" sz="2500" b="1" dirty="0">
                <a:solidFill>
                  <a:srgbClr val="FFFF66"/>
                </a:solidFill>
                <a:latin typeface="Times New Roman" panose="02020603050405020304" pitchFamily="18" charset="0"/>
                <a:cs typeface="Times New Roman" panose="02020603050405020304" pitchFamily="18" charset="0"/>
              </a:rPr>
              <a:t>    </a:t>
            </a:r>
            <a:r>
              <a:rPr lang="en-US" sz="2500" b="1" dirty="0">
                <a:solidFill>
                  <a:srgbClr val="00FF00"/>
                </a:solidFill>
                <a:latin typeface="Times New Roman" panose="02020603050405020304" pitchFamily="18" charset="0"/>
                <a:cs typeface="Times New Roman" panose="02020603050405020304" pitchFamily="18" charset="0"/>
              </a:rPr>
              <a:t>b.</a:t>
            </a:r>
            <a:r>
              <a:rPr lang="en-US" sz="2500" b="1" dirty="0">
                <a:latin typeface="Times New Roman" panose="02020603050405020304" pitchFamily="18" charset="0"/>
                <a:cs typeface="Times New Roman" panose="02020603050405020304" pitchFamily="18" charset="0"/>
              </a:rPr>
              <a:t> Diffuse plasma cell infiltration.</a:t>
            </a:r>
          </a:p>
          <a:p>
            <a:pPr marL="0" indent="0">
              <a:buNone/>
            </a:pPr>
            <a:r>
              <a:rPr lang="en-US" sz="2500" b="1" dirty="0">
                <a:solidFill>
                  <a:srgbClr val="FFFF66"/>
                </a:solidFill>
                <a:latin typeface="Times New Roman" panose="02020603050405020304" pitchFamily="18" charset="0"/>
                <a:cs typeface="Times New Roman" panose="02020603050405020304" pitchFamily="18" charset="0"/>
              </a:rPr>
              <a:t>    </a:t>
            </a:r>
            <a:r>
              <a:rPr lang="en-US" sz="2500" b="1" dirty="0">
                <a:solidFill>
                  <a:srgbClr val="00FF00"/>
                </a:solidFill>
                <a:latin typeface="Times New Roman" panose="02020603050405020304" pitchFamily="18" charset="0"/>
                <a:cs typeface="Times New Roman" panose="02020603050405020304" pitchFamily="18" charset="0"/>
              </a:rPr>
              <a:t>c.</a:t>
            </a:r>
            <a:r>
              <a:rPr lang="en-US" sz="2500" b="1" dirty="0">
                <a:latin typeface="Times New Roman" panose="02020603050405020304" pitchFamily="18" charset="0"/>
                <a:cs typeface="Times New Roman" panose="02020603050405020304" pitchFamily="18" charset="0"/>
              </a:rPr>
              <a:t> Epithelial metaplasia with large eosinophilic thyroid    </a:t>
            </a:r>
          </a:p>
          <a:p>
            <a:pPr marL="0" indent="0">
              <a:buNone/>
            </a:pPr>
            <a:r>
              <a:rPr lang="en-US" sz="2500" b="1" dirty="0">
                <a:latin typeface="Times New Roman" panose="02020603050405020304" pitchFamily="18" charset="0"/>
                <a:cs typeface="Times New Roman" panose="02020603050405020304" pitchFamily="18" charset="0"/>
              </a:rPr>
              <a:t>       epithelial cells --- </a:t>
            </a:r>
            <a:r>
              <a:rPr lang="en-US" sz="2500" b="1" dirty="0" err="1">
                <a:latin typeface="Times New Roman" panose="02020603050405020304" pitchFamily="18" charset="0"/>
                <a:cs typeface="Times New Roman" panose="02020603050405020304" pitchFamily="18" charset="0"/>
              </a:rPr>
              <a:t>Askanazy</a:t>
            </a:r>
            <a:r>
              <a:rPr lang="en-US" sz="2500" b="1" dirty="0">
                <a:latin typeface="Times New Roman" panose="02020603050405020304" pitchFamily="18" charset="0"/>
                <a:cs typeface="Times New Roman" panose="02020603050405020304" pitchFamily="18" charset="0"/>
              </a:rPr>
              <a:t> cells.</a:t>
            </a:r>
          </a:p>
          <a:p>
            <a:pPr marL="0" indent="0">
              <a:buNone/>
            </a:pPr>
            <a:r>
              <a:rPr lang="en-US" sz="2500" b="1" dirty="0">
                <a:solidFill>
                  <a:srgbClr val="FFFF66"/>
                </a:solidFill>
                <a:latin typeface="Times New Roman" panose="02020603050405020304" pitchFamily="18" charset="0"/>
                <a:cs typeface="Times New Roman" panose="02020603050405020304" pitchFamily="18" charset="0"/>
              </a:rPr>
              <a:t>    </a:t>
            </a:r>
            <a:r>
              <a:rPr lang="en-US" sz="2500" b="1" dirty="0">
                <a:solidFill>
                  <a:srgbClr val="00FF00"/>
                </a:solidFill>
                <a:latin typeface="Times New Roman" panose="02020603050405020304" pitchFamily="18" charset="0"/>
                <a:cs typeface="Times New Roman" panose="02020603050405020304" pitchFamily="18" charset="0"/>
              </a:rPr>
              <a:t>d.</a:t>
            </a:r>
            <a:r>
              <a:rPr lang="en-US" sz="2500" b="1" dirty="0">
                <a:latin typeface="Times New Roman" panose="02020603050405020304" pitchFamily="18" charset="0"/>
                <a:cs typeface="Times New Roman" panose="02020603050405020304" pitchFamily="18" charset="0"/>
              </a:rPr>
              <a:t> Diminished colloid in the follicles.</a:t>
            </a:r>
          </a:p>
          <a:p>
            <a:pPr marL="0" indent="0">
              <a:buNone/>
            </a:pPr>
            <a:r>
              <a:rPr lang="en-US" sz="2500" b="1" dirty="0">
                <a:solidFill>
                  <a:srgbClr val="FFFF66"/>
                </a:solidFill>
                <a:latin typeface="Times New Roman" panose="02020603050405020304" pitchFamily="18" charset="0"/>
                <a:cs typeface="Times New Roman" panose="02020603050405020304" pitchFamily="18" charset="0"/>
              </a:rPr>
              <a:t>    </a:t>
            </a:r>
            <a:r>
              <a:rPr lang="en-US" sz="2500" b="1" dirty="0">
                <a:solidFill>
                  <a:srgbClr val="00FF00"/>
                </a:solidFill>
                <a:latin typeface="Times New Roman" panose="02020603050405020304" pitchFamily="18" charset="0"/>
                <a:cs typeface="Times New Roman" panose="02020603050405020304" pitchFamily="18" charset="0"/>
              </a:rPr>
              <a:t>e.</a:t>
            </a:r>
            <a:r>
              <a:rPr lang="en-US" sz="2500" b="1" dirty="0">
                <a:latin typeface="Times New Roman" panose="02020603050405020304" pitchFamily="18" charset="0"/>
                <a:cs typeface="Times New Roman" panose="02020603050405020304" pitchFamily="18" charset="0"/>
              </a:rPr>
              <a:t> Increase fibrous tissue producing a lobulated pattern.</a:t>
            </a:r>
          </a:p>
          <a:p>
            <a:pPr marL="0" indent="0">
              <a:buNone/>
            </a:pPr>
            <a:r>
              <a:rPr lang="en-US" sz="2500" b="1" dirty="0">
                <a:solidFill>
                  <a:srgbClr val="FF0000"/>
                </a:solidFill>
                <a:latin typeface="Times New Roman" panose="02020603050405020304" pitchFamily="18" charset="0"/>
                <a:cs typeface="Times New Roman" panose="02020603050405020304" pitchFamily="18" charset="0"/>
              </a:rPr>
              <a:t>Result </a:t>
            </a:r>
            <a:r>
              <a:rPr lang="en-US" sz="2500" b="1" dirty="0">
                <a:solidFill>
                  <a:srgbClr val="FFFF66"/>
                </a:solidFill>
                <a:latin typeface="Times New Roman" panose="02020603050405020304" pitchFamily="18" charset="0"/>
                <a:cs typeface="Times New Roman" panose="02020603050405020304" pitchFamily="18" charset="0"/>
              </a:rPr>
              <a:t>:</a:t>
            </a:r>
          </a:p>
          <a:p>
            <a:pPr marL="0" indent="0">
              <a:buNone/>
            </a:pPr>
            <a:r>
              <a:rPr lang="en-US" sz="2500" b="1" dirty="0">
                <a:latin typeface="Times New Roman" panose="02020603050405020304" pitchFamily="18" charset="0"/>
                <a:cs typeface="Times New Roman" panose="02020603050405020304" pitchFamily="18" charset="0"/>
              </a:rPr>
              <a:t>The patient might develop </a:t>
            </a:r>
            <a:r>
              <a:rPr lang="en-US" sz="2500" b="1" dirty="0" err="1">
                <a:latin typeface="Times New Roman" panose="02020603050405020304" pitchFamily="18" charset="0"/>
                <a:cs typeface="Times New Roman" panose="02020603050405020304" pitchFamily="18" charset="0"/>
              </a:rPr>
              <a:t>myxodema</a:t>
            </a:r>
            <a:r>
              <a:rPr lang="en-US" sz="25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5940883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19810">
                                            <p:txEl>
                                              <p:pRg st="0" end="0"/>
                                            </p:txEl>
                                          </p:spTgt>
                                        </p:tgtEl>
                                        <p:attrNameLst>
                                          <p:attrName>style.visibility</p:attrName>
                                        </p:attrNameLst>
                                      </p:cBhvr>
                                      <p:to>
                                        <p:strVal val="visible"/>
                                      </p:to>
                                    </p:set>
                                    <p:anim calcmode="lin" valueType="num">
                                      <p:cBhvr>
                                        <p:cTn id="7" dur="500" fill="hold"/>
                                        <p:tgtEl>
                                          <p:spTgt spid="119810">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9810">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9810">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9810">
                                            <p:txEl>
                                              <p:pRg st="0" end="0"/>
                                            </p:txEl>
                                          </p:spTgt>
                                        </p:tgtEl>
                                        <p:attrNameLst>
                                          <p:attrName>ppt_y</p:attrName>
                                        </p:attrNameLst>
                                      </p:cBhvr>
                                      <p:tavLst>
                                        <p:tav tm="0">
                                          <p:val>
                                            <p:strVal val="#ppt_y"/>
                                          </p:val>
                                        </p:tav>
                                        <p:tav tm="100000">
                                          <p:val>
                                            <p:strVal val="#ppt_y"/>
                                          </p:val>
                                        </p:tav>
                                      </p:tavLst>
                                    </p:anim>
                                  </p:childTnLst>
                                </p:cTn>
                              </p:par>
                            </p:childTnLst>
                          </p:cTn>
                        </p:par>
                        <p:par>
                          <p:cTn id="11" fill="hold" nodeType="afterGroup">
                            <p:stCondLst>
                              <p:cond delay="500"/>
                            </p:stCondLst>
                            <p:childTnLst>
                              <p:par>
                                <p:cTn id="12" presetID="39" presetClass="entr" presetSubtype="0" accel="100000" fill="hold" grpId="0" nodeType="afterEffect">
                                  <p:stCondLst>
                                    <p:cond delay="0"/>
                                  </p:stCondLst>
                                  <p:childTnLst>
                                    <p:set>
                                      <p:cBhvr>
                                        <p:cTn id="13" dur="1" fill="hold">
                                          <p:stCondLst>
                                            <p:cond delay="0"/>
                                          </p:stCondLst>
                                        </p:cTn>
                                        <p:tgtEl>
                                          <p:spTgt spid="119810">
                                            <p:txEl>
                                              <p:pRg st="1" end="1"/>
                                            </p:txEl>
                                          </p:spTgt>
                                        </p:tgtEl>
                                        <p:attrNameLst>
                                          <p:attrName>style.visibility</p:attrName>
                                        </p:attrNameLst>
                                      </p:cBhvr>
                                      <p:to>
                                        <p:strVal val="visible"/>
                                      </p:to>
                                    </p:set>
                                    <p:anim calcmode="lin" valueType="num">
                                      <p:cBhvr>
                                        <p:cTn id="14" dur="500" fill="hold"/>
                                        <p:tgtEl>
                                          <p:spTgt spid="119810">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119810">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119810">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119810">
                                            <p:txEl>
                                              <p:pRg st="1" end="1"/>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39" presetClass="entr" presetSubtype="0" accel="100000" fill="hold" grpId="0" nodeType="afterEffect">
                                  <p:stCondLst>
                                    <p:cond delay="0"/>
                                  </p:stCondLst>
                                  <p:childTnLst>
                                    <p:set>
                                      <p:cBhvr>
                                        <p:cTn id="20" dur="1" fill="hold">
                                          <p:stCondLst>
                                            <p:cond delay="0"/>
                                          </p:stCondLst>
                                        </p:cTn>
                                        <p:tgtEl>
                                          <p:spTgt spid="119810">
                                            <p:txEl>
                                              <p:pRg st="2" end="2"/>
                                            </p:txEl>
                                          </p:spTgt>
                                        </p:tgtEl>
                                        <p:attrNameLst>
                                          <p:attrName>style.visibility</p:attrName>
                                        </p:attrNameLst>
                                      </p:cBhvr>
                                      <p:to>
                                        <p:strVal val="visible"/>
                                      </p:to>
                                    </p:set>
                                    <p:anim calcmode="lin" valueType="num">
                                      <p:cBhvr>
                                        <p:cTn id="21" dur="500" fill="hold"/>
                                        <p:tgtEl>
                                          <p:spTgt spid="119810">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119810">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119810">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119810">
                                            <p:txEl>
                                              <p:pRg st="2" end="2"/>
                                            </p:txEl>
                                          </p:spTgt>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39" presetClass="entr" presetSubtype="0" accel="100000" fill="hold" grpId="0" nodeType="afterEffect">
                                  <p:stCondLst>
                                    <p:cond delay="0"/>
                                  </p:stCondLst>
                                  <p:childTnLst>
                                    <p:set>
                                      <p:cBhvr>
                                        <p:cTn id="27" dur="1" fill="hold">
                                          <p:stCondLst>
                                            <p:cond delay="0"/>
                                          </p:stCondLst>
                                        </p:cTn>
                                        <p:tgtEl>
                                          <p:spTgt spid="119810">
                                            <p:txEl>
                                              <p:pRg st="3" end="3"/>
                                            </p:txEl>
                                          </p:spTgt>
                                        </p:tgtEl>
                                        <p:attrNameLst>
                                          <p:attrName>style.visibility</p:attrName>
                                        </p:attrNameLst>
                                      </p:cBhvr>
                                      <p:to>
                                        <p:strVal val="visible"/>
                                      </p:to>
                                    </p:set>
                                    <p:anim calcmode="lin" valueType="num">
                                      <p:cBhvr>
                                        <p:cTn id="28" dur="500" fill="hold"/>
                                        <p:tgtEl>
                                          <p:spTgt spid="119810">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119810">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119810">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119810">
                                            <p:txEl>
                                              <p:pRg st="3" end="3"/>
                                            </p:txEl>
                                          </p:spTgt>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39" presetClass="entr" presetSubtype="0" accel="100000" fill="hold" grpId="0" nodeType="afterEffect">
                                  <p:stCondLst>
                                    <p:cond delay="0"/>
                                  </p:stCondLst>
                                  <p:childTnLst>
                                    <p:set>
                                      <p:cBhvr>
                                        <p:cTn id="34" dur="1" fill="hold">
                                          <p:stCondLst>
                                            <p:cond delay="0"/>
                                          </p:stCondLst>
                                        </p:cTn>
                                        <p:tgtEl>
                                          <p:spTgt spid="119810">
                                            <p:txEl>
                                              <p:pRg st="4" end="4"/>
                                            </p:txEl>
                                          </p:spTgt>
                                        </p:tgtEl>
                                        <p:attrNameLst>
                                          <p:attrName>style.visibility</p:attrName>
                                        </p:attrNameLst>
                                      </p:cBhvr>
                                      <p:to>
                                        <p:strVal val="visible"/>
                                      </p:to>
                                    </p:set>
                                    <p:anim calcmode="lin" valueType="num">
                                      <p:cBhvr>
                                        <p:cTn id="35" dur="500" fill="hold"/>
                                        <p:tgtEl>
                                          <p:spTgt spid="119810">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119810">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119810">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119810">
                                            <p:txEl>
                                              <p:pRg st="4" end="4"/>
                                            </p:txEl>
                                          </p:spTgt>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500"/>
                            </p:stCondLst>
                            <p:childTnLst>
                              <p:par>
                                <p:cTn id="40" presetID="39" presetClass="entr" presetSubtype="0" accel="100000" fill="hold" grpId="0" nodeType="afterEffect">
                                  <p:stCondLst>
                                    <p:cond delay="0"/>
                                  </p:stCondLst>
                                  <p:childTnLst>
                                    <p:set>
                                      <p:cBhvr>
                                        <p:cTn id="41" dur="1" fill="hold">
                                          <p:stCondLst>
                                            <p:cond delay="0"/>
                                          </p:stCondLst>
                                        </p:cTn>
                                        <p:tgtEl>
                                          <p:spTgt spid="119810">
                                            <p:txEl>
                                              <p:pRg st="5" end="5"/>
                                            </p:txEl>
                                          </p:spTgt>
                                        </p:tgtEl>
                                        <p:attrNameLst>
                                          <p:attrName>style.visibility</p:attrName>
                                        </p:attrNameLst>
                                      </p:cBhvr>
                                      <p:to>
                                        <p:strVal val="visible"/>
                                      </p:to>
                                    </p:set>
                                    <p:anim calcmode="lin" valueType="num">
                                      <p:cBhvr>
                                        <p:cTn id="42" dur="500" fill="hold"/>
                                        <p:tgtEl>
                                          <p:spTgt spid="119810">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3" dur="500" fill="hold"/>
                                        <p:tgtEl>
                                          <p:spTgt spid="119810">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4" dur="500" fill="hold"/>
                                        <p:tgtEl>
                                          <p:spTgt spid="119810">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45" dur="500" fill="hold"/>
                                        <p:tgtEl>
                                          <p:spTgt spid="119810">
                                            <p:txEl>
                                              <p:pRg st="5" end="5"/>
                                            </p:txEl>
                                          </p:spTgt>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3000"/>
                            </p:stCondLst>
                            <p:childTnLst>
                              <p:par>
                                <p:cTn id="47" presetID="39" presetClass="entr" presetSubtype="0" accel="100000" fill="hold" grpId="0" nodeType="afterEffect">
                                  <p:stCondLst>
                                    <p:cond delay="0"/>
                                  </p:stCondLst>
                                  <p:childTnLst>
                                    <p:set>
                                      <p:cBhvr>
                                        <p:cTn id="48" dur="1" fill="hold">
                                          <p:stCondLst>
                                            <p:cond delay="0"/>
                                          </p:stCondLst>
                                        </p:cTn>
                                        <p:tgtEl>
                                          <p:spTgt spid="119810">
                                            <p:txEl>
                                              <p:pRg st="6" end="6"/>
                                            </p:txEl>
                                          </p:spTgt>
                                        </p:tgtEl>
                                        <p:attrNameLst>
                                          <p:attrName>style.visibility</p:attrName>
                                        </p:attrNameLst>
                                      </p:cBhvr>
                                      <p:to>
                                        <p:strVal val="visible"/>
                                      </p:to>
                                    </p:set>
                                    <p:anim calcmode="lin" valueType="num">
                                      <p:cBhvr>
                                        <p:cTn id="49" dur="500" fill="hold"/>
                                        <p:tgtEl>
                                          <p:spTgt spid="119810">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119810">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119810">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119810">
                                            <p:txEl>
                                              <p:pRg st="6" end="6"/>
                                            </p:txEl>
                                          </p:spTgt>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3500"/>
                            </p:stCondLst>
                            <p:childTnLst>
                              <p:par>
                                <p:cTn id="54" presetID="39" presetClass="entr" presetSubtype="0" accel="100000" fill="hold" grpId="0" nodeType="afterEffect">
                                  <p:stCondLst>
                                    <p:cond delay="0"/>
                                  </p:stCondLst>
                                  <p:childTnLst>
                                    <p:set>
                                      <p:cBhvr>
                                        <p:cTn id="55" dur="1" fill="hold">
                                          <p:stCondLst>
                                            <p:cond delay="0"/>
                                          </p:stCondLst>
                                        </p:cTn>
                                        <p:tgtEl>
                                          <p:spTgt spid="119810">
                                            <p:txEl>
                                              <p:pRg st="7" end="7"/>
                                            </p:txEl>
                                          </p:spTgt>
                                        </p:tgtEl>
                                        <p:attrNameLst>
                                          <p:attrName>style.visibility</p:attrName>
                                        </p:attrNameLst>
                                      </p:cBhvr>
                                      <p:to>
                                        <p:strVal val="visible"/>
                                      </p:to>
                                    </p:set>
                                    <p:anim calcmode="lin" valueType="num">
                                      <p:cBhvr>
                                        <p:cTn id="56" dur="500" fill="hold"/>
                                        <p:tgtEl>
                                          <p:spTgt spid="119810">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7" dur="500" fill="hold"/>
                                        <p:tgtEl>
                                          <p:spTgt spid="119810">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8" dur="500" fill="hold"/>
                                        <p:tgtEl>
                                          <p:spTgt spid="119810">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59" dur="500" fill="hold"/>
                                        <p:tgtEl>
                                          <p:spTgt spid="119810">
                                            <p:txEl>
                                              <p:pRg st="7" end="7"/>
                                            </p:txEl>
                                          </p:spTgt>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4000"/>
                            </p:stCondLst>
                            <p:childTnLst>
                              <p:par>
                                <p:cTn id="61" presetID="39" presetClass="entr" presetSubtype="0" accel="100000" fill="hold" grpId="0" nodeType="afterEffect">
                                  <p:stCondLst>
                                    <p:cond delay="0"/>
                                  </p:stCondLst>
                                  <p:childTnLst>
                                    <p:set>
                                      <p:cBhvr>
                                        <p:cTn id="62" dur="1" fill="hold">
                                          <p:stCondLst>
                                            <p:cond delay="0"/>
                                          </p:stCondLst>
                                        </p:cTn>
                                        <p:tgtEl>
                                          <p:spTgt spid="119810">
                                            <p:txEl>
                                              <p:pRg st="8" end="8"/>
                                            </p:txEl>
                                          </p:spTgt>
                                        </p:tgtEl>
                                        <p:attrNameLst>
                                          <p:attrName>style.visibility</p:attrName>
                                        </p:attrNameLst>
                                      </p:cBhvr>
                                      <p:to>
                                        <p:strVal val="visible"/>
                                      </p:to>
                                    </p:set>
                                    <p:anim calcmode="lin" valueType="num">
                                      <p:cBhvr>
                                        <p:cTn id="63" dur="500" fill="hold"/>
                                        <p:tgtEl>
                                          <p:spTgt spid="119810">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119810">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119810">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119810">
                                            <p:txEl>
                                              <p:pRg st="8" end="8"/>
                                            </p:txEl>
                                          </p:spTgt>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4500"/>
                            </p:stCondLst>
                            <p:childTnLst>
                              <p:par>
                                <p:cTn id="68" presetID="39" presetClass="entr" presetSubtype="0" accel="100000" fill="hold" grpId="0" nodeType="afterEffect">
                                  <p:stCondLst>
                                    <p:cond delay="0"/>
                                  </p:stCondLst>
                                  <p:childTnLst>
                                    <p:set>
                                      <p:cBhvr>
                                        <p:cTn id="69" dur="1" fill="hold">
                                          <p:stCondLst>
                                            <p:cond delay="0"/>
                                          </p:stCondLst>
                                        </p:cTn>
                                        <p:tgtEl>
                                          <p:spTgt spid="119810">
                                            <p:txEl>
                                              <p:pRg st="9" end="9"/>
                                            </p:txEl>
                                          </p:spTgt>
                                        </p:tgtEl>
                                        <p:attrNameLst>
                                          <p:attrName>style.visibility</p:attrName>
                                        </p:attrNameLst>
                                      </p:cBhvr>
                                      <p:to>
                                        <p:strVal val="visible"/>
                                      </p:to>
                                    </p:set>
                                    <p:anim calcmode="lin" valueType="num">
                                      <p:cBhvr>
                                        <p:cTn id="70" dur="500" fill="hold"/>
                                        <p:tgtEl>
                                          <p:spTgt spid="119810">
                                            <p:txEl>
                                              <p:pRg st="9" end="9"/>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1" dur="500" fill="hold"/>
                                        <p:tgtEl>
                                          <p:spTgt spid="119810">
                                            <p:txEl>
                                              <p:pRg st="9" end="9"/>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2" dur="500" fill="hold"/>
                                        <p:tgtEl>
                                          <p:spTgt spid="119810">
                                            <p:txEl>
                                              <p:pRg st="9" end="9"/>
                                            </p:txEl>
                                          </p:spTgt>
                                        </p:tgtEl>
                                        <p:attrNameLst>
                                          <p:attrName>ppt_x</p:attrName>
                                        </p:attrNameLst>
                                      </p:cBhvr>
                                      <p:tavLst>
                                        <p:tav tm="0">
                                          <p:val>
                                            <p:strVal val="#ppt_x-.3"/>
                                          </p:val>
                                        </p:tav>
                                        <p:tav tm="50000">
                                          <p:val>
                                            <p:strVal val="#ppt_x"/>
                                          </p:val>
                                        </p:tav>
                                        <p:tav tm="100000">
                                          <p:val>
                                            <p:strVal val="#ppt_x"/>
                                          </p:val>
                                        </p:tav>
                                      </p:tavLst>
                                    </p:anim>
                                    <p:anim calcmode="lin" valueType="num">
                                      <p:cBhvr>
                                        <p:cTn id="73" dur="500" fill="hold"/>
                                        <p:tgtEl>
                                          <p:spTgt spid="119810">
                                            <p:txEl>
                                              <p:pRg st="9" end="9"/>
                                            </p:txEl>
                                          </p:spTgt>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5000"/>
                            </p:stCondLst>
                            <p:childTnLst>
                              <p:par>
                                <p:cTn id="75" presetID="39" presetClass="entr" presetSubtype="0" accel="100000" fill="hold" grpId="0" nodeType="afterEffect">
                                  <p:stCondLst>
                                    <p:cond delay="0"/>
                                  </p:stCondLst>
                                  <p:childTnLst>
                                    <p:set>
                                      <p:cBhvr>
                                        <p:cTn id="76" dur="1" fill="hold">
                                          <p:stCondLst>
                                            <p:cond delay="0"/>
                                          </p:stCondLst>
                                        </p:cTn>
                                        <p:tgtEl>
                                          <p:spTgt spid="119810">
                                            <p:txEl>
                                              <p:pRg st="10" end="10"/>
                                            </p:txEl>
                                          </p:spTgt>
                                        </p:tgtEl>
                                        <p:attrNameLst>
                                          <p:attrName>style.visibility</p:attrName>
                                        </p:attrNameLst>
                                      </p:cBhvr>
                                      <p:to>
                                        <p:strVal val="visible"/>
                                      </p:to>
                                    </p:set>
                                    <p:anim calcmode="lin" valueType="num">
                                      <p:cBhvr>
                                        <p:cTn id="77" dur="500" fill="hold"/>
                                        <p:tgtEl>
                                          <p:spTgt spid="119810">
                                            <p:txEl>
                                              <p:pRg st="10" end="1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8" dur="500" fill="hold"/>
                                        <p:tgtEl>
                                          <p:spTgt spid="119810">
                                            <p:txEl>
                                              <p:pRg st="10" end="1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9" dur="500" fill="hold"/>
                                        <p:tgtEl>
                                          <p:spTgt spid="119810">
                                            <p:txEl>
                                              <p:pRg st="10" end="10"/>
                                            </p:txEl>
                                          </p:spTgt>
                                        </p:tgtEl>
                                        <p:attrNameLst>
                                          <p:attrName>ppt_x</p:attrName>
                                        </p:attrNameLst>
                                      </p:cBhvr>
                                      <p:tavLst>
                                        <p:tav tm="0">
                                          <p:val>
                                            <p:strVal val="#ppt_x-.3"/>
                                          </p:val>
                                        </p:tav>
                                        <p:tav tm="50000">
                                          <p:val>
                                            <p:strVal val="#ppt_x"/>
                                          </p:val>
                                        </p:tav>
                                        <p:tav tm="100000">
                                          <p:val>
                                            <p:strVal val="#ppt_x"/>
                                          </p:val>
                                        </p:tav>
                                      </p:tavLst>
                                    </p:anim>
                                    <p:anim calcmode="lin" valueType="num">
                                      <p:cBhvr>
                                        <p:cTn id="80" dur="500" fill="hold"/>
                                        <p:tgtEl>
                                          <p:spTgt spid="119810">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0EBE22-3ADE-E127-BE9B-F6FC976C6064}"/>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xmlns="" id="{0CC80633-9AC8-2027-3A9F-F0512D8CF4B2}"/>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xmlns="" id="{8129064A-F081-20DF-831F-9FDAFA6B258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2BF950E4-1166-EB6F-25D2-9225C2106178}"/>
              </a:ext>
            </a:extLst>
          </p:cNvPr>
          <p:cNvSpPr>
            <a:spLocks noGrp="1"/>
          </p:cNvSpPr>
          <p:nvPr>
            <p:ph type="sldNum" sz="quarter" idx="12"/>
          </p:nvPr>
        </p:nvSpPr>
        <p:spPr/>
        <p:txBody>
          <a:bodyPr/>
          <a:lstStyle/>
          <a:p>
            <a:endParaRPr lang="en-US" dirty="0"/>
          </a:p>
        </p:txBody>
      </p:sp>
      <p:pic>
        <p:nvPicPr>
          <p:cNvPr id="7" name="Picture 5" descr="hašimoto tireoiditis">
            <a:extLst>
              <a:ext uri="{FF2B5EF4-FFF2-40B4-BE49-F238E27FC236}">
                <a16:creationId xmlns:a16="http://schemas.microsoft.com/office/drawing/2014/main" xmlns="" id="{995258CF-5989-CD28-86DF-A8B073B11A91}"/>
              </a:ext>
            </a:extLst>
          </p:cNvPr>
          <p:cNvPicPr>
            <a:picLocks noGrp="1" noChangeAspect="1" noChangeArrowheads="1"/>
          </p:cNvPicPr>
          <p:nvPr>
            <p:ph idx="1"/>
          </p:nvPr>
        </p:nvPicPr>
        <p:blipFill>
          <a:blip r:embed="rId2"/>
          <a:srcRect/>
          <a:stretch>
            <a:fillRect/>
          </a:stretch>
        </p:blipFill>
        <p:spPr>
          <a:xfrm>
            <a:off x="3597761" y="787782"/>
            <a:ext cx="7100831" cy="4663440"/>
          </a:xfrm>
          <a:noFill/>
          <a:ln w="57150" cmpd="thinThick">
            <a:noFill/>
          </a:ln>
        </p:spPr>
      </p:pic>
    </p:spTree>
    <p:extLst>
      <p:ext uri="{BB962C8B-B14F-4D97-AF65-F5344CB8AC3E}">
        <p14:creationId xmlns:p14="http://schemas.microsoft.com/office/powerpoint/2010/main" val="3583412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2" name="Picture 4" descr="Image-16"/>
          <p:cNvPicPr>
            <a:picLocks noChangeAspect="1" noChangeArrowheads="1"/>
          </p:cNvPicPr>
          <p:nvPr/>
        </p:nvPicPr>
        <p:blipFill>
          <a:blip r:embed="rId2">
            <a:extLst>
              <a:ext uri="{28A0092B-C50C-407E-A947-70E740481C1C}">
                <a14:useLocalDpi xmlns:a14="http://schemas.microsoft.com/office/drawing/2010/main" val="0"/>
              </a:ext>
            </a:extLst>
          </a:blip>
          <a:srcRect l="4893" t="2550" r="27980" b="63972"/>
          <a:stretch>
            <a:fillRect/>
          </a:stretch>
        </p:blipFill>
        <p:spPr bwMode="auto">
          <a:xfrm>
            <a:off x="710215" y="173038"/>
            <a:ext cx="3225200" cy="560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5"/>
          <p:cNvGrpSpPr>
            <a:grpSpLocks/>
          </p:cNvGrpSpPr>
          <p:nvPr/>
        </p:nvGrpSpPr>
        <p:grpSpPr bwMode="auto">
          <a:xfrm>
            <a:off x="7776838" y="219075"/>
            <a:ext cx="3577701" cy="5556250"/>
            <a:chOff x="3727" y="2377"/>
            <a:chExt cx="1966" cy="1732"/>
          </a:xfrm>
        </p:grpSpPr>
        <p:pic>
          <p:nvPicPr>
            <p:cNvPr id="31752" name="Picture 6" descr="Image-16"/>
            <p:cNvPicPr>
              <a:picLocks noChangeAspect="1" noChangeArrowheads="1"/>
            </p:cNvPicPr>
            <p:nvPr/>
          </p:nvPicPr>
          <p:blipFill>
            <a:blip r:embed="rId2">
              <a:extLst>
                <a:ext uri="{28A0092B-C50C-407E-A947-70E740481C1C}">
                  <a14:useLocalDpi xmlns:a14="http://schemas.microsoft.com/office/drawing/2010/main" val="0"/>
                </a:ext>
              </a:extLst>
            </a:blip>
            <a:srcRect l="50764" t="74829" b="157"/>
            <a:stretch>
              <a:fillRect/>
            </a:stretch>
          </p:blipFill>
          <p:spPr bwMode="auto">
            <a:xfrm>
              <a:off x="3727" y="2377"/>
              <a:ext cx="967" cy="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7" descr="Image-16"/>
            <p:cNvPicPr>
              <a:picLocks noChangeAspect="1" noChangeArrowheads="1"/>
            </p:cNvPicPr>
            <p:nvPr/>
          </p:nvPicPr>
          <p:blipFill>
            <a:blip r:embed="rId2">
              <a:extLst>
                <a:ext uri="{28A0092B-C50C-407E-A947-70E740481C1C}">
                  <a14:useLocalDpi xmlns:a14="http://schemas.microsoft.com/office/drawing/2010/main" val="0"/>
                </a:ext>
              </a:extLst>
            </a:blip>
            <a:srcRect l="52002" t="43265" r="2071" b="25494"/>
            <a:stretch>
              <a:fillRect/>
            </a:stretch>
          </p:blipFill>
          <p:spPr bwMode="auto">
            <a:xfrm>
              <a:off x="4695" y="2378"/>
              <a:ext cx="998" cy="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5657" name="Picture 9" descr="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438" y="188914"/>
            <a:ext cx="3671888"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p:cNvGrpSpPr>
            <a:grpSpLocks/>
          </p:cNvGrpSpPr>
          <p:nvPr/>
        </p:nvGrpSpPr>
        <p:grpSpPr bwMode="auto">
          <a:xfrm>
            <a:off x="1524000" y="5876925"/>
            <a:ext cx="9144000" cy="922338"/>
            <a:chOff x="0" y="3702"/>
            <a:chExt cx="5760" cy="581"/>
          </a:xfrm>
        </p:grpSpPr>
        <p:sp>
          <p:nvSpPr>
            <p:cNvPr id="31750" name="Text Box 8"/>
            <p:cNvSpPr txBox="1">
              <a:spLocks noChangeArrowheads="1"/>
            </p:cNvSpPr>
            <p:nvPr/>
          </p:nvSpPr>
          <p:spPr bwMode="auto">
            <a:xfrm>
              <a:off x="1520" y="3702"/>
              <a:ext cx="231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2000" b="1">
                  <a:solidFill>
                    <a:srgbClr val="66FF99"/>
                  </a:solidFill>
                </a:rPr>
                <a:t>Hashimoto’s thyroiditis </a:t>
              </a:r>
            </a:p>
          </p:txBody>
        </p:sp>
        <p:sp>
          <p:nvSpPr>
            <p:cNvPr id="31751" name="Text Box 10"/>
            <p:cNvSpPr txBox="1">
              <a:spLocks noChangeArrowheads="1"/>
            </p:cNvSpPr>
            <p:nvPr/>
          </p:nvSpPr>
          <p:spPr bwMode="auto">
            <a:xfrm>
              <a:off x="0" y="3917"/>
              <a:ext cx="5760"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buClrTx/>
                <a:buSzTx/>
                <a:buFontTx/>
                <a:buNone/>
              </a:pPr>
              <a:r>
                <a:rPr lang="en-US" sz="1600" b="1"/>
                <a:t>Note prominent lymphoid infiltrate with germinal centers and thyroid follicles with bright eosinophilic cytoplasm (Hurthle cell change) </a:t>
              </a:r>
            </a:p>
          </p:txBody>
        </p:sp>
      </p:grpSp>
    </p:spTree>
    <p:extLst>
      <p:ext uri="{BB962C8B-B14F-4D97-AF65-F5344CB8AC3E}">
        <p14:creationId xmlns:p14="http://schemas.microsoft.com/office/powerpoint/2010/main" val="1248421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55652"/>
                                        </p:tgtEl>
                                        <p:attrNameLst>
                                          <p:attrName>style.visibility</p:attrName>
                                        </p:attrNameLst>
                                      </p:cBhvr>
                                      <p:to>
                                        <p:strVal val="visible"/>
                                      </p:to>
                                    </p:set>
                                    <p:animEffect transition="in" filter="fade">
                                      <p:cBhvr>
                                        <p:cTn id="7" dur="770" decel="100000"/>
                                        <p:tgtEl>
                                          <p:spTgt spid="155652"/>
                                        </p:tgtEl>
                                      </p:cBhvr>
                                    </p:animEffect>
                                    <p:animScale>
                                      <p:cBhvr>
                                        <p:cTn id="8" dur="770" decel="100000"/>
                                        <p:tgtEl>
                                          <p:spTgt spid="155652"/>
                                        </p:tgtEl>
                                      </p:cBhvr>
                                      <p:from x="10000" y="10000"/>
                                      <p:to x="200000" y="450000"/>
                                    </p:animScale>
                                    <p:animScale>
                                      <p:cBhvr>
                                        <p:cTn id="9" dur="1230" accel="100000" fill="hold">
                                          <p:stCondLst>
                                            <p:cond delay="770"/>
                                          </p:stCondLst>
                                        </p:cTn>
                                        <p:tgtEl>
                                          <p:spTgt spid="155652"/>
                                        </p:tgtEl>
                                      </p:cBhvr>
                                      <p:from x="200000" y="450000"/>
                                      <p:to x="100000" y="100000"/>
                                    </p:animScale>
                                    <p:set>
                                      <p:cBhvr>
                                        <p:cTn id="10" dur="770" fill="hold"/>
                                        <p:tgtEl>
                                          <p:spTgt spid="155652"/>
                                        </p:tgtEl>
                                        <p:attrNameLst>
                                          <p:attrName>ppt_x</p:attrName>
                                        </p:attrNameLst>
                                      </p:cBhvr>
                                      <p:to>
                                        <p:strVal val="(0.5)"/>
                                      </p:to>
                                    </p:set>
                                    <p:anim from="(0.5)" to="(#ppt_x)" calcmode="lin" valueType="num">
                                      <p:cBhvr>
                                        <p:cTn id="11" dur="1230" accel="100000" fill="hold">
                                          <p:stCondLst>
                                            <p:cond delay="770"/>
                                          </p:stCondLst>
                                        </p:cTn>
                                        <p:tgtEl>
                                          <p:spTgt spid="155652"/>
                                        </p:tgtEl>
                                        <p:attrNameLst>
                                          <p:attrName>ppt_x</p:attrName>
                                        </p:attrNameLst>
                                      </p:cBhvr>
                                    </p:anim>
                                    <p:set>
                                      <p:cBhvr>
                                        <p:cTn id="12" dur="770" fill="hold"/>
                                        <p:tgtEl>
                                          <p:spTgt spid="155652"/>
                                        </p:tgtEl>
                                        <p:attrNameLst>
                                          <p:attrName>ppt_y</p:attrName>
                                        </p:attrNameLst>
                                      </p:cBhvr>
                                      <p:to>
                                        <p:strVal val="(#ppt_y+0.4)"/>
                                      </p:to>
                                    </p:set>
                                    <p:anim from="(#ppt_y+0.4)" to="(#ppt_y)" calcmode="lin" valueType="num">
                                      <p:cBhvr>
                                        <p:cTn id="13" dur="1230" accel="100000" fill="hold">
                                          <p:stCondLst>
                                            <p:cond delay="770"/>
                                          </p:stCondLst>
                                        </p:cTn>
                                        <p:tgtEl>
                                          <p:spTgt spid="155652"/>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155657"/>
                                        </p:tgtEl>
                                        <p:attrNameLst>
                                          <p:attrName>style.visibility</p:attrName>
                                        </p:attrNameLst>
                                      </p:cBhvr>
                                      <p:to>
                                        <p:strVal val="visible"/>
                                      </p:to>
                                    </p:set>
                                    <p:animEffect transition="in" filter="fade">
                                      <p:cBhvr>
                                        <p:cTn id="16" dur="770" decel="100000"/>
                                        <p:tgtEl>
                                          <p:spTgt spid="155657"/>
                                        </p:tgtEl>
                                      </p:cBhvr>
                                    </p:animEffect>
                                    <p:animScale>
                                      <p:cBhvr>
                                        <p:cTn id="17" dur="770" decel="100000"/>
                                        <p:tgtEl>
                                          <p:spTgt spid="155657"/>
                                        </p:tgtEl>
                                      </p:cBhvr>
                                      <p:from x="10000" y="10000"/>
                                      <p:to x="200000" y="450000"/>
                                    </p:animScale>
                                    <p:animScale>
                                      <p:cBhvr>
                                        <p:cTn id="18" dur="1230" accel="100000" fill="hold">
                                          <p:stCondLst>
                                            <p:cond delay="770"/>
                                          </p:stCondLst>
                                        </p:cTn>
                                        <p:tgtEl>
                                          <p:spTgt spid="155657"/>
                                        </p:tgtEl>
                                      </p:cBhvr>
                                      <p:from x="200000" y="450000"/>
                                      <p:to x="100000" y="100000"/>
                                    </p:animScale>
                                    <p:set>
                                      <p:cBhvr>
                                        <p:cTn id="19" dur="770" fill="hold"/>
                                        <p:tgtEl>
                                          <p:spTgt spid="155657"/>
                                        </p:tgtEl>
                                        <p:attrNameLst>
                                          <p:attrName>ppt_x</p:attrName>
                                        </p:attrNameLst>
                                      </p:cBhvr>
                                      <p:to>
                                        <p:strVal val="(0.5)"/>
                                      </p:to>
                                    </p:set>
                                    <p:anim from="(0.5)" to="(#ppt_x)" calcmode="lin" valueType="num">
                                      <p:cBhvr>
                                        <p:cTn id="20" dur="1230" accel="100000" fill="hold">
                                          <p:stCondLst>
                                            <p:cond delay="770"/>
                                          </p:stCondLst>
                                        </p:cTn>
                                        <p:tgtEl>
                                          <p:spTgt spid="155657"/>
                                        </p:tgtEl>
                                        <p:attrNameLst>
                                          <p:attrName>ppt_x</p:attrName>
                                        </p:attrNameLst>
                                      </p:cBhvr>
                                    </p:anim>
                                    <p:set>
                                      <p:cBhvr>
                                        <p:cTn id="21" dur="770" fill="hold"/>
                                        <p:tgtEl>
                                          <p:spTgt spid="155657"/>
                                        </p:tgtEl>
                                        <p:attrNameLst>
                                          <p:attrName>ppt_y</p:attrName>
                                        </p:attrNameLst>
                                      </p:cBhvr>
                                      <p:to>
                                        <p:strVal val="(#ppt_y+0.4)"/>
                                      </p:to>
                                    </p:set>
                                    <p:anim from="(#ppt_y+0.4)" to="(#ppt_y)" calcmode="lin" valueType="num">
                                      <p:cBhvr>
                                        <p:cTn id="22" dur="1230" accel="100000" fill="hold">
                                          <p:stCondLst>
                                            <p:cond delay="770"/>
                                          </p:stCondLst>
                                        </p:cTn>
                                        <p:tgtEl>
                                          <p:spTgt spid="155657"/>
                                        </p:tgtEl>
                                        <p:attrNameLst>
                                          <p:attrName>ppt_y</p:attrName>
                                        </p:attrNameLst>
                                      </p:cBhvr>
                                    </p:anim>
                                  </p:childTnLst>
                                </p:cTn>
                              </p:par>
                              <p:par>
                                <p:cTn id="23" presetID="5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70" decel="100000"/>
                                        <p:tgtEl>
                                          <p:spTgt spid="2"/>
                                        </p:tgtEl>
                                      </p:cBhvr>
                                    </p:animEffect>
                                    <p:animScale>
                                      <p:cBhvr>
                                        <p:cTn id="26" dur="770" decel="100000"/>
                                        <p:tgtEl>
                                          <p:spTgt spid="2"/>
                                        </p:tgtEl>
                                      </p:cBhvr>
                                      <p:from x="10000" y="10000"/>
                                      <p:to x="200000" y="450000"/>
                                    </p:animScale>
                                    <p:animScale>
                                      <p:cBhvr>
                                        <p:cTn id="27" dur="1230" accel="100000" fill="hold">
                                          <p:stCondLst>
                                            <p:cond delay="770"/>
                                          </p:stCondLst>
                                        </p:cTn>
                                        <p:tgtEl>
                                          <p:spTgt spid="2"/>
                                        </p:tgtEl>
                                      </p:cBhvr>
                                      <p:from x="200000" y="450000"/>
                                      <p:to x="100000" y="100000"/>
                                    </p:animScale>
                                    <p:set>
                                      <p:cBhvr>
                                        <p:cTn id="28" dur="770" fill="hold"/>
                                        <p:tgtEl>
                                          <p:spTgt spid="2"/>
                                        </p:tgtEl>
                                        <p:attrNameLst>
                                          <p:attrName>ppt_x</p:attrName>
                                        </p:attrNameLst>
                                      </p:cBhvr>
                                      <p:to>
                                        <p:strVal val="(0.5)"/>
                                      </p:to>
                                    </p:set>
                                    <p:anim from="(0.5)" to="(#ppt_x)" calcmode="lin" valueType="num">
                                      <p:cBhvr>
                                        <p:cTn id="29" dur="1230" accel="100000" fill="hold">
                                          <p:stCondLst>
                                            <p:cond delay="770"/>
                                          </p:stCondLst>
                                        </p:cTn>
                                        <p:tgtEl>
                                          <p:spTgt spid="2"/>
                                        </p:tgtEl>
                                        <p:attrNameLst>
                                          <p:attrName>ppt_x</p:attrName>
                                        </p:attrNameLst>
                                      </p:cBhvr>
                                    </p:anim>
                                    <p:set>
                                      <p:cBhvr>
                                        <p:cTn id="30" dur="770" fill="hold"/>
                                        <p:tgtEl>
                                          <p:spTgt spid="2"/>
                                        </p:tgtEl>
                                        <p:attrNameLst>
                                          <p:attrName>ppt_y</p:attrName>
                                        </p:attrNameLst>
                                      </p:cBhvr>
                                      <p:to>
                                        <p:strVal val="(#ppt_y+0.4)"/>
                                      </p:to>
                                    </p:set>
                                    <p:anim from="(#ppt_y+0.4)" to="(#ppt_y)" calcmode="lin" valueType="num">
                                      <p:cBhvr>
                                        <p:cTn id="31" dur="1230" accel="100000" fill="hold">
                                          <p:stCondLst>
                                            <p:cond delay="770"/>
                                          </p:stCondLst>
                                        </p:cTn>
                                        <p:tgtEl>
                                          <p:spTgt spid="2"/>
                                        </p:tgtEl>
                                        <p:attrNameLst>
                                          <p:attrName>ppt_y</p:attrName>
                                        </p:attrNameLst>
                                      </p:cBhvr>
                                    </p:anim>
                                  </p:childTnLst>
                                </p:cTn>
                              </p:par>
                            </p:childTnLst>
                          </p:cTn>
                        </p:par>
                        <p:par>
                          <p:cTn id="32" fill="hold" nodeType="afterGroup">
                            <p:stCondLst>
                              <p:cond delay="2000"/>
                            </p:stCondLst>
                            <p:childTnLst>
                              <p:par>
                                <p:cTn id="33" presetID="37"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900" decel="100000" fill="hold"/>
                                        <p:tgtEl>
                                          <p:spTgt spid="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1634023-EECA-8A63-2621-7374283C00DE}"/>
              </a:ext>
            </a:extLst>
          </p:cNvPr>
          <p:cNvSpPr>
            <a:spLocks noGrp="1"/>
          </p:cNvSpPr>
          <p:nvPr>
            <p:ph sz="half" idx="1"/>
          </p:nvPr>
        </p:nvSpPr>
        <p:spPr>
          <a:xfrm>
            <a:off x="2127573" y="1325730"/>
            <a:ext cx="4313864" cy="4799861"/>
          </a:xfrm>
        </p:spPr>
        <p:txBody>
          <a:bodyPr>
            <a:normAutofit fontScale="55000" lnSpcReduction="20000"/>
          </a:bodyPr>
          <a:lstStyle/>
          <a:p>
            <a:pPr algn="l" rtl="0" eaLnBrk="1" hangingPunct="1">
              <a:lnSpc>
                <a:spcPct val="110000"/>
              </a:lnSpc>
              <a:spcBef>
                <a:spcPct val="0"/>
              </a:spcBef>
              <a:buClrTx/>
              <a:buSzTx/>
              <a:buFontTx/>
              <a:buNone/>
            </a:pPr>
            <a:r>
              <a:rPr lang="en-US" sz="3800" b="1" dirty="0">
                <a:solidFill>
                  <a:srgbClr val="00B050"/>
                </a:solidFill>
                <a:latin typeface="Times New Roman" panose="02020603050405020304" pitchFamily="18" charset="0"/>
                <a:cs typeface="Times New Roman" panose="02020603050405020304" pitchFamily="18" charset="0"/>
              </a:rPr>
              <a:t>2. Subacute Granulomatous thyroiditis “De </a:t>
            </a:r>
            <a:r>
              <a:rPr lang="en-US" sz="3800" b="1" dirty="0" err="1">
                <a:solidFill>
                  <a:srgbClr val="00B050"/>
                </a:solidFill>
                <a:latin typeface="Times New Roman" panose="02020603050405020304" pitchFamily="18" charset="0"/>
                <a:cs typeface="Times New Roman" panose="02020603050405020304" pitchFamily="18" charset="0"/>
              </a:rPr>
              <a:t>Quervain</a:t>
            </a:r>
            <a:r>
              <a:rPr lang="en-US" sz="3800" b="1" dirty="0">
                <a:solidFill>
                  <a:srgbClr val="00B050"/>
                </a:solidFill>
                <a:latin typeface="Times New Roman" panose="02020603050405020304" pitchFamily="18" charset="0"/>
                <a:cs typeface="Times New Roman" panose="02020603050405020304" pitchFamily="18" charset="0"/>
              </a:rPr>
              <a:t>”:</a:t>
            </a:r>
          </a:p>
          <a:p>
            <a:pPr algn="l" rtl="0" eaLnBrk="1" hangingPunct="1">
              <a:lnSpc>
                <a:spcPct val="110000"/>
              </a:lnSpc>
              <a:spcBef>
                <a:spcPct val="0"/>
              </a:spcBef>
              <a:buClrTx/>
              <a:buSzTx/>
              <a:buFontTx/>
              <a:buNone/>
            </a:pPr>
            <a:endParaRPr lang="en-US" sz="3800" b="1" dirty="0">
              <a:solidFill>
                <a:srgbClr val="00B050"/>
              </a:solidFill>
              <a:latin typeface="Times New Roman" panose="02020603050405020304" pitchFamily="18" charset="0"/>
              <a:cs typeface="Times New Roman" panose="02020603050405020304" pitchFamily="18" charset="0"/>
            </a:endParaRPr>
          </a:p>
          <a:p>
            <a:pPr algn="l" rtl="0" eaLnBrk="1" hangingPunct="1">
              <a:lnSpc>
                <a:spcPct val="110000"/>
              </a:lnSpc>
              <a:spcBef>
                <a:spcPct val="0"/>
              </a:spcBef>
              <a:buClrTx/>
              <a:buSzTx/>
              <a:buFontTx/>
              <a:buNone/>
            </a:pPr>
            <a:r>
              <a:rPr lang="en-US" sz="3800" b="1" dirty="0">
                <a:solidFill>
                  <a:srgbClr val="00FF00"/>
                </a:solidFill>
                <a:latin typeface="Times New Roman" panose="02020603050405020304" pitchFamily="18" charset="0"/>
                <a:cs typeface="Times New Roman" panose="02020603050405020304" pitchFamily="18" charset="0"/>
              </a:rPr>
              <a:t>*</a:t>
            </a:r>
            <a:r>
              <a:rPr lang="en-US" sz="3800" b="1" dirty="0">
                <a:latin typeface="Times New Roman" panose="02020603050405020304" pitchFamily="18" charset="0"/>
                <a:cs typeface="Times New Roman" panose="02020603050405020304" pitchFamily="18" charset="0"/>
              </a:rPr>
              <a:t> It is rare self-limiting disease presented by fever, pain in the</a:t>
            </a:r>
            <a:br>
              <a:rPr lang="en-US" sz="3800" b="1" dirty="0">
                <a:latin typeface="Times New Roman" panose="02020603050405020304" pitchFamily="18" charset="0"/>
                <a:cs typeface="Times New Roman" panose="02020603050405020304" pitchFamily="18" charset="0"/>
              </a:rPr>
            </a:br>
            <a:r>
              <a:rPr lang="en-US" sz="3800" b="1" dirty="0">
                <a:latin typeface="Times New Roman" panose="02020603050405020304" pitchFamily="18" charset="0"/>
                <a:cs typeface="Times New Roman" panose="02020603050405020304" pitchFamily="18" charset="0"/>
              </a:rPr>
              <a:t>    throat &amp; thyroid enlargement.</a:t>
            </a:r>
          </a:p>
          <a:p>
            <a:pPr algn="l" rtl="0" eaLnBrk="1" hangingPunct="1">
              <a:lnSpc>
                <a:spcPct val="110000"/>
              </a:lnSpc>
              <a:spcBef>
                <a:spcPct val="0"/>
              </a:spcBef>
              <a:buClrTx/>
              <a:buSzTx/>
              <a:buFont typeface="Arial" panose="020B0604020202020204" pitchFamily="34" charset="0"/>
              <a:buChar char="•"/>
            </a:pPr>
            <a:r>
              <a:rPr lang="en-US" sz="3800" b="1" dirty="0">
                <a:latin typeface="Times New Roman" panose="02020603050405020304" pitchFamily="18" charset="0"/>
                <a:cs typeface="Times New Roman" panose="02020603050405020304" pitchFamily="18" charset="0"/>
              </a:rPr>
              <a:t>It is believed to be caused by a viral infection.</a:t>
            </a:r>
          </a:p>
          <a:p>
            <a:pPr marL="0" indent="0" algn="l" rtl="0" eaLnBrk="1" hangingPunct="1">
              <a:lnSpc>
                <a:spcPct val="110000"/>
              </a:lnSpc>
              <a:spcBef>
                <a:spcPct val="0"/>
              </a:spcBef>
              <a:buClrTx/>
              <a:buSzTx/>
              <a:buNone/>
            </a:pPr>
            <a:endParaRPr lang="en-US" sz="3800" b="1" dirty="0">
              <a:latin typeface="Times New Roman" panose="02020603050405020304" pitchFamily="18" charset="0"/>
              <a:cs typeface="Times New Roman" panose="02020603050405020304" pitchFamily="18" charset="0"/>
            </a:endParaRPr>
          </a:p>
          <a:p>
            <a:pPr algn="l" rtl="0" eaLnBrk="1" hangingPunct="1">
              <a:lnSpc>
                <a:spcPct val="110000"/>
              </a:lnSpc>
              <a:spcBef>
                <a:spcPct val="0"/>
              </a:spcBef>
              <a:buClrTx/>
              <a:buSzTx/>
              <a:buFontTx/>
              <a:buNone/>
            </a:pPr>
            <a:r>
              <a:rPr lang="en-US" sz="3800" b="1" dirty="0">
                <a:solidFill>
                  <a:srgbClr val="00FF00"/>
                </a:solidFill>
                <a:latin typeface="Times New Roman" panose="02020603050405020304" pitchFamily="18" charset="0"/>
                <a:cs typeface="Times New Roman" panose="02020603050405020304" pitchFamily="18" charset="0"/>
              </a:rPr>
              <a:t>*</a:t>
            </a:r>
            <a:r>
              <a:rPr lang="en-US" sz="3800" b="1" dirty="0">
                <a:latin typeface="Times New Roman" panose="02020603050405020304" pitchFamily="18" charset="0"/>
                <a:cs typeface="Times New Roman" panose="02020603050405020304" pitchFamily="18" charset="0"/>
              </a:rPr>
              <a:t> Microscopically, it show</a:t>
            </a:r>
            <a:r>
              <a:rPr lang="en-US" sz="3800" b="1" dirty="0">
                <a:solidFill>
                  <a:srgbClr val="FFFF66"/>
                </a:solidFill>
                <a:latin typeface="Times New Roman" panose="02020603050405020304" pitchFamily="18" charset="0"/>
                <a:cs typeface="Times New Roman" panose="02020603050405020304" pitchFamily="18" charset="0"/>
              </a:rPr>
              <a:t> </a:t>
            </a:r>
            <a:r>
              <a:rPr lang="en-US" sz="3800" b="1" dirty="0">
                <a:latin typeface="Times New Roman" panose="02020603050405020304" pitchFamily="18" charset="0"/>
                <a:cs typeface="Times New Roman" panose="02020603050405020304" pitchFamily="18" charset="0"/>
              </a:rPr>
              <a:t>focal granulomatous inflammation</a:t>
            </a:r>
            <a:br>
              <a:rPr lang="en-US" sz="3800" b="1" dirty="0">
                <a:latin typeface="Times New Roman" panose="02020603050405020304" pitchFamily="18" charset="0"/>
                <a:cs typeface="Times New Roman" panose="02020603050405020304" pitchFamily="18" charset="0"/>
              </a:rPr>
            </a:br>
            <a:r>
              <a:rPr lang="en-US" sz="3800" b="1" dirty="0">
                <a:latin typeface="Times New Roman" panose="02020603050405020304" pitchFamily="18" charset="0"/>
                <a:cs typeface="Times New Roman" panose="02020603050405020304" pitchFamily="18" charset="0"/>
              </a:rPr>
              <a:t>   with foreign body giant cells, often engulfing colloid material. </a:t>
            </a:r>
          </a:p>
          <a:p>
            <a:endParaRPr lang="en-US" dirty="0"/>
          </a:p>
        </p:txBody>
      </p:sp>
      <p:pic>
        <p:nvPicPr>
          <p:cNvPr id="5" name="Picture 6" descr="This is subacute granulomatous thyroiditis (DeQuervain's disease), which probably follows a viral infection and leads to a painful enlarged thyroid">
            <a:extLst>
              <a:ext uri="{FF2B5EF4-FFF2-40B4-BE49-F238E27FC236}">
                <a16:creationId xmlns:a16="http://schemas.microsoft.com/office/drawing/2014/main" xmlns="" id="{0DEA6BBE-9A35-5ADC-3A11-7687E5D45C33}"/>
              </a:ext>
            </a:extLst>
          </p:cNvPr>
          <p:cNvPicPr>
            <a:picLocks noGrp="1" noChangeAspect="1" noChangeArrowheads="1"/>
          </p:cNvPicPr>
          <p:nvPr>
            <p:ph sz="half" idx="2"/>
          </p:nvPr>
        </p:nvPicPr>
        <p:blipFill>
          <a:blip r:embed="rId2"/>
          <a:srcRect/>
          <a:stretch>
            <a:fillRect/>
          </a:stretch>
        </p:blipFill>
        <p:spPr>
          <a:xfrm>
            <a:off x="6582422" y="1737360"/>
            <a:ext cx="5151583" cy="3383280"/>
          </a:xfrm>
          <a:noFill/>
          <a:ln w="57150" cmpd="thinThick">
            <a:noFill/>
          </a:ln>
        </p:spPr>
      </p:pic>
    </p:spTree>
    <p:extLst>
      <p:ext uri="{BB962C8B-B14F-4D97-AF65-F5344CB8AC3E}">
        <p14:creationId xmlns:p14="http://schemas.microsoft.com/office/powerpoint/2010/main" val="17921641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Text Box 3"/>
          <p:cNvSpPr txBox="1">
            <a:spLocks noChangeArrowheads="1"/>
          </p:cNvSpPr>
          <p:nvPr/>
        </p:nvSpPr>
        <p:spPr bwMode="auto">
          <a:xfrm>
            <a:off x="1576389" y="73026"/>
            <a:ext cx="9164637" cy="402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l" rtl="0" eaLnBrk="1" hangingPunct="1">
              <a:lnSpc>
                <a:spcPct val="110000"/>
              </a:lnSpc>
              <a:spcBef>
                <a:spcPct val="0"/>
              </a:spcBef>
              <a:buClrTx/>
              <a:buSzTx/>
              <a:buFontTx/>
              <a:buNone/>
            </a:pPr>
            <a:endParaRPr lang="en-US" sz="2600" b="1" dirty="0">
              <a:latin typeface="Times New Roman" panose="02020603050405020304" pitchFamily="18" charset="0"/>
              <a:cs typeface="Times New Roman" panose="02020603050405020304" pitchFamily="18" charset="0"/>
            </a:endParaRPr>
          </a:p>
          <a:p>
            <a:pPr algn="l" rtl="0" eaLnBrk="1" hangingPunct="1">
              <a:lnSpc>
                <a:spcPct val="110000"/>
              </a:lnSpc>
              <a:spcBef>
                <a:spcPct val="0"/>
              </a:spcBef>
              <a:buClrTx/>
              <a:buSzTx/>
              <a:buFontTx/>
              <a:buNone/>
            </a:pPr>
            <a:r>
              <a:rPr lang="en-US" sz="2600" b="1" dirty="0">
                <a:solidFill>
                  <a:srgbClr val="00B050"/>
                </a:solidFill>
                <a:latin typeface="Times New Roman" panose="02020603050405020304" pitchFamily="18" charset="0"/>
                <a:cs typeface="Times New Roman" panose="02020603050405020304" pitchFamily="18" charset="0"/>
              </a:rPr>
              <a:t>3. Riedel's thyroiditis:</a:t>
            </a:r>
          </a:p>
          <a:p>
            <a:pPr algn="just" rtl="0" eaLnBrk="1" hangingPunct="1">
              <a:lnSpc>
                <a:spcPct val="110000"/>
              </a:lnSpc>
              <a:spcBef>
                <a:spcPct val="0"/>
              </a:spcBef>
              <a:buClrTx/>
              <a:buSzTx/>
              <a:buFontTx/>
              <a:buNone/>
            </a:pPr>
            <a:r>
              <a:rPr lang="en-US" sz="2600" b="1" dirty="0">
                <a:solidFill>
                  <a:srgbClr val="00FF00"/>
                </a:solidFill>
                <a:latin typeface="Times New Roman" panose="02020603050405020304" pitchFamily="18" charset="0"/>
                <a:cs typeface="Times New Roman" panose="02020603050405020304" pitchFamily="18" charset="0"/>
              </a:rPr>
              <a:t>*</a:t>
            </a:r>
            <a:r>
              <a:rPr lang="en-US" sz="2600" b="1" dirty="0">
                <a:latin typeface="Times New Roman" panose="02020603050405020304" pitchFamily="18" charset="0"/>
                <a:cs typeface="Times New Roman" panose="02020603050405020304" pitchFamily="18" charset="0"/>
              </a:rPr>
              <a:t> It is very rare lesion of unknown etiology, characterized by</a:t>
            </a:r>
            <a:br>
              <a:rPr lang="en-US" sz="2600" b="1" dirty="0">
                <a:latin typeface="Times New Roman" panose="02020603050405020304" pitchFamily="18" charset="0"/>
                <a:cs typeface="Times New Roman" panose="02020603050405020304" pitchFamily="18" charset="0"/>
              </a:rPr>
            </a:br>
            <a:r>
              <a:rPr lang="en-US" sz="2600" b="1" dirty="0">
                <a:latin typeface="Times New Roman" panose="02020603050405020304" pitchFamily="18" charset="0"/>
                <a:cs typeface="Times New Roman" panose="02020603050405020304" pitchFamily="18" charset="0"/>
              </a:rPr>
              <a:t>   enlargement of the thyroid by fibrous tissue, which extend to</a:t>
            </a:r>
            <a:br>
              <a:rPr lang="en-US" sz="2600" b="1" dirty="0">
                <a:latin typeface="Times New Roman" panose="02020603050405020304" pitchFamily="18" charset="0"/>
                <a:cs typeface="Times New Roman" panose="02020603050405020304" pitchFamily="18" charset="0"/>
              </a:rPr>
            </a:br>
            <a:r>
              <a:rPr lang="en-US" sz="2600" b="1" dirty="0">
                <a:latin typeface="Times New Roman" panose="02020603050405020304" pitchFamily="18" charset="0"/>
                <a:cs typeface="Times New Roman" panose="02020603050405020304" pitchFamily="18" charset="0"/>
              </a:rPr>
              <a:t>   the surrounding neck structures.</a:t>
            </a:r>
          </a:p>
          <a:p>
            <a:pPr algn="just" rtl="0" eaLnBrk="1" hangingPunct="1">
              <a:lnSpc>
                <a:spcPct val="110000"/>
              </a:lnSpc>
              <a:spcBef>
                <a:spcPct val="0"/>
              </a:spcBef>
              <a:buClrTx/>
              <a:buSzTx/>
              <a:buFontTx/>
              <a:buNone/>
            </a:pPr>
            <a:r>
              <a:rPr lang="en-US" sz="2600" b="1" dirty="0">
                <a:solidFill>
                  <a:srgbClr val="00FF00"/>
                </a:solidFill>
                <a:latin typeface="Times New Roman" panose="02020603050405020304" pitchFamily="18" charset="0"/>
                <a:cs typeface="Times New Roman" panose="02020603050405020304" pitchFamily="18" charset="0"/>
              </a:rPr>
              <a:t>* </a:t>
            </a:r>
            <a:r>
              <a:rPr lang="en-US" sz="2600" b="1" dirty="0">
                <a:latin typeface="Times New Roman" panose="02020603050405020304" pitchFamily="18" charset="0"/>
                <a:cs typeface="Times New Roman" panose="02020603050405020304" pitchFamily="18" charset="0"/>
              </a:rPr>
              <a:t>It is hard in consistency which clinically simulate a thyroid</a:t>
            </a:r>
            <a:br>
              <a:rPr lang="en-US" sz="2600" b="1" dirty="0">
                <a:latin typeface="Times New Roman" panose="02020603050405020304" pitchFamily="18" charset="0"/>
                <a:cs typeface="Times New Roman" panose="02020603050405020304" pitchFamily="18" charset="0"/>
              </a:rPr>
            </a:br>
            <a:r>
              <a:rPr lang="en-US" sz="2600" b="1" dirty="0">
                <a:latin typeface="Times New Roman" panose="02020603050405020304" pitchFamily="18" charset="0"/>
                <a:cs typeface="Times New Roman" panose="02020603050405020304" pitchFamily="18" charset="0"/>
              </a:rPr>
              <a:t>   neoplasm. </a:t>
            </a:r>
          </a:p>
          <a:p>
            <a:pPr algn="just" rtl="0" eaLnBrk="1" hangingPunct="1">
              <a:lnSpc>
                <a:spcPct val="110000"/>
              </a:lnSpc>
              <a:spcBef>
                <a:spcPct val="0"/>
              </a:spcBef>
              <a:buClrTx/>
              <a:buSzTx/>
              <a:buFontTx/>
              <a:buNone/>
            </a:pPr>
            <a:r>
              <a:rPr lang="en-US" sz="2600" b="1" dirty="0">
                <a:solidFill>
                  <a:srgbClr val="00FF00"/>
                </a:solidFill>
                <a:latin typeface="Times New Roman" panose="02020603050405020304" pitchFamily="18" charset="0"/>
                <a:cs typeface="Times New Roman" panose="02020603050405020304" pitchFamily="18" charset="0"/>
              </a:rPr>
              <a:t>*</a:t>
            </a:r>
            <a:r>
              <a:rPr lang="en-US" sz="2600" b="1" dirty="0">
                <a:latin typeface="Times New Roman" panose="02020603050405020304" pitchFamily="18" charset="0"/>
                <a:cs typeface="Times New Roman" panose="02020603050405020304" pitchFamily="18" charset="0"/>
              </a:rPr>
              <a:t> The presence of circulating antithyroid antibody in most</a:t>
            </a:r>
            <a:br>
              <a:rPr lang="en-US" sz="2600" b="1" dirty="0">
                <a:latin typeface="Times New Roman" panose="02020603050405020304" pitchFamily="18" charset="0"/>
                <a:cs typeface="Times New Roman" panose="02020603050405020304" pitchFamily="18" charset="0"/>
              </a:rPr>
            </a:br>
            <a:r>
              <a:rPr lang="en-US" sz="2600" b="1" dirty="0">
                <a:latin typeface="Times New Roman" panose="02020603050405020304" pitchFamily="18" charset="0"/>
                <a:cs typeface="Times New Roman" panose="02020603050405020304" pitchFamily="18" charset="0"/>
              </a:rPr>
              <a:t>    patients suggests an autoimmune etiology.</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68595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20835"/>
                                        </p:tgtEl>
                                        <p:attrNameLst>
                                          <p:attrName>style.visibility</p:attrName>
                                        </p:attrNameLst>
                                      </p:cBhvr>
                                      <p:to>
                                        <p:strVal val="visible"/>
                                      </p:to>
                                    </p:set>
                                    <p:anim from="(-#ppt_w/2)" to="(#ppt_x)" calcmode="lin" valueType="num">
                                      <p:cBhvr>
                                        <p:cTn id="7" dur="600" fill="hold">
                                          <p:stCondLst>
                                            <p:cond delay="0"/>
                                          </p:stCondLst>
                                        </p:cTn>
                                        <p:tgtEl>
                                          <p:spTgt spid="120835"/>
                                        </p:tgtEl>
                                        <p:attrNameLst>
                                          <p:attrName>ppt_x</p:attrName>
                                        </p:attrNameLst>
                                      </p:cBhvr>
                                    </p:anim>
                                    <p:anim from="0" to="-1.0" calcmode="lin" valueType="num">
                                      <p:cBhvr>
                                        <p:cTn id="8" dur="200" decel="50000" autoRev="1" fill="hold">
                                          <p:stCondLst>
                                            <p:cond delay="600"/>
                                          </p:stCondLst>
                                        </p:cTn>
                                        <p:tgtEl>
                                          <p:spTgt spid="120835"/>
                                        </p:tgtEl>
                                        <p:attrNameLst>
                                          <p:attrName>xshear</p:attrName>
                                        </p:attrNameLst>
                                      </p:cBhvr>
                                    </p:anim>
                                    <p:animScale>
                                      <p:cBhvr>
                                        <p:cTn id="9" dur="200" decel="100000" autoRev="1" fill="hold">
                                          <p:stCondLst>
                                            <p:cond delay="600"/>
                                          </p:stCondLst>
                                        </p:cTn>
                                        <p:tgtEl>
                                          <p:spTgt spid="120835"/>
                                        </p:tgtEl>
                                      </p:cBhvr>
                                      <p:from x="100000" y="100000"/>
                                      <p:to x="80000" y="100000"/>
                                    </p:animScale>
                                    <p:anim by="(#ppt_h/3+#ppt_w*0.1)" calcmode="lin" valueType="num">
                                      <p:cBhvr additive="sum">
                                        <p:cTn id="10" dur="200" decel="100000" autoRev="1" fill="hold">
                                          <p:stCondLst>
                                            <p:cond delay="600"/>
                                          </p:stCondLst>
                                        </p:cTn>
                                        <p:tgtEl>
                                          <p:spTgt spid="12083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Text Box 4"/>
          <p:cNvSpPr txBox="1">
            <a:spLocks noChangeArrowheads="1"/>
          </p:cNvSpPr>
          <p:nvPr/>
        </p:nvSpPr>
        <p:spPr bwMode="auto">
          <a:xfrm>
            <a:off x="1573214" y="193675"/>
            <a:ext cx="8986837" cy="5251450"/>
          </a:xfrm>
          <a:prstGeom prst="rect">
            <a:avLst/>
          </a:prstGeom>
          <a:noFill/>
          <a:ln w="9525">
            <a:noFill/>
            <a:miter lim="800000"/>
            <a:headEnd/>
            <a:tailEnd/>
          </a:ln>
          <a:effectLst/>
        </p:spPr>
        <p:txBody>
          <a:bodyPr>
            <a:spAutoFit/>
          </a:bodyPr>
          <a:lstStyle/>
          <a:p>
            <a:pPr marL="261938" indent="-261938">
              <a:lnSpc>
                <a:spcPct val="130000"/>
              </a:lnSpc>
              <a:defRPr/>
            </a:pPr>
            <a:r>
              <a:rPr lang="en-US" sz="2600" b="1" dirty="0">
                <a:solidFill>
                  <a:srgbClr val="00B050"/>
                </a:solidFill>
              </a:rPr>
              <a:t>4. Subacute lymphocytic thyroiditis  </a:t>
            </a:r>
            <a:endParaRPr lang="ar-IQ" sz="2600" b="1" dirty="0">
              <a:solidFill>
                <a:srgbClr val="00B050"/>
              </a:solidFill>
            </a:endParaRPr>
          </a:p>
          <a:p>
            <a:pPr marL="261938" indent="-261938">
              <a:lnSpc>
                <a:spcPct val="130000"/>
              </a:lnSpc>
              <a:defRPr/>
            </a:pPr>
            <a:r>
              <a:rPr lang="en-US" sz="2600" b="1" dirty="0">
                <a:solidFill>
                  <a:srgbClr val="00FF00"/>
                </a:solidFill>
                <a:effectLst>
                  <a:outerShdw blurRad="38100" dist="38100" dir="2700000" algn="tl">
                    <a:srgbClr val="000000"/>
                  </a:outerShdw>
                </a:effectLst>
              </a:rPr>
              <a:t>*</a:t>
            </a:r>
            <a:r>
              <a:rPr lang="en-US" sz="2600" b="1" dirty="0">
                <a:effectLst>
                  <a:outerShdw blurRad="38100" dist="38100" dir="2700000" algn="tl">
                    <a:srgbClr val="000000"/>
                  </a:outerShdw>
                </a:effectLst>
              </a:rPr>
              <a:t> Often occurs following a pregnancy (post-partum thyroiditis) </a:t>
            </a:r>
          </a:p>
          <a:p>
            <a:pPr marL="261938" indent="-261938">
              <a:lnSpc>
                <a:spcPct val="130000"/>
              </a:lnSpc>
              <a:defRPr/>
            </a:pPr>
            <a:r>
              <a:rPr lang="en-US" sz="2600" b="1" dirty="0">
                <a:solidFill>
                  <a:srgbClr val="00FF00"/>
                </a:solidFill>
                <a:effectLst>
                  <a:outerShdw blurRad="38100" dist="38100" dir="2700000" algn="tl">
                    <a:srgbClr val="000000"/>
                  </a:outerShdw>
                </a:effectLst>
              </a:rPr>
              <a:t>*</a:t>
            </a:r>
            <a:r>
              <a:rPr lang="en-US" sz="2600" b="1" dirty="0">
                <a:effectLst>
                  <a:outerShdw blurRad="38100" dist="38100" dir="2700000" algn="tl">
                    <a:srgbClr val="000000"/>
                  </a:outerShdw>
                </a:effectLst>
              </a:rPr>
              <a:t> It is typically painless.</a:t>
            </a:r>
          </a:p>
          <a:p>
            <a:pPr marL="261938" indent="-261938">
              <a:lnSpc>
                <a:spcPct val="130000"/>
              </a:lnSpc>
              <a:defRPr/>
            </a:pPr>
            <a:r>
              <a:rPr lang="en-US" sz="2600" b="1" dirty="0">
                <a:solidFill>
                  <a:srgbClr val="00FF00"/>
                </a:solidFill>
                <a:effectLst>
                  <a:outerShdw blurRad="38100" dist="38100" dir="2700000" algn="tl">
                    <a:srgbClr val="000000"/>
                  </a:outerShdw>
                </a:effectLst>
              </a:rPr>
              <a:t>*</a:t>
            </a:r>
            <a:r>
              <a:rPr lang="en-US" sz="2600" b="1" dirty="0">
                <a:effectLst>
                  <a:outerShdw blurRad="38100" dist="38100" dir="2700000" algn="tl">
                    <a:srgbClr val="000000"/>
                  </a:outerShdw>
                </a:effectLst>
              </a:rPr>
              <a:t> Diffuse lymphoplasmacytic infiltration with G. center formation.</a:t>
            </a:r>
          </a:p>
          <a:p>
            <a:pPr marL="261938" indent="-261938">
              <a:lnSpc>
                <a:spcPct val="130000"/>
              </a:lnSpc>
              <a:defRPr/>
            </a:pPr>
            <a:r>
              <a:rPr lang="en-US" sz="2600" b="1" dirty="0">
                <a:solidFill>
                  <a:srgbClr val="00FF00"/>
                </a:solidFill>
                <a:effectLst>
                  <a:outerShdw blurRad="38100" dist="38100" dir="2700000" algn="tl">
                    <a:srgbClr val="000000"/>
                  </a:outerShdw>
                </a:effectLst>
              </a:rPr>
              <a:t>*</a:t>
            </a:r>
            <a:r>
              <a:rPr lang="en-US" sz="2600" b="1" dirty="0">
                <a:effectLst>
                  <a:outerShdw blurRad="38100" dist="38100" dir="2700000" algn="tl">
                    <a:srgbClr val="000000"/>
                  </a:outerShdw>
                </a:effectLst>
              </a:rPr>
              <a:t> </a:t>
            </a:r>
            <a:r>
              <a:rPr lang="en-US" sz="2600" b="1" dirty="0" err="1">
                <a:effectLst>
                  <a:outerShdw blurRad="38100" dist="38100" dir="2700000" algn="tl">
                    <a:srgbClr val="000000"/>
                  </a:outerShdw>
                </a:effectLst>
              </a:rPr>
              <a:t>Hurthle</a:t>
            </a:r>
            <a:r>
              <a:rPr lang="en-US" sz="2600" b="1" dirty="0">
                <a:effectLst>
                  <a:outerShdw blurRad="38100" dist="38100" dir="2700000" algn="tl">
                    <a:srgbClr val="000000"/>
                  </a:outerShdw>
                </a:effectLst>
              </a:rPr>
              <a:t> cell changes is not seen</a:t>
            </a:r>
          </a:p>
          <a:p>
            <a:pPr marL="261938" indent="-261938">
              <a:lnSpc>
                <a:spcPct val="130000"/>
              </a:lnSpc>
              <a:defRPr/>
            </a:pPr>
            <a:r>
              <a:rPr lang="en-US" sz="2600" b="1" dirty="0">
                <a:solidFill>
                  <a:srgbClr val="00FF00"/>
                </a:solidFill>
                <a:effectLst>
                  <a:outerShdw blurRad="38100" dist="38100" dir="2700000" algn="tl">
                    <a:srgbClr val="000000"/>
                  </a:outerShdw>
                </a:effectLst>
              </a:rPr>
              <a:t>*</a:t>
            </a:r>
            <a:r>
              <a:rPr lang="en-US" sz="2600" b="1" dirty="0">
                <a:effectLst>
                  <a:outerShdw blurRad="38100" dist="38100" dir="2700000" algn="tl">
                    <a:srgbClr val="000000"/>
                  </a:outerShdw>
                </a:effectLst>
              </a:rPr>
              <a:t> Thyroid auto </a:t>
            </a:r>
            <a:r>
              <a:rPr lang="en-US" sz="2600" b="1" dirty="0" err="1">
                <a:effectLst>
                  <a:outerShdw blurRad="38100" dist="38100" dir="2700000" algn="tl">
                    <a:srgbClr val="000000"/>
                  </a:outerShdw>
                </a:effectLst>
              </a:rPr>
              <a:t>a.b.</a:t>
            </a:r>
            <a:r>
              <a:rPr lang="en-US" sz="2600" b="1" dirty="0">
                <a:effectLst>
                  <a:outerShdw blurRad="38100" dist="38100" dir="2700000" algn="tl">
                    <a:srgbClr val="000000"/>
                  </a:outerShdw>
                </a:effectLst>
              </a:rPr>
              <a:t> is present.</a:t>
            </a:r>
          </a:p>
          <a:p>
            <a:pPr marL="261938" indent="-261938">
              <a:lnSpc>
                <a:spcPct val="130000"/>
              </a:lnSpc>
              <a:defRPr/>
            </a:pPr>
            <a:r>
              <a:rPr lang="en-US" sz="2600" b="1" dirty="0">
                <a:solidFill>
                  <a:srgbClr val="00FF00"/>
                </a:solidFill>
                <a:effectLst>
                  <a:outerShdw blurRad="38100" dist="38100" dir="2700000" algn="tl">
                    <a:srgbClr val="000000"/>
                  </a:outerShdw>
                </a:effectLst>
              </a:rPr>
              <a:t>*</a:t>
            </a:r>
            <a:r>
              <a:rPr lang="en-US" sz="2600" b="1" dirty="0">
                <a:effectLst>
                  <a:outerShdw blurRad="38100" dist="38100" dir="2700000" algn="tl">
                    <a:srgbClr val="000000"/>
                  </a:outerShdw>
                </a:effectLst>
              </a:rPr>
              <a:t> It represent an early precursor form of Hashimoto’s thyroiditis.</a:t>
            </a:r>
          </a:p>
        </p:txBody>
      </p:sp>
    </p:spTree>
    <p:extLst>
      <p:ext uri="{BB962C8B-B14F-4D97-AF65-F5344CB8AC3E}">
        <p14:creationId xmlns:p14="http://schemas.microsoft.com/office/powerpoint/2010/main" val="6481332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30052"/>
                                        </p:tgtEl>
                                        <p:attrNameLst>
                                          <p:attrName>style.visibility</p:attrName>
                                        </p:attrNameLst>
                                      </p:cBhvr>
                                      <p:to>
                                        <p:strVal val="visible"/>
                                      </p:to>
                                    </p:set>
                                    <p:animEffect transition="in" filter="fade">
                                      <p:cBhvr>
                                        <p:cTn id="7" dur="800" decel="100000"/>
                                        <p:tgtEl>
                                          <p:spTgt spid="130052"/>
                                        </p:tgtEl>
                                      </p:cBhvr>
                                    </p:animEffect>
                                    <p:anim calcmode="lin" valueType="num">
                                      <p:cBhvr>
                                        <p:cTn id="8" dur="800" decel="100000" fill="hold"/>
                                        <p:tgtEl>
                                          <p:spTgt spid="130052"/>
                                        </p:tgtEl>
                                        <p:attrNameLst>
                                          <p:attrName>style.rotation</p:attrName>
                                        </p:attrNameLst>
                                      </p:cBhvr>
                                      <p:tavLst>
                                        <p:tav tm="0">
                                          <p:val>
                                            <p:fltVal val="-90"/>
                                          </p:val>
                                        </p:tav>
                                        <p:tav tm="100000">
                                          <p:val>
                                            <p:fltVal val="0"/>
                                          </p:val>
                                        </p:tav>
                                      </p:tavLst>
                                    </p:anim>
                                    <p:anim calcmode="lin" valueType="num">
                                      <p:cBhvr>
                                        <p:cTn id="9" dur="800" decel="100000" fill="hold"/>
                                        <p:tgtEl>
                                          <p:spTgt spid="130052"/>
                                        </p:tgtEl>
                                        <p:attrNameLst>
                                          <p:attrName>ppt_x</p:attrName>
                                        </p:attrNameLst>
                                      </p:cBhvr>
                                      <p:tavLst>
                                        <p:tav tm="0">
                                          <p:val>
                                            <p:strVal val="#ppt_x+0.4"/>
                                          </p:val>
                                        </p:tav>
                                        <p:tav tm="100000">
                                          <p:val>
                                            <p:strVal val="#ppt_x-0.05"/>
                                          </p:val>
                                        </p:tav>
                                      </p:tavLst>
                                    </p:anim>
                                    <p:anim calcmode="lin" valueType="num">
                                      <p:cBhvr>
                                        <p:cTn id="10" dur="800" decel="100000" fill="hold"/>
                                        <p:tgtEl>
                                          <p:spTgt spid="13005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005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005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7" name="Text Box 7"/>
          <p:cNvSpPr txBox="1">
            <a:spLocks noChangeArrowheads="1"/>
          </p:cNvSpPr>
          <p:nvPr/>
        </p:nvSpPr>
        <p:spPr bwMode="auto">
          <a:xfrm>
            <a:off x="2719669" y="2460877"/>
            <a:ext cx="9029700" cy="2696957"/>
          </a:xfrm>
          <a:prstGeom prst="rect">
            <a:avLst/>
          </a:prstGeom>
          <a:noFill/>
          <a:ln w="9525">
            <a:noFill/>
            <a:miter lim="800000"/>
            <a:headEnd/>
            <a:tailEnd/>
          </a:ln>
          <a:effectLst/>
        </p:spPr>
        <p:txBody>
          <a:bodyPr>
            <a:spAutoFit/>
          </a:bodyPr>
          <a:lstStyle/>
          <a:p>
            <a:pPr indent="895350" algn="just">
              <a:lnSpc>
                <a:spcPct val="110000"/>
              </a:lnSpc>
              <a:defRPr/>
            </a:pPr>
            <a:r>
              <a:rPr lang="en-US" sz="2600" dirty="0">
                <a:effectLst>
                  <a:outerShdw blurRad="38100" dist="38100" dir="2700000" algn="tl">
                    <a:srgbClr val="000000"/>
                  </a:outerShdw>
                </a:effectLst>
              </a:rPr>
              <a:t>Several processes may disturb the normal activity of the endocrine system, including impaired synthesis or release of hormones, abnormal interactions between hormones and their target tissues, and abnormal responses of target organs to their hormones. </a:t>
            </a:r>
          </a:p>
        </p:txBody>
      </p:sp>
      <p:sp>
        <p:nvSpPr>
          <p:cNvPr id="61448" name="Text Box 8"/>
          <p:cNvSpPr txBox="1">
            <a:spLocks noChangeArrowheads="1"/>
          </p:cNvSpPr>
          <p:nvPr/>
        </p:nvSpPr>
        <p:spPr bwMode="auto">
          <a:xfrm>
            <a:off x="2683810" y="909441"/>
            <a:ext cx="9010650" cy="609600"/>
          </a:xfrm>
          <a:prstGeom prst="rect">
            <a:avLst/>
          </a:prstGeom>
          <a:noFill/>
          <a:ln w="9525">
            <a:noFill/>
            <a:miter lim="800000"/>
            <a:headEnd/>
            <a:tailEnd/>
          </a:ln>
          <a:effectLst/>
        </p:spPr>
        <p:txBody>
          <a:bodyPr>
            <a:spAutoFit/>
          </a:bodyPr>
          <a:lstStyle/>
          <a:p>
            <a:pPr algn="ctr" eaLnBrk="1" hangingPunct="1">
              <a:spcBef>
                <a:spcPct val="50000"/>
              </a:spcBef>
              <a:defRPr/>
            </a:pPr>
            <a:r>
              <a:rPr lang="en-US" sz="3400" dirty="0">
                <a:effectLst>
                  <a:outerShdw blurRad="38100" dist="38100" dir="2700000" algn="tl">
                    <a:srgbClr val="000000"/>
                  </a:outerShdw>
                </a:effectLst>
                <a:latin typeface="Arial Black" pitchFamily="34" charset="0"/>
                <a:cs typeface="Arial" pitchFamily="34" charset="0"/>
              </a:rPr>
              <a:t>Classification of endocrine diseases</a:t>
            </a:r>
          </a:p>
        </p:txBody>
      </p:sp>
    </p:spTree>
    <p:extLst>
      <p:ext uri="{BB962C8B-B14F-4D97-AF65-F5344CB8AC3E}">
        <p14:creationId xmlns:p14="http://schemas.microsoft.com/office/powerpoint/2010/main" val="26280038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1448"/>
                                        </p:tgtEl>
                                        <p:attrNameLst>
                                          <p:attrName>style.visibility</p:attrName>
                                        </p:attrNameLst>
                                      </p:cBhvr>
                                      <p:to>
                                        <p:strVal val="visible"/>
                                      </p:to>
                                    </p:set>
                                    <p:animEffect transition="in" filter="fade">
                                      <p:cBhvr>
                                        <p:cTn id="7" dur="1000"/>
                                        <p:tgtEl>
                                          <p:spTgt spid="61448"/>
                                        </p:tgtEl>
                                      </p:cBhvr>
                                    </p:animEffect>
                                    <p:anim calcmode="lin" valueType="num">
                                      <p:cBhvr>
                                        <p:cTn id="8" dur="1000" fill="hold"/>
                                        <p:tgtEl>
                                          <p:spTgt spid="61448"/>
                                        </p:tgtEl>
                                        <p:attrNameLst>
                                          <p:attrName>ppt_x</p:attrName>
                                        </p:attrNameLst>
                                      </p:cBhvr>
                                      <p:tavLst>
                                        <p:tav tm="0">
                                          <p:val>
                                            <p:strVal val="#ppt_x"/>
                                          </p:val>
                                        </p:tav>
                                        <p:tav tm="100000">
                                          <p:val>
                                            <p:strVal val="#ppt_x"/>
                                          </p:val>
                                        </p:tav>
                                      </p:tavLst>
                                    </p:anim>
                                    <p:anim calcmode="lin" valueType="num">
                                      <p:cBhvr>
                                        <p:cTn id="9" dur="900" decel="100000" fill="hold"/>
                                        <p:tgtEl>
                                          <p:spTgt spid="614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1448"/>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61447"/>
                                        </p:tgtEl>
                                        <p:attrNameLst>
                                          <p:attrName>style.visibility</p:attrName>
                                        </p:attrNameLst>
                                      </p:cBhvr>
                                      <p:to>
                                        <p:strVal val="visible"/>
                                      </p:to>
                                    </p:set>
                                    <p:animEffect transition="in" filter="fade">
                                      <p:cBhvr>
                                        <p:cTn id="14" dur="1000"/>
                                        <p:tgtEl>
                                          <p:spTgt spid="61447"/>
                                        </p:tgtEl>
                                      </p:cBhvr>
                                    </p:animEffect>
                                    <p:anim calcmode="lin" valueType="num">
                                      <p:cBhvr>
                                        <p:cTn id="15" dur="1000" fill="hold"/>
                                        <p:tgtEl>
                                          <p:spTgt spid="61447"/>
                                        </p:tgtEl>
                                        <p:attrNameLst>
                                          <p:attrName>ppt_x</p:attrName>
                                        </p:attrNameLst>
                                      </p:cBhvr>
                                      <p:tavLst>
                                        <p:tav tm="0">
                                          <p:val>
                                            <p:strVal val="#ppt_x"/>
                                          </p:val>
                                        </p:tav>
                                        <p:tav tm="100000">
                                          <p:val>
                                            <p:strVal val="#ppt_x"/>
                                          </p:val>
                                        </p:tav>
                                      </p:tavLst>
                                    </p:anim>
                                    <p:anim calcmode="lin" valueType="num">
                                      <p:cBhvr>
                                        <p:cTn id="16" dur="1000" fill="hold"/>
                                        <p:tgtEl>
                                          <p:spTgt spid="614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p:bldP spid="6144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Text Box 4"/>
          <p:cNvSpPr txBox="1">
            <a:spLocks noChangeArrowheads="1"/>
          </p:cNvSpPr>
          <p:nvPr/>
        </p:nvSpPr>
        <p:spPr bwMode="auto">
          <a:xfrm>
            <a:off x="1643063" y="203200"/>
            <a:ext cx="5821362" cy="488950"/>
          </a:xfrm>
          <a:prstGeom prst="rect">
            <a:avLst/>
          </a:prstGeom>
          <a:noFill/>
          <a:ln w="9525">
            <a:noFill/>
            <a:miter lim="800000"/>
            <a:headEnd/>
            <a:tailEnd/>
          </a:ln>
          <a:effectLst/>
        </p:spPr>
        <p:txBody>
          <a:bodyPr>
            <a:spAutoFit/>
          </a:bodyPr>
          <a:lstStyle/>
          <a:p>
            <a:pPr eaLnBrk="1" hangingPunct="1">
              <a:spcBef>
                <a:spcPct val="50000"/>
              </a:spcBef>
              <a:defRPr/>
            </a:pPr>
            <a:r>
              <a:rPr lang="en-US" sz="2600">
                <a:solidFill>
                  <a:srgbClr val="FFFF66"/>
                </a:solidFill>
                <a:effectLst>
                  <a:outerShdw blurRad="38100" dist="38100" dir="2700000" algn="tl">
                    <a:srgbClr val="000000"/>
                  </a:outerShdw>
                </a:effectLst>
                <a:latin typeface="Arial Black" pitchFamily="34" charset="0"/>
                <a:cs typeface="Arial" pitchFamily="34" charset="0"/>
              </a:rPr>
              <a:t>Auto immune thyroid diseases</a:t>
            </a:r>
          </a:p>
        </p:txBody>
      </p:sp>
      <p:sp>
        <p:nvSpPr>
          <p:cNvPr id="167941" name="Text Box 5"/>
          <p:cNvSpPr txBox="1">
            <a:spLocks noChangeArrowheads="1"/>
          </p:cNvSpPr>
          <p:nvPr/>
        </p:nvSpPr>
        <p:spPr bwMode="auto">
          <a:xfrm>
            <a:off x="1524000" y="836614"/>
            <a:ext cx="9144000" cy="6500241"/>
          </a:xfrm>
          <a:prstGeom prst="rect">
            <a:avLst/>
          </a:prstGeom>
          <a:noFill/>
          <a:ln w="9525">
            <a:noFill/>
            <a:miter lim="800000"/>
            <a:headEnd/>
            <a:tailEnd/>
          </a:ln>
          <a:effectLst/>
        </p:spPr>
        <p:txBody>
          <a:bodyPr>
            <a:spAutoFit/>
          </a:bodyPr>
          <a:lstStyle/>
          <a:p>
            <a:pPr marL="261938" indent="-261938">
              <a:lnSpc>
                <a:spcPct val="120000"/>
              </a:lnSpc>
              <a:defRPr/>
            </a:pPr>
            <a:r>
              <a:rPr lang="en-US" sz="2500" b="1" dirty="0">
                <a:effectLst>
                  <a:outerShdw blurRad="38100" dist="38100" dir="2700000" algn="tl">
                    <a:srgbClr val="000000"/>
                  </a:outerShdw>
                </a:effectLst>
              </a:rPr>
              <a:t>              This group of disease “Hashimoto’s </a:t>
            </a:r>
            <a:r>
              <a:rPr lang="en-US" sz="2500" b="1" dirty="0" err="1">
                <a:effectLst>
                  <a:outerShdw blurRad="38100" dist="38100" dir="2700000" algn="tl">
                    <a:srgbClr val="000000"/>
                  </a:outerShdw>
                </a:effectLst>
              </a:rPr>
              <a:t>thyroiditis</a:t>
            </a:r>
            <a:r>
              <a:rPr lang="en-US" sz="2500" b="1" dirty="0">
                <a:effectLst>
                  <a:outerShdw blurRad="38100" dist="38100" dir="2700000" algn="tl">
                    <a:srgbClr val="000000"/>
                  </a:outerShdw>
                </a:effectLst>
              </a:rPr>
              <a:t>, primary</a:t>
            </a:r>
          </a:p>
          <a:p>
            <a:pPr marL="261938" indent="-261938">
              <a:lnSpc>
                <a:spcPct val="120000"/>
              </a:lnSpc>
              <a:defRPr/>
            </a:pPr>
            <a:r>
              <a:rPr lang="en-US" sz="2500" b="1" dirty="0" err="1">
                <a:effectLst>
                  <a:outerShdw blurRad="38100" dist="38100" dir="2700000" algn="tl">
                    <a:srgbClr val="000000"/>
                  </a:outerShdw>
                </a:effectLst>
              </a:rPr>
              <a:t>Myxoedema</a:t>
            </a:r>
            <a:r>
              <a:rPr lang="en-US" sz="2500" b="1" dirty="0">
                <a:effectLst>
                  <a:outerShdw blurRad="38100" dist="38100" dir="2700000" algn="tl">
                    <a:srgbClr val="000000"/>
                  </a:outerShdw>
                </a:effectLst>
              </a:rPr>
              <a:t>  and Graves diseases are generally characterized by :</a:t>
            </a:r>
            <a:r>
              <a:rPr lang="en-US" sz="2600" b="1" dirty="0">
                <a:effectLst>
                  <a:outerShdw blurRad="38100" dist="38100" dir="2700000" algn="tl">
                    <a:srgbClr val="000000"/>
                  </a:outerShdw>
                </a:effectLst>
              </a:rPr>
              <a:t> </a:t>
            </a:r>
          </a:p>
          <a:p>
            <a:pPr marL="261938" indent="-261938">
              <a:lnSpc>
                <a:spcPct val="120000"/>
              </a:lnSpc>
              <a:defRPr/>
            </a:pPr>
            <a:endParaRPr lang="en-US" b="1" dirty="0">
              <a:effectLst>
                <a:outerShdw blurRad="38100" dist="38100" dir="2700000" algn="tl">
                  <a:srgbClr val="000000"/>
                </a:outerShdw>
              </a:effectLst>
            </a:endParaRPr>
          </a:p>
          <a:p>
            <a:pPr marL="261938" indent="-261938">
              <a:lnSpc>
                <a:spcPct val="120000"/>
              </a:lnSpc>
              <a:defRPr/>
            </a:pPr>
            <a:r>
              <a:rPr lang="en-US" sz="2600" b="1" dirty="0">
                <a:solidFill>
                  <a:srgbClr val="FFFF66"/>
                </a:solidFill>
                <a:effectLst>
                  <a:outerShdw blurRad="38100" dist="38100" dir="2700000" algn="tl">
                    <a:srgbClr val="000000"/>
                  </a:outerShdw>
                </a:effectLst>
              </a:rPr>
              <a:t>1.</a:t>
            </a:r>
            <a:r>
              <a:rPr lang="en-US" sz="2600" b="1" dirty="0">
                <a:effectLst>
                  <a:outerShdw blurRad="38100" dist="38100" dir="2700000" algn="tl">
                    <a:srgbClr val="000000"/>
                  </a:outerShdw>
                </a:effectLst>
              </a:rPr>
              <a:t> Lymphoid infiltration of thyroid tissue.</a:t>
            </a:r>
          </a:p>
          <a:p>
            <a:pPr marL="261938" indent="-261938">
              <a:lnSpc>
                <a:spcPct val="120000"/>
              </a:lnSpc>
              <a:defRPr/>
            </a:pPr>
            <a:endParaRPr lang="en-US" sz="2000" b="1" dirty="0">
              <a:effectLst>
                <a:outerShdw blurRad="38100" dist="38100" dir="2700000" algn="tl">
                  <a:srgbClr val="000000"/>
                </a:outerShdw>
              </a:effectLst>
            </a:endParaRPr>
          </a:p>
          <a:p>
            <a:pPr marL="261938" indent="-261938">
              <a:lnSpc>
                <a:spcPct val="120000"/>
              </a:lnSpc>
              <a:defRPr/>
            </a:pPr>
            <a:r>
              <a:rPr lang="en-US" sz="2600" b="1" dirty="0">
                <a:solidFill>
                  <a:srgbClr val="FFFF66"/>
                </a:solidFill>
                <a:effectLst>
                  <a:outerShdw blurRad="38100" dist="38100" dir="2700000" algn="tl">
                    <a:srgbClr val="000000"/>
                  </a:outerShdw>
                </a:effectLst>
              </a:rPr>
              <a:t>2.</a:t>
            </a:r>
            <a:r>
              <a:rPr lang="en-US" sz="2600" b="1" dirty="0">
                <a:effectLst>
                  <a:outerShdw blurRad="38100" dist="38100" dir="2700000" algn="tl">
                    <a:srgbClr val="000000"/>
                  </a:outerShdw>
                </a:effectLst>
              </a:rPr>
              <a:t> Presence of circulating auto-</a:t>
            </a:r>
            <a:r>
              <a:rPr lang="en-US" sz="2600" b="1" dirty="0" err="1">
                <a:effectLst>
                  <a:outerShdw blurRad="38100" dist="38100" dir="2700000" algn="tl">
                    <a:srgbClr val="000000"/>
                  </a:outerShdw>
                </a:effectLst>
              </a:rPr>
              <a:t>A.b</a:t>
            </a:r>
            <a:r>
              <a:rPr lang="en-US" sz="2600" b="1" dirty="0">
                <a:effectLst>
                  <a:outerShdw blurRad="38100" dist="38100" dir="2700000" algn="tl">
                    <a:srgbClr val="000000"/>
                  </a:outerShdw>
                </a:effectLst>
              </a:rPr>
              <a:t>. to various component of thyroid follicular cells e.g. “anti-</a:t>
            </a:r>
            <a:r>
              <a:rPr lang="en-US" sz="2600" b="1" dirty="0" err="1">
                <a:effectLst>
                  <a:outerShdw blurRad="38100" dist="38100" dir="2700000" algn="tl">
                    <a:srgbClr val="000000"/>
                  </a:outerShdw>
                </a:effectLst>
              </a:rPr>
              <a:t>microsomal</a:t>
            </a:r>
            <a:r>
              <a:rPr lang="en-US" sz="2600" b="1" dirty="0">
                <a:effectLst>
                  <a:outerShdw blurRad="38100" dist="38100" dir="2700000" algn="tl">
                    <a:srgbClr val="000000"/>
                  </a:outerShdw>
                </a:effectLst>
              </a:rPr>
              <a:t>, anti-</a:t>
            </a:r>
            <a:r>
              <a:rPr lang="en-US" sz="2600" b="1" dirty="0" err="1">
                <a:effectLst>
                  <a:outerShdw blurRad="38100" dist="38100" dir="2700000" algn="tl">
                    <a:srgbClr val="000000"/>
                  </a:outerShdw>
                </a:effectLst>
              </a:rPr>
              <a:t>thyroglobulin</a:t>
            </a:r>
            <a:r>
              <a:rPr lang="en-US" sz="2600" b="1" dirty="0">
                <a:effectLst>
                  <a:outerShdw blurRad="38100" dist="38100" dir="2700000" algn="tl">
                    <a:srgbClr val="000000"/>
                  </a:outerShdw>
                </a:effectLst>
              </a:rPr>
              <a:t>, </a:t>
            </a:r>
            <a:r>
              <a:rPr lang="en-US" sz="2600" b="1" dirty="0" err="1">
                <a:effectLst>
                  <a:outerShdw blurRad="38100" dist="38100" dir="2700000" algn="tl">
                    <a:srgbClr val="000000"/>
                  </a:outerShdw>
                </a:effectLst>
              </a:rPr>
              <a:t>antiTSH</a:t>
            </a:r>
            <a:r>
              <a:rPr lang="en-US" sz="2600" b="1" dirty="0">
                <a:effectLst>
                  <a:outerShdw blurRad="38100" dist="38100" dir="2700000" algn="tl">
                    <a:srgbClr val="000000"/>
                  </a:outerShdw>
                </a:effectLst>
              </a:rPr>
              <a:t> receptor</a:t>
            </a:r>
            <a:endParaRPr lang="en-US" sz="1600" b="1" dirty="0">
              <a:effectLst>
                <a:outerShdw blurRad="38100" dist="38100" dir="2700000" algn="tl">
                  <a:srgbClr val="000000"/>
                </a:outerShdw>
              </a:effectLst>
            </a:endParaRPr>
          </a:p>
          <a:p>
            <a:pPr marL="261938" indent="-261938">
              <a:lnSpc>
                <a:spcPct val="120000"/>
              </a:lnSpc>
              <a:defRPr/>
            </a:pPr>
            <a:r>
              <a:rPr lang="en-US" sz="2600" b="1" dirty="0">
                <a:solidFill>
                  <a:srgbClr val="FFFF66"/>
                </a:solidFill>
                <a:effectLst>
                  <a:outerShdw blurRad="38100" dist="38100" dir="2700000" algn="tl">
                    <a:srgbClr val="000000"/>
                  </a:outerShdw>
                </a:effectLst>
              </a:rPr>
              <a:t>3.</a:t>
            </a:r>
            <a:r>
              <a:rPr lang="en-US" sz="2600" b="1" dirty="0">
                <a:effectLst>
                  <a:outerShdw blurRad="38100" dist="38100" dir="2700000" algn="tl">
                    <a:srgbClr val="000000"/>
                  </a:outerShdw>
                </a:effectLst>
              </a:rPr>
              <a:t> There is a familial association between the thyroid autoimmune disease and other organ specific auto immune disease including Addison’s disease, type I. D.M. pernicious </a:t>
            </a:r>
            <a:r>
              <a:rPr lang="en-US" sz="2600" b="1" dirty="0" err="1">
                <a:effectLst>
                  <a:outerShdw blurRad="38100" dist="38100" dir="2700000" algn="tl">
                    <a:srgbClr val="000000"/>
                  </a:outerShdw>
                </a:effectLst>
              </a:rPr>
              <a:t>anaemia</a:t>
            </a:r>
            <a:r>
              <a:rPr lang="en-US" sz="2600" b="1" dirty="0">
                <a:effectLst>
                  <a:outerShdw blurRad="38100" dist="38100" dir="2700000" algn="tl">
                    <a:srgbClr val="000000"/>
                  </a:outerShdw>
                </a:effectLst>
              </a:rPr>
              <a:t>. </a:t>
            </a:r>
          </a:p>
        </p:txBody>
      </p:sp>
    </p:spTree>
    <p:extLst>
      <p:ext uri="{BB962C8B-B14F-4D97-AF65-F5344CB8AC3E}">
        <p14:creationId xmlns:p14="http://schemas.microsoft.com/office/powerpoint/2010/main" val="8453889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7940"/>
                                        </p:tgtEl>
                                        <p:attrNameLst>
                                          <p:attrName>style.visibility</p:attrName>
                                        </p:attrNameLst>
                                      </p:cBhvr>
                                      <p:to>
                                        <p:strVal val="visible"/>
                                      </p:to>
                                    </p:set>
                                    <p:anim calcmode="lin" valueType="num">
                                      <p:cBhvr>
                                        <p:cTn id="7" dur="500" fill="hold"/>
                                        <p:tgtEl>
                                          <p:spTgt spid="1679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7940"/>
                                        </p:tgtEl>
                                        <p:attrNameLst>
                                          <p:attrName>ppt_y</p:attrName>
                                        </p:attrNameLst>
                                      </p:cBhvr>
                                      <p:tavLst>
                                        <p:tav tm="0">
                                          <p:val>
                                            <p:strVal val="#ppt_y"/>
                                          </p:val>
                                        </p:tav>
                                        <p:tav tm="100000">
                                          <p:val>
                                            <p:strVal val="#ppt_y"/>
                                          </p:val>
                                        </p:tav>
                                      </p:tavLst>
                                    </p:anim>
                                    <p:anim calcmode="lin" valueType="num">
                                      <p:cBhvr>
                                        <p:cTn id="9" dur="500" fill="hold"/>
                                        <p:tgtEl>
                                          <p:spTgt spid="1679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79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7940"/>
                                        </p:tgtEl>
                                      </p:cBhvr>
                                    </p:animEffect>
                                  </p:childTnLst>
                                </p:cTn>
                              </p:par>
                            </p:childTnLst>
                          </p:cTn>
                        </p:par>
                        <p:par>
                          <p:cTn id="12" fill="hold" nodeType="afterGroup">
                            <p:stCondLst>
                              <p:cond delay="1700"/>
                            </p:stCondLst>
                            <p:childTnLst>
                              <p:par>
                                <p:cTn id="13" presetID="25" presetClass="entr" presetSubtype="0" fill="hold" grpId="0" nodeType="afterEffect">
                                  <p:stCondLst>
                                    <p:cond delay="0"/>
                                  </p:stCondLst>
                                  <p:childTnLst>
                                    <p:set>
                                      <p:cBhvr>
                                        <p:cTn id="14" dur="1" fill="hold">
                                          <p:stCondLst>
                                            <p:cond delay="0"/>
                                          </p:stCondLst>
                                        </p:cTn>
                                        <p:tgtEl>
                                          <p:spTgt spid="167941"/>
                                        </p:tgtEl>
                                        <p:attrNameLst>
                                          <p:attrName>style.visibility</p:attrName>
                                        </p:attrNameLst>
                                      </p:cBhvr>
                                      <p:to>
                                        <p:strVal val="visible"/>
                                      </p:to>
                                    </p:set>
                                    <p:anim calcmode="lin" valueType="num">
                                      <p:cBhvr>
                                        <p:cTn id="15" dur="500" decel="50000" fill="hold">
                                          <p:stCondLst>
                                            <p:cond delay="0"/>
                                          </p:stCondLst>
                                        </p:cTn>
                                        <p:tgtEl>
                                          <p:spTgt spid="167941"/>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167941"/>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167941"/>
                                        </p:tgtEl>
                                        <p:attrNameLst>
                                          <p:attrName>ppt_w</p:attrName>
                                        </p:attrNameLst>
                                      </p:cBhvr>
                                      <p:tavLst>
                                        <p:tav tm="0">
                                          <p:val>
                                            <p:strVal val="#ppt_w*.05"/>
                                          </p:val>
                                        </p:tav>
                                        <p:tav tm="100000">
                                          <p:val>
                                            <p:strVal val="#ppt_w"/>
                                          </p:val>
                                        </p:tav>
                                      </p:tavLst>
                                    </p:anim>
                                    <p:anim calcmode="lin" valueType="num">
                                      <p:cBhvr>
                                        <p:cTn id="18" dur="1000" fill="hold"/>
                                        <p:tgtEl>
                                          <p:spTgt spid="167941"/>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167941"/>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167941"/>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167941"/>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167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p:bldP spid="16794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3400425" y="0"/>
            <a:ext cx="5392738" cy="6858000"/>
            <a:chOff x="1181" y="0"/>
            <a:chExt cx="3397" cy="4320"/>
          </a:xfrm>
        </p:grpSpPr>
        <p:pic>
          <p:nvPicPr>
            <p:cNvPr id="35843" name="Picture 5" descr="19-09-2006 03-53-06 م_0005"/>
            <p:cNvPicPr>
              <a:picLocks noChangeAspect="1" noChangeArrowheads="1"/>
            </p:cNvPicPr>
            <p:nvPr/>
          </p:nvPicPr>
          <p:blipFill>
            <a:blip r:embed="rId2">
              <a:extLst>
                <a:ext uri="{28A0092B-C50C-407E-A947-70E740481C1C}">
                  <a14:useLocalDpi xmlns:a14="http://schemas.microsoft.com/office/drawing/2010/main" val="0"/>
                </a:ext>
              </a:extLst>
            </a:blip>
            <a:srcRect b="13425"/>
            <a:stretch>
              <a:fillRect/>
            </a:stretch>
          </p:blipFill>
          <p:spPr bwMode="auto">
            <a:xfrm>
              <a:off x="1181" y="0"/>
              <a:ext cx="3397"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Rectangle 6"/>
            <p:cNvSpPr>
              <a:spLocks noChangeArrowheads="1"/>
            </p:cNvSpPr>
            <p:nvPr/>
          </p:nvSpPr>
          <p:spPr bwMode="auto">
            <a:xfrm>
              <a:off x="3079" y="4138"/>
              <a:ext cx="1407" cy="164"/>
            </a:xfrm>
            <a:prstGeom prst="rect">
              <a:avLst/>
            </a:prstGeom>
            <a:solidFill>
              <a:schemeClr val="tx1"/>
            </a:solidFill>
            <a:ln w="9525">
              <a:solidFill>
                <a:schemeClr val="tx1"/>
              </a:solidFill>
              <a:miter lim="800000"/>
              <a:headEnd/>
              <a:tailEnd/>
            </a:ln>
          </p:spPr>
          <p:txBody>
            <a:bodyPr wrap="none" anchor="ct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ar-SA" sz="2400">
                <a:latin typeface="Times New Roman" panose="02020603050405020304" pitchFamily="18" charset="0"/>
                <a:cs typeface="Times New Roman" panose="02020603050405020304" pitchFamily="18" charset="0"/>
              </a:endParaRPr>
            </a:p>
          </p:txBody>
        </p:sp>
        <p:sp>
          <p:nvSpPr>
            <p:cNvPr id="35845" name="Rectangle 7"/>
            <p:cNvSpPr>
              <a:spLocks noChangeArrowheads="1"/>
            </p:cNvSpPr>
            <p:nvPr/>
          </p:nvSpPr>
          <p:spPr bwMode="auto">
            <a:xfrm>
              <a:off x="1189" y="3974"/>
              <a:ext cx="603" cy="159"/>
            </a:xfrm>
            <a:prstGeom prst="rect">
              <a:avLst/>
            </a:prstGeom>
            <a:solidFill>
              <a:schemeClr val="tx1"/>
            </a:solidFill>
            <a:ln w="9525">
              <a:solidFill>
                <a:schemeClr val="tx1"/>
              </a:solidFill>
              <a:miter lim="800000"/>
              <a:headEnd/>
              <a:tailEnd/>
            </a:ln>
          </p:spPr>
          <p:txBody>
            <a:bodyPr wrap="none" anchor="ct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ar-SA" sz="240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0802655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2" name="Text Box 6"/>
          <p:cNvSpPr txBox="1">
            <a:spLocks noChangeArrowheads="1"/>
          </p:cNvSpPr>
          <p:nvPr/>
        </p:nvSpPr>
        <p:spPr bwMode="auto">
          <a:xfrm>
            <a:off x="1666876" y="260350"/>
            <a:ext cx="8029575" cy="579438"/>
          </a:xfrm>
          <a:prstGeom prst="rect">
            <a:avLst/>
          </a:prstGeom>
          <a:noFill/>
          <a:ln w="9525">
            <a:noFill/>
            <a:miter lim="800000"/>
            <a:headEnd/>
            <a:tailEnd/>
          </a:ln>
          <a:effectLst/>
        </p:spPr>
        <p:txBody>
          <a:bodyPr>
            <a:spAutoFit/>
          </a:bodyPr>
          <a:lstStyle/>
          <a:p>
            <a:pPr eaLnBrk="1" hangingPunct="1">
              <a:spcBef>
                <a:spcPct val="50000"/>
              </a:spcBef>
              <a:defRPr/>
            </a:pPr>
            <a:r>
              <a:rPr lang="en-US" sz="3200">
                <a:solidFill>
                  <a:srgbClr val="FFFF66"/>
                </a:solidFill>
                <a:effectLst>
                  <a:outerShdw blurRad="38100" dist="38100" dir="2700000" algn="tl">
                    <a:srgbClr val="000000"/>
                  </a:outerShdw>
                </a:effectLst>
                <a:latin typeface="Arial Black" pitchFamily="34" charset="0"/>
                <a:cs typeface="Arial" pitchFamily="34" charset="0"/>
              </a:rPr>
              <a:t>Tumours of the thyroid gland </a:t>
            </a:r>
          </a:p>
        </p:txBody>
      </p:sp>
      <p:sp>
        <p:nvSpPr>
          <p:cNvPr id="132103" name="Text Box 7"/>
          <p:cNvSpPr txBox="1">
            <a:spLocks noChangeArrowheads="1"/>
          </p:cNvSpPr>
          <p:nvPr/>
        </p:nvSpPr>
        <p:spPr bwMode="auto">
          <a:xfrm>
            <a:off x="1524000" y="1125538"/>
            <a:ext cx="9144000" cy="4832092"/>
          </a:xfrm>
          <a:prstGeom prst="rect">
            <a:avLst/>
          </a:prstGeom>
          <a:noFill/>
          <a:ln w="9525">
            <a:noFill/>
            <a:miter lim="800000"/>
            <a:headEnd/>
            <a:tailEnd/>
          </a:ln>
          <a:effectLst/>
        </p:spPr>
        <p:txBody>
          <a:bodyPr>
            <a:spAutoFit/>
          </a:bodyPr>
          <a:lstStyle/>
          <a:p>
            <a:pPr marL="449263" indent="-449263" algn="just">
              <a:defRPr/>
            </a:pPr>
            <a:r>
              <a:rPr lang="en-US" sz="2800" b="1">
                <a:solidFill>
                  <a:srgbClr val="66FF99"/>
                </a:solidFill>
                <a:effectLst>
                  <a:outerShdw blurRad="38100" dist="38100" dir="2700000" algn="tl">
                    <a:srgbClr val="000000"/>
                  </a:outerShdw>
                </a:effectLst>
              </a:rPr>
              <a:t>1.</a:t>
            </a:r>
            <a:r>
              <a:rPr lang="en-US" sz="2800" b="1">
                <a:effectLst>
                  <a:outerShdw blurRad="38100" dist="38100" dir="2700000" algn="tl">
                    <a:srgbClr val="000000"/>
                  </a:outerShdw>
                </a:effectLst>
              </a:rPr>
              <a:t> Benign and malignant thyroid tumour usually present clinically as solitary nodule and majority of them are cold on thyroid scan.</a:t>
            </a:r>
          </a:p>
          <a:p>
            <a:pPr marL="449263" indent="-449263" algn="just">
              <a:defRPr/>
            </a:pPr>
            <a:endParaRPr lang="en-US" sz="2800" b="1">
              <a:effectLst>
                <a:outerShdw blurRad="38100" dist="38100" dir="2700000" algn="tl">
                  <a:srgbClr val="000000"/>
                </a:outerShdw>
              </a:effectLst>
            </a:endParaRPr>
          </a:p>
          <a:p>
            <a:pPr marL="449263" indent="-449263" algn="just">
              <a:defRPr/>
            </a:pPr>
            <a:r>
              <a:rPr lang="en-US" sz="2800" b="1">
                <a:solidFill>
                  <a:srgbClr val="66FF99"/>
                </a:solidFill>
                <a:effectLst>
                  <a:outerShdw blurRad="38100" dist="38100" dir="2700000" algn="tl">
                    <a:srgbClr val="000000"/>
                  </a:outerShdw>
                </a:effectLst>
              </a:rPr>
              <a:t>2.</a:t>
            </a:r>
            <a:r>
              <a:rPr lang="en-US" sz="2800" b="1">
                <a:effectLst>
                  <a:outerShdw blurRad="38100" dist="38100" dir="2700000" algn="tl">
                    <a:srgbClr val="000000"/>
                  </a:outerShdw>
                </a:effectLst>
              </a:rPr>
              <a:t> It can arise from both follicular epithelium and C cells where the majority are follicular adenoma while the malignant tumour of the follicular cells origin fall into two main group, papillary and follicular carcinoma which behave differently, while the medullary carcinoma arise from C cells.</a:t>
            </a:r>
          </a:p>
        </p:txBody>
      </p:sp>
    </p:spTree>
    <p:extLst>
      <p:ext uri="{BB962C8B-B14F-4D97-AF65-F5344CB8AC3E}">
        <p14:creationId xmlns:p14="http://schemas.microsoft.com/office/powerpoint/2010/main" val="12013165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2102"/>
                                        </p:tgtEl>
                                        <p:attrNameLst>
                                          <p:attrName>style.visibility</p:attrName>
                                        </p:attrNameLst>
                                      </p:cBhvr>
                                      <p:to>
                                        <p:strVal val="visible"/>
                                      </p:to>
                                    </p:set>
                                    <p:anim calcmode="lin" valueType="num">
                                      <p:cBhvr>
                                        <p:cTn id="7" dur="500" fill="hold"/>
                                        <p:tgtEl>
                                          <p:spTgt spid="1321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2102"/>
                                        </p:tgtEl>
                                        <p:attrNameLst>
                                          <p:attrName>ppt_y</p:attrName>
                                        </p:attrNameLst>
                                      </p:cBhvr>
                                      <p:tavLst>
                                        <p:tav tm="0">
                                          <p:val>
                                            <p:strVal val="#ppt_y"/>
                                          </p:val>
                                        </p:tav>
                                        <p:tav tm="100000">
                                          <p:val>
                                            <p:strVal val="#ppt_y"/>
                                          </p:val>
                                        </p:tav>
                                      </p:tavLst>
                                    </p:anim>
                                    <p:anim calcmode="lin" valueType="num">
                                      <p:cBhvr>
                                        <p:cTn id="9" dur="500" fill="hold"/>
                                        <p:tgtEl>
                                          <p:spTgt spid="1321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21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2102"/>
                                        </p:tgtEl>
                                      </p:cBhvr>
                                    </p:animEffect>
                                  </p:childTnLst>
                                </p:cTn>
                              </p:par>
                            </p:childTnLst>
                          </p:cTn>
                        </p:par>
                        <p:par>
                          <p:cTn id="12" fill="hold" nodeType="afterGroup">
                            <p:stCondLst>
                              <p:cond delay="1650"/>
                            </p:stCondLst>
                            <p:childTnLst>
                              <p:par>
                                <p:cTn id="13" presetID="15" presetClass="entr" presetSubtype="0" fill="hold" grpId="0" nodeType="afterEffect">
                                  <p:stCondLst>
                                    <p:cond delay="0"/>
                                  </p:stCondLst>
                                  <p:childTnLst>
                                    <p:set>
                                      <p:cBhvr>
                                        <p:cTn id="14" dur="1" fill="hold">
                                          <p:stCondLst>
                                            <p:cond delay="0"/>
                                          </p:stCondLst>
                                        </p:cTn>
                                        <p:tgtEl>
                                          <p:spTgt spid="132103"/>
                                        </p:tgtEl>
                                        <p:attrNameLst>
                                          <p:attrName>style.visibility</p:attrName>
                                        </p:attrNameLst>
                                      </p:cBhvr>
                                      <p:to>
                                        <p:strVal val="visible"/>
                                      </p:to>
                                    </p:set>
                                    <p:anim calcmode="lin" valueType="num">
                                      <p:cBhvr>
                                        <p:cTn id="15" dur="1000" fill="hold"/>
                                        <p:tgtEl>
                                          <p:spTgt spid="132103"/>
                                        </p:tgtEl>
                                        <p:attrNameLst>
                                          <p:attrName>ppt_w</p:attrName>
                                        </p:attrNameLst>
                                      </p:cBhvr>
                                      <p:tavLst>
                                        <p:tav tm="0">
                                          <p:val>
                                            <p:fltVal val="0"/>
                                          </p:val>
                                        </p:tav>
                                        <p:tav tm="100000">
                                          <p:val>
                                            <p:strVal val="#ppt_w"/>
                                          </p:val>
                                        </p:tav>
                                      </p:tavLst>
                                    </p:anim>
                                    <p:anim calcmode="lin" valueType="num">
                                      <p:cBhvr>
                                        <p:cTn id="16" dur="1000" fill="hold"/>
                                        <p:tgtEl>
                                          <p:spTgt spid="132103"/>
                                        </p:tgtEl>
                                        <p:attrNameLst>
                                          <p:attrName>ppt_h</p:attrName>
                                        </p:attrNameLst>
                                      </p:cBhvr>
                                      <p:tavLst>
                                        <p:tav tm="0">
                                          <p:val>
                                            <p:fltVal val="0"/>
                                          </p:val>
                                        </p:tav>
                                        <p:tav tm="100000">
                                          <p:val>
                                            <p:strVal val="#ppt_h"/>
                                          </p:val>
                                        </p:tav>
                                      </p:tavLst>
                                    </p:anim>
                                    <p:anim calcmode="lin" valueType="num">
                                      <p:cBhvr>
                                        <p:cTn id="17" dur="1000" fill="hold"/>
                                        <p:tgtEl>
                                          <p:spTgt spid="13210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3210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2" grpId="0"/>
      <p:bldP spid="13210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Text Box 4"/>
          <p:cNvSpPr txBox="1">
            <a:spLocks noChangeArrowheads="1"/>
          </p:cNvSpPr>
          <p:nvPr/>
        </p:nvSpPr>
        <p:spPr bwMode="auto">
          <a:xfrm>
            <a:off x="1603376" y="260351"/>
            <a:ext cx="8029575" cy="549275"/>
          </a:xfrm>
          <a:prstGeom prst="rect">
            <a:avLst/>
          </a:prstGeom>
          <a:noFill/>
          <a:ln w="9525">
            <a:noFill/>
            <a:miter lim="800000"/>
            <a:headEnd/>
            <a:tailEnd/>
          </a:ln>
          <a:effectLst/>
        </p:spPr>
        <p:txBody>
          <a:bodyPr>
            <a:spAutoFit/>
          </a:bodyPr>
          <a:lstStyle/>
          <a:p>
            <a:pPr eaLnBrk="1" hangingPunct="1">
              <a:spcBef>
                <a:spcPct val="50000"/>
              </a:spcBef>
              <a:defRPr/>
            </a:pPr>
            <a:r>
              <a:rPr lang="en-US" sz="3000">
                <a:solidFill>
                  <a:srgbClr val="FFFF66"/>
                </a:solidFill>
                <a:effectLst>
                  <a:outerShdw blurRad="38100" dist="38100" dir="2700000" algn="tl">
                    <a:srgbClr val="000000"/>
                  </a:outerShdw>
                </a:effectLst>
                <a:latin typeface="Arial Black" pitchFamily="34" charset="0"/>
                <a:cs typeface="Arial" pitchFamily="34" charset="0"/>
              </a:rPr>
              <a:t>Thyroid adenomas</a:t>
            </a:r>
          </a:p>
        </p:txBody>
      </p:sp>
      <p:sp>
        <p:nvSpPr>
          <p:cNvPr id="133125" name="Text Box 5"/>
          <p:cNvSpPr txBox="1">
            <a:spLocks noChangeArrowheads="1"/>
          </p:cNvSpPr>
          <p:nvPr/>
        </p:nvSpPr>
        <p:spPr bwMode="auto">
          <a:xfrm>
            <a:off x="1631950" y="939800"/>
            <a:ext cx="9144000" cy="4573560"/>
          </a:xfrm>
          <a:prstGeom prst="rect">
            <a:avLst/>
          </a:prstGeom>
          <a:noFill/>
          <a:ln w="9525">
            <a:noFill/>
            <a:miter lim="800000"/>
            <a:headEnd/>
            <a:tailEnd/>
          </a:ln>
          <a:effectLst/>
        </p:spPr>
        <p:txBody>
          <a:bodyPr>
            <a:spAutoFit/>
          </a:bodyPr>
          <a:lstStyle/>
          <a:p>
            <a:pPr marL="342900" indent="-342900" algn="just">
              <a:lnSpc>
                <a:spcPct val="140000"/>
              </a:lnSpc>
              <a:defRPr/>
            </a:pPr>
            <a:r>
              <a:rPr lang="en-US" sz="2600" b="1">
                <a:effectLst>
                  <a:outerShdw blurRad="38100" dist="38100" dir="2700000" algn="tl">
                    <a:srgbClr val="000000"/>
                  </a:outerShdw>
                </a:effectLst>
              </a:rPr>
              <a:t>They are benign neoplasm derived from follicular epithelium. </a:t>
            </a:r>
          </a:p>
          <a:p>
            <a:pPr marL="342900" indent="-342900">
              <a:lnSpc>
                <a:spcPct val="140000"/>
              </a:lnSpc>
              <a:defRPr/>
            </a:pPr>
            <a:r>
              <a:rPr lang="en-US" sz="2600" b="1">
                <a:effectLst>
                  <a:outerShdw blurRad="38100" dist="38100" dir="2700000" algn="tl">
                    <a:srgbClr val="000000"/>
                  </a:outerShdw>
                </a:effectLst>
              </a:rPr>
              <a:t>The criteria for adenoma are :</a:t>
            </a:r>
          </a:p>
          <a:p>
            <a:pPr marL="342900" indent="-342900">
              <a:lnSpc>
                <a:spcPct val="140000"/>
              </a:lnSpc>
              <a:buClr>
                <a:srgbClr val="66FF99"/>
              </a:buClr>
              <a:buFontTx/>
              <a:buAutoNum type="arabicPeriod"/>
              <a:defRPr/>
            </a:pPr>
            <a:r>
              <a:rPr lang="en-US" sz="2600" b="1">
                <a:effectLst>
                  <a:outerShdw blurRad="38100" dist="38100" dir="2700000" algn="tl">
                    <a:srgbClr val="000000"/>
                  </a:outerShdw>
                </a:effectLst>
              </a:rPr>
              <a:t>Complete encapsulation</a:t>
            </a:r>
          </a:p>
          <a:p>
            <a:pPr marL="342900" indent="-342900">
              <a:lnSpc>
                <a:spcPct val="140000"/>
              </a:lnSpc>
              <a:buClr>
                <a:srgbClr val="66FF99"/>
              </a:buClr>
              <a:buFontTx/>
              <a:buAutoNum type="arabicPeriod"/>
              <a:defRPr/>
            </a:pPr>
            <a:r>
              <a:rPr lang="en-US" sz="2600" b="1"/>
              <a:t>Homogenous texture throughout</a:t>
            </a:r>
          </a:p>
          <a:p>
            <a:pPr marL="342900" indent="-342900">
              <a:lnSpc>
                <a:spcPct val="140000"/>
              </a:lnSpc>
              <a:buClr>
                <a:srgbClr val="66FF99"/>
              </a:buClr>
              <a:buFontTx/>
              <a:buAutoNum type="arabicPeriod"/>
              <a:defRPr/>
            </a:pPr>
            <a:r>
              <a:rPr lang="en-US" sz="2600" b="1"/>
              <a:t>Variation of tissue of adenoma from that outside the capsule.</a:t>
            </a:r>
          </a:p>
          <a:p>
            <a:pPr marL="342900" indent="-342900">
              <a:lnSpc>
                <a:spcPct val="140000"/>
              </a:lnSpc>
              <a:buClr>
                <a:srgbClr val="66FF99"/>
              </a:buClr>
              <a:buFontTx/>
              <a:buAutoNum type="arabicPeriod"/>
              <a:defRPr/>
            </a:pPr>
            <a:r>
              <a:rPr lang="en-US" sz="2600" b="1"/>
              <a:t>Compression of adjacent thyroid tissue.</a:t>
            </a:r>
            <a:endParaRPr lang="en-US" sz="2600" b="1">
              <a:effectLst>
                <a:outerShdw blurRad="38100" dist="38100" dir="2700000" algn="tl">
                  <a:srgbClr val="000000"/>
                </a:outerShdw>
              </a:effectLst>
            </a:endParaRPr>
          </a:p>
        </p:txBody>
      </p:sp>
    </p:spTree>
    <p:extLst>
      <p:ext uri="{BB962C8B-B14F-4D97-AF65-F5344CB8AC3E}">
        <p14:creationId xmlns:p14="http://schemas.microsoft.com/office/powerpoint/2010/main" val="10854147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3124"/>
                                        </p:tgtEl>
                                        <p:attrNameLst>
                                          <p:attrName>style.visibility</p:attrName>
                                        </p:attrNameLst>
                                      </p:cBhvr>
                                      <p:to>
                                        <p:strVal val="visible"/>
                                      </p:to>
                                    </p:set>
                                    <p:anim calcmode="lin" valueType="num">
                                      <p:cBhvr>
                                        <p:cTn id="7" dur="500" fill="hold"/>
                                        <p:tgtEl>
                                          <p:spTgt spid="1331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24"/>
                                        </p:tgtEl>
                                        <p:attrNameLst>
                                          <p:attrName>ppt_y</p:attrName>
                                        </p:attrNameLst>
                                      </p:cBhvr>
                                      <p:tavLst>
                                        <p:tav tm="0">
                                          <p:val>
                                            <p:strVal val="#ppt_y"/>
                                          </p:val>
                                        </p:tav>
                                        <p:tav tm="100000">
                                          <p:val>
                                            <p:strVal val="#ppt_y"/>
                                          </p:val>
                                        </p:tav>
                                      </p:tavLst>
                                    </p:anim>
                                    <p:anim calcmode="lin" valueType="num">
                                      <p:cBhvr>
                                        <p:cTn id="9" dur="500" fill="hold"/>
                                        <p:tgtEl>
                                          <p:spTgt spid="1331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3124"/>
                                        </p:tgtEl>
                                      </p:cBhvr>
                                    </p:animEffect>
                                  </p:childTnLst>
                                </p:cTn>
                              </p:par>
                            </p:childTnLst>
                          </p:cTn>
                        </p:par>
                        <p:par>
                          <p:cTn id="12" fill="hold" nodeType="afterGroup">
                            <p:stCondLst>
                              <p:cond delay="1200"/>
                            </p:stCondLst>
                            <p:childTnLst>
                              <p:par>
                                <p:cTn id="13" presetID="47" presetClass="entr" presetSubtype="0" fill="hold" grpId="0" nodeType="afterEffect">
                                  <p:stCondLst>
                                    <p:cond delay="0"/>
                                  </p:stCondLst>
                                  <p:childTnLst>
                                    <p:set>
                                      <p:cBhvr>
                                        <p:cTn id="14" dur="1" fill="hold">
                                          <p:stCondLst>
                                            <p:cond delay="0"/>
                                          </p:stCondLst>
                                        </p:cTn>
                                        <p:tgtEl>
                                          <p:spTgt spid="133125"/>
                                        </p:tgtEl>
                                        <p:attrNameLst>
                                          <p:attrName>style.visibility</p:attrName>
                                        </p:attrNameLst>
                                      </p:cBhvr>
                                      <p:to>
                                        <p:strVal val="visible"/>
                                      </p:to>
                                    </p:set>
                                    <p:animEffect transition="in" filter="fade">
                                      <p:cBhvr>
                                        <p:cTn id="15" dur="1000"/>
                                        <p:tgtEl>
                                          <p:spTgt spid="133125"/>
                                        </p:tgtEl>
                                      </p:cBhvr>
                                    </p:animEffect>
                                    <p:anim calcmode="lin" valueType="num">
                                      <p:cBhvr>
                                        <p:cTn id="16" dur="1000" fill="hold"/>
                                        <p:tgtEl>
                                          <p:spTgt spid="133125"/>
                                        </p:tgtEl>
                                        <p:attrNameLst>
                                          <p:attrName>ppt_x</p:attrName>
                                        </p:attrNameLst>
                                      </p:cBhvr>
                                      <p:tavLst>
                                        <p:tav tm="0">
                                          <p:val>
                                            <p:strVal val="#ppt_x"/>
                                          </p:val>
                                        </p:tav>
                                        <p:tav tm="100000">
                                          <p:val>
                                            <p:strVal val="#ppt_x"/>
                                          </p:val>
                                        </p:tav>
                                      </p:tavLst>
                                    </p:anim>
                                    <p:anim calcmode="lin" valueType="num">
                                      <p:cBhvr>
                                        <p:cTn id="17" dur="1000" fill="hold"/>
                                        <p:tgtEl>
                                          <p:spTgt spid="133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4" grpId="0"/>
      <p:bldP spid="13312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Text Box 4"/>
          <p:cNvSpPr txBox="1">
            <a:spLocks noChangeArrowheads="1"/>
          </p:cNvSpPr>
          <p:nvPr/>
        </p:nvSpPr>
        <p:spPr bwMode="auto">
          <a:xfrm>
            <a:off x="1524000" y="515939"/>
            <a:ext cx="9144000" cy="7613623"/>
          </a:xfrm>
          <a:prstGeom prst="rect">
            <a:avLst/>
          </a:prstGeom>
          <a:noFill/>
          <a:ln w="9525">
            <a:noFill/>
            <a:miter lim="800000"/>
            <a:headEnd/>
            <a:tailEnd/>
          </a:ln>
          <a:effectLst/>
        </p:spPr>
        <p:txBody>
          <a:bodyPr>
            <a:spAutoFit/>
          </a:bodyPr>
          <a:lstStyle/>
          <a:p>
            <a:pPr marL="363538" indent="-363538" algn="just">
              <a:lnSpc>
                <a:spcPct val="115000"/>
              </a:lnSpc>
              <a:defRPr/>
            </a:pPr>
            <a:r>
              <a:rPr lang="en-US" sz="2500" b="1">
                <a:solidFill>
                  <a:srgbClr val="66FF99"/>
                </a:solidFill>
                <a:effectLst>
                  <a:outerShdw blurRad="38100" dist="38100" dir="2700000" algn="tl">
                    <a:srgbClr val="000000"/>
                  </a:outerShdw>
                </a:effectLst>
              </a:rPr>
              <a:t>1.</a:t>
            </a:r>
            <a:r>
              <a:rPr lang="en-US" sz="2500" b="1">
                <a:effectLst>
                  <a:outerShdw blurRad="38100" dist="38100" dir="2700000" algn="tl">
                    <a:srgbClr val="000000"/>
                  </a:outerShdw>
                </a:effectLst>
              </a:rPr>
              <a:t> They are the commonest thyroid neoplasm presenting most frequently in women over 30 year as solitary nodules.</a:t>
            </a:r>
          </a:p>
          <a:p>
            <a:pPr marL="363538" indent="-363538" algn="just">
              <a:lnSpc>
                <a:spcPct val="115000"/>
              </a:lnSpc>
              <a:defRPr/>
            </a:pPr>
            <a:r>
              <a:rPr lang="en-US" sz="2500" b="1">
                <a:solidFill>
                  <a:srgbClr val="66FF99"/>
                </a:solidFill>
                <a:effectLst>
                  <a:outerShdw blurRad="38100" dist="38100" dir="2700000" algn="tl">
                    <a:srgbClr val="000000"/>
                  </a:outerShdw>
                </a:effectLst>
              </a:rPr>
              <a:t>2.</a:t>
            </a:r>
            <a:r>
              <a:rPr lang="en-US" sz="2500" b="1">
                <a:effectLst>
                  <a:outerShdw blurRad="38100" dist="38100" dir="2700000" algn="tl">
                    <a:srgbClr val="000000"/>
                  </a:outerShdw>
                </a:effectLst>
              </a:rPr>
              <a:t> Adenoma are usually encapsulated and compress the surrounding normal gland, hemorrhage, necrosis, fibrosis may occur.</a:t>
            </a:r>
          </a:p>
          <a:p>
            <a:pPr marL="363538" indent="-363538" algn="just">
              <a:lnSpc>
                <a:spcPct val="115000"/>
              </a:lnSpc>
              <a:defRPr/>
            </a:pPr>
            <a:r>
              <a:rPr lang="en-US" sz="2500" b="1">
                <a:solidFill>
                  <a:srgbClr val="66FF99"/>
                </a:solidFill>
                <a:effectLst>
                  <a:outerShdw blurRad="38100" dist="38100" dir="2700000" algn="tl">
                    <a:srgbClr val="000000"/>
                  </a:outerShdw>
                </a:effectLst>
              </a:rPr>
              <a:t>3.</a:t>
            </a:r>
            <a:r>
              <a:rPr lang="en-US" sz="2500" b="1">
                <a:effectLst>
                  <a:outerShdw blurRad="38100" dist="38100" dir="2700000" algn="tl">
                    <a:srgbClr val="000000"/>
                  </a:outerShdw>
                </a:effectLst>
              </a:rPr>
              <a:t> Histologically most show microfollicular pattern with little colloid storages “fetal colloid adenoma”. Some are composed of hurthle cell “Hurthle cell adenoma which consist of cell with abundant eosinophilic cytoplasm or “trabecular adenoma composed of cords or trabecular pattern and lastly, papillary form “papillary adenoma” which consist of papillary structure.</a:t>
            </a:r>
          </a:p>
          <a:p>
            <a:pPr marL="363538" indent="-363538" algn="just">
              <a:lnSpc>
                <a:spcPct val="115000"/>
              </a:lnSpc>
              <a:defRPr/>
            </a:pPr>
            <a:r>
              <a:rPr lang="en-US" sz="2500" b="1">
                <a:solidFill>
                  <a:srgbClr val="66FF99"/>
                </a:solidFill>
                <a:effectLst>
                  <a:outerShdw blurRad="38100" dist="38100" dir="2700000" algn="tl">
                    <a:srgbClr val="000000"/>
                  </a:outerShdw>
                </a:effectLst>
              </a:rPr>
              <a:t>4.</a:t>
            </a:r>
            <a:r>
              <a:rPr lang="en-US" sz="2500" b="1">
                <a:effectLst>
                  <a:outerShdw blurRad="38100" dist="38100" dir="2700000" algn="tl">
                    <a:srgbClr val="000000"/>
                  </a:outerShdw>
                </a:effectLst>
              </a:rPr>
              <a:t> It is often difficult distinguish clinically and histologically between adenoma and carcinoma in the absence of capsular and/or blood vessel </a:t>
            </a:r>
            <a:r>
              <a:rPr lang="en-US" b="1">
                <a:effectLst>
                  <a:outerShdw blurRad="38100" dist="38100" dir="2700000" algn="tl">
                    <a:srgbClr val="000000"/>
                  </a:outerShdw>
                </a:effectLst>
              </a:rPr>
              <a:t>invasion</a:t>
            </a:r>
            <a:r>
              <a:rPr lang="en-US" sz="2500" b="1">
                <a:effectLst>
                  <a:outerShdw blurRad="38100" dist="38100" dir="2700000" algn="tl">
                    <a:srgbClr val="000000"/>
                  </a:outerShdw>
                </a:effectLst>
              </a:rPr>
              <a:t>.</a:t>
            </a:r>
          </a:p>
        </p:txBody>
      </p:sp>
      <p:sp>
        <p:nvSpPr>
          <p:cNvPr id="134151" name="Text Box 7"/>
          <p:cNvSpPr txBox="1">
            <a:spLocks noChangeArrowheads="1"/>
          </p:cNvSpPr>
          <p:nvPr/>
        </p:nvSpPr>
        <p:spPr bwMode="auto">
          <a:xfrm>
            <a:off x="1544638" y="58738"/>
            <a:ext cx="5738812" cy="519112"/>
          </a:xfrm>
          <a:prstGeom prst="rect">
            <a:avLst/>
          </a:prstGeom>
          <a:noFill/>
          <a:ln w="9525">
            <a:noFill/>
            <a:miter lim="800000"/>
            <a:headEnd/>
            <a:tailEnd/>
          </a:ln>
          <a:effectLst/>
        </p:spPr>
        <p:txBody>
          <a:bodyPr>
            <a:spAutoFit/>
          </a:bodyPr>
          <a:lstStyle/>
          <a:p>
            <a:pPr eaLnBrk="1" hangingPunct="1">
              <a:spcBef>
                <a:spcPct val="50000"/>
              </a:spcBef>
              <a:defRPr/>
            </a:pPr>
            <a:r>
              <a:rPr lang="en-US" sz="2800">
                <a:solidFill>
                  <a:srgbClr val="FFFF66"/>
                </a:solidFill>
                <a:effectLst>
                  <a:outerShdw blurRad="38100" dist="38100" dir="2700000" algn="tl">
                    <a:srgbClr val="000000"/>
                  </a:outerShdw>
                </a:effectLst>
                <a:latin typeface="Arial Black" pitchFamily="34" charset="0"/>
                <a:cs typeface="Arial" pitchFamily="34" charset="0"/>
              </a:rPr>
              <a:t>Types of thyroid adenomas</a:t>
            </a:r>
          </a:p>
        </p:txBody>
      </p:sp>
    </p:spTree>
    <p:extLst>
      <p:ext uri="{BB962C8B-B14F-4D97-AF65-F5344CB8AC3E}">
        <p14:creationId xmlns:p14="http://schemas.microsoft.com/office/powerpoint/2010/main" val="11633419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4151"/>
                                        </p:tgtEl>
                                        <p:attrNameLst>
                                          <p:attrName>style.visibility</p:attrName>
                                        </p:attrNameLst>
                                      </p:cBhvr>
                                      <p:to>
                                        <p:strVal val="visible"/>
                                      </p:to>
                                    </p:set>
                                    <p:anim calcmode="lin" valueType="num">
                                      <p:cBhvr>
                                        <p:cTn id="7" dur="500" fill="hold"/>
                                        <p:tgtEl>
                                          <p:spTgt spid="1341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4151"/>
                                        </p:tgtEl>
                                        <p:attrNameLst>
                                          <p:attrName>ppt_y</p:attrName>
                                        </p:attrNameLst>
                                      </p:cBhvr>
                                      <p:tavLst>
                                        <p:tav tm="0">
                                          <p:val>
                                            <p:strVal val="#ppt_y"/>
                                          </p:val>
                                        </p:tav>
                                        <p:tav tm="100000">
                                          <p:val>
                                            <p:strVal val="#ppt_y"/>
                                          </p:val>
                                        </p:tav>
                                      </p:tavLst>
                                    </p:anim>
                                    <p:anim calcmode="lin" valueType="num">
                                      <p:cBhvr>
                                        <p:cTn id="9" dur="500" fill="hold"/>
                                        <p:tgtEl>
                                          <p:spTgt spid="1341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41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4151"/>
                                        </p:tgtEl>
                                      </p:cBhvr>
                                    </p:animEffect>
                                  </p:childTnLst>
                                </p:cTn>
                              </p:par>
                            </p:childTnLst>
                          </p:cTn>
                        </p:par>
                        <p:par>
                          <p:cTn id="12" fill="hold" nodeType="afterGroup">
                            <p:stCondLst>
                              <p:cond delay="1550"/>
                            </p:stCondLst>
                            <p:childTnLst>
                              <p:par>
                                <p:cTn id="13" presetID="39" presetClass="entr" presetSubtype="0" accel="100000" fill="hold" grpId="0" nodeType="afterEffect">
                                  <p:stCondLst>
                                    <p:cond delay="0"/>
                                  </p:stCondLst>
                                  <p:childTnLst>
                                    <p:set>
                                      <p:cBhvr>
                                        <p:cTn id="14" dur="1" fill="hold">
                                          <p:stCondLst>
                                            <p:cond delay="0"/>
                                          </p:stCondLst>
                                        </p:cTn>
                                        <p:tgtEl>
                                          <p:spTgt spid="134148"/>
                                        </p:tgtEl>
                                        <p:attrNameLst>
                                          <p:attrName>style.visibility</p:attrName>
                                        </p:attrNameLst>
                                      </p:cBhvr>
                                      <p:to>
                                        <p:strVal val="visible"/>
                                      </p:to>
                                    </p:set>
                                    <p:anim calcmode="lin" valueType="num">
                                      <p:cBhvr>
                                        <p:cTn id="15" dur="500" fill="hold"/>
                                        <p:tgtEl>
                                          <p:spTgt spid="134148"/>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34148"/>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34148"/>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34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P spid="13415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6" name="Picture 4" descr="Untitled-12"/>
          <p:cNvPicPr>
            <a:picLocks noGrp="1" noChangeAspect="1" noChangeArrowheads="1"/>
          </p:cNvPicPr>
          <p:nvPr>
            <p:ph/>
          </p:nvPr>
        </p:nvPicPr>
        <p:blipFill>
          <a:blip r:embed="rId2">
            <a:extLst>
              <a:ext uri="{28A0092B-C50C-407E-A947-70E740481C1C}">
                <a14:useLocalDpi xmlns:a14="http://schemas.microsoft.com/office/drawing/2010/main" val="0"/>
              </a:ext>
            </a:extLst>
          </a:blip>
          <a:srcRect l="17232" t="24675" r="17494"/>
          <a:stretch>
            <a:fillRect/>
          </a:stretch>
        </p:blipFill>
        <p:spPr>
          <a:xfrm>
            <a:off x="3980172" y="886243"/>
            <a:ext cx="5821834" cy="3291840"/>
          </a:xfrm>
          <a:noFill/>
          <a:extLst>
            <a:ext uri="{909E8E84-426E-40DD-AFC4-6F175D3DCCD1}">
              <a14:hiddenFill xmlns:a14="http://schemas.microsoft.com/office/drawing/2010/main">
                <a:solidFill>
                  <a:srgbClr val="FFFFFF"/>
                </a:solidFill>
              </a14:hiddenFill>
            </a:ext>
          </a:extLst>
        </p:spPr>
      </p:pic>
      <p:sp>
        <p:nvSpPr>
          <p:cNvPr id="156680" name="Text Box 8"/>
          <p:cNvSpPr txBox="1">
            <a:spLocks noChangeArrowheads="1"/>
          </p:cNvSpPr>
          <p:nvPr/>
        </p:nvSpPr>
        <p:spPr bwMode="auto">
          <a:xfrm>
            <a:off x="2528596" y="4681168"/>
            <a:ext cx="8964613" cy="707886"/>
          </a:xfrm>
          <a:prstGeom prst="rect">
            <a:avLst/>
          </a:prstGeom>
          <a:noFill/>
          <a:ln w="9525">
            <a:noFill/>
            <a:miter lim="800000"/>
            <a:headEnd/>
            <a:tailEnd/>
          </a:ln>
          <a:effectLst/>
        </p:spPr>
        <p:txBody>
          <a:bodyPr>
            <a:spAutoFit/>
          </a:bodyPr>
          <a:lstStyle/>
          <a:p>
            <a:pPr algn="ctr" eaLnBrk="1" hangingPunct="1">
              <a:spcBef>
                <a:spcPct val="50000"/>
              </a:spcBef>
              <a:defRPr/>
            </a:pPr>
            <a:r>
              <a:rPr lang="en-US" sz="2000" b="1" dirty="0" err="1">
                <a:solidFill>
                  <a:srgbClr val="33CCFF"/>
                </a:solidFill>
                <a:effectLst>
                  <a:outerShdw blurRad="38100" dist="38100" dir="2700000" algn="tl">
                    <a:srgbClr val="000000"/>
                  </a:outerShdw>
                </a:effectLst>
              </a:rPr>
              <a:t>Folicular</a:t>
            </a:r>
            <a:r>
              <a:rPr lang="en-US" sz="2000" b="1" dirty="0">
                <a:solidFill>
                  <a:srgbClr val="33CCFF"/>
                </a:solidFill>
                <a:effectLst>
                  <a:outerShdw blurRad="38100" dist="38100" dir="2700000" algn="tl">
                    <a:srgbClr val="000000"/>
                  </a:outerShdw>
                </a:effectLst>
              </a:rPr>
              <a:t> adenoma of the thyroid. A solitary, well-circumscribed nodule is seen </a:t>
            </a:r>
          </a:p>
        </p:txBody>
      </p:sp>
    </p:spTree>
    <p:extLst>
      <p:ext uri="{BB962C8B-B14F-4D97-AF65-F5344CB8AC3E}">
        <p14:creationId xmlns:p14="http://schemas.microsoft.com/office/powerpoint/2010/main" val="5754189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56676"/>
                                        </p:tgtEl>
                                        <p:attrNameLst>
                                          <p:attrName>style.visibility</p:attrName>
                                        </p:attrNameLst>
                                      </p:cBhvr>
                                      <p:to>
                                        <p:strVal val="visible"/>
                                      </p:to>
                                    </p:set>
                                    <p:animEffect transition="in" filter="fade">
                                      <p:cBhvr>
                                        <p:cTn id="7" dur="770" decel="100000"/>
                                        <p:tgtEl>
                                          <p:spTgt spid="156676"/>
                                        </p:tgtEl>
                                      </p:cBhvr>
                                    </p:animEffect>
                                    <p:animScale>
                                      <p:cBhvr>
                                        <p:cTn id="8" dur="770" decel="100000"/>
                                        <p:tgtEl>
                                          <p:spTgt spid="156676"/>
                                        </p:tgtEl>
                                      </p:cBhvr>
                                      <p:from x="10000" y="10000"/>
                                      <p:to x="200000" y="450000"/>
                                    </p:animScale>
                                    <p:animScale>
                                      <p:cBhvr>
                                        <p:cTn id="9" dur="1230" accel="100000" fill="hold">
                                          <p:stCondLst>
                                            <p:cond delay="770"/>
                                          </p:stCondLst>
                                        </p:cTn>
                                        <p:tgtEl>
                                          <p:spTgt spid="156676"/>
                                        </p:tgtEl>
                                      </p:cBhvr>
                                      <p:from x="200000" y="450000"/>
                                      <p:to x="100000" y="100000"/>
                                    </p:animScale>
                                    <p:set>
                                      <p:cBhvr>
                                        <p:cTn id="10" dur="770" fill="hold"/>
                                        <p:tgtEl>
                                          <p:spTgt spid="156676"/>
                                        </p:tgtEl>
                                        <p:attrNameLst>
                                          <p:attrName>ppt_x</p:attrName>
                                        </p:attrNameLst>
                                      </p:cBhvr>
                                      <p:to>
                                        <p:strVal val="(0.5)"/>
                                      </p:to>
                                    </p:set>
                                    <p:anim from="(0.5)" to="(#ppt_x)" calcmode="lin" valueType="num">
                                      <p:cBhvr>
                                        <p:cTn id="11" dur="1230" accel="100000" fill="hold">
                                          <p:stCondLst>
                                            <p:cond delay="770"/>
                                          </p:stCondLst>
                                        </p:cTn>
                                        <p:tgtEl>
                                          <p:spTgt spid="156676"/>
                                        </p:tgtEl>
                                        <p:attrNameLst>
                                          <p:attrName>ppt_x</p:attrName>
                                        </p:attrNameLst>
                                      </p:cBhvr>
                                    </p:anim>
                                    <p:set>
                                      <p:cBhvr>
                                        <p:cTn id="12" dur="770" fill="hold"/>
                                        <p:tgtEl>
                                          <p:spTgt spid="156676"/>
                                        </p:tgtEl>
                                        <p:attrNameLst>
                                          <p:attrName>ppt_y</p:attrName>
                                        </p:attrNameLst>
                                      </p:cBhvr>
                                      <p:to>
                                        <p:strVal val="(#ppt_y+0.4)"/>
                                      </p:to>
                                    </p:set>
                                    <p:anim from="(#ppt_y+0.4)" to="(#ppt_y)" calcmode="lin" valueType="num">
                                      <p:cBhvr>
                                        <p:cTn id="13" dur="1230" accel="100000" fill="hold">
                                          <p:stCondLst>
                                            <p:cond delay="770"/>
                                          </p:stCondLst>
                                        </p:cTn>
                                        <p:tgtEl>
                                          <p:spTgt spid="156676"/>
                                        </p:tgtEl>
                                        <p:attrNameLst>
                                          <p:attrName>ppt_y</p:attrName>
                                        </p:attrNameLst>
                                      </p:cBhvr>
                                    </p:anim>
                                  </p:childTnLst>
                                </p:cTn>
                              </p:par>
                            </p:childTnLst>
                          </p:cTn>
                        </p:par>
                        <p:par>
                          <p:cTn id="14" fill="hold" nodeType="afterGroup">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156680"/>
                                        </p:tgtEl>
                                        <p:attrNameLst>
                                          <p:attrName>style.visibility</p:attrName>
                                        </p:attrNameLst>
                                      </p:cBhvr>
                                      <p:to>
                                        <p:strVal val="visible"/>
                                      </p:to>
                                    </p:set>
                                    <p:animEffect transition="in" filter="fade">
                                      <p:cBhvr>
                                        <p:cTn id="17" dur="1000"/>
                                        <p:tgtEl>
                                          <p:spTgt spid="156680"/>
                                        </p:tgtEl>
                                      </p:cBhvr>
                                    </p:animEffect>
                                    <p:anim calcmode="lin" valueType="num">
                                      <p:cBhvr>
                                        <p:cTn id="18" dur="1000" fill="hold"/>
                                        <p:tgtEl>
                                          <p:spTgt spid="156680"/>
                                        </p:tgtEl>
                                        <p:attrNameLst>
                                          <p:attrName>ppt_x</p:attrName>
                                        </p:attrNameLst>
                                      </p:cBhvr>
                                      <p:tavLst>
                                        <p:tav tm="0">
                                          <p:val>
                                            <p:strVal val="#ppt_x"/>
                                          </p:val>
                                        </p:tav>
                                        <p:tav tm="100000">
                                          <p:val>
                                            <p:strVal val="#ppt_x"/>
                                          </p:val>
                                        </p:tav>
                                      </p:tavLst>
                                    </p:anim>
                                    <p:anim calcmode="lin" valueType="num">
                                      <p:cBhvr>
                                        <p:cTn id="19" dur="1000" fill="hold"/>
                                        <p:tgtEl>
                                          <p:spTgt spid="1566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8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8" name="Picture 6" descr="Untitled-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4489" y="1555961"/>
            <a:ext cx="4352925"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6679" name="Picture 7" descr="Untitled-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0526" y="1520455"/>
            <a:ext cx="4384675" cy="30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81" name="Text Box 9"/>
          <p:cNvSpPr txBox="1">
            <a:spLocks noChangeArrowheads="1"/>
          </p:cNvSpPr>
          <p:nvPr/>
        </p:nvSpPr>
        <p:spPr bwMode="auto">
          <a:xfrm>
            <a:off x="1487487" y="4860769"/>
            <a:ext cx="4759326" cy="949866"/>
          </a:xfrm>
          <a:prstGeom prst="rect">
            <a:avLst/>
          </a:prstGeom>
          <a:noFill/>
          <a:ln w="9525">
            <a:noFill/>
            <a:miter lim="800000"/>
            <a:headEnd/>
            <a:tailEnd/>
          </a:ln>
          <a:effectLst/>
        </p:spPr>
        <p:txBody>
          <a:bodyPr lIns="36000" tIns="36000" rIns="36000" bIns="36000">
            <a:spAutoFit/>
          </a:bodyPr>
          <a:lstStyle/>
          <a:p>
            <a:pPr algn="ctr" eaLnBrk="1" hangingPunct="1">
              <a:spcBef>
                <a:spcPct val="50000"/>
              </a:spcBef>
              <a:defRPr/>
            </a:pPr>
            <a:r>
              <a:rPr lang="en-US" sz="1900" b="1" dirty="0">
                <a:solidFill>
                  <a:srgbClr val="FF33CC"/>
                </a:solidFill>
                <a:effectLst>
                  <a:outerShdw blurRad="38100" dist="38100" dir="2700000" algn="tl">
                    <a:srgbClr val="000000"/>
                  </a:outerShdw>
                </a:effectLst>
              </a:rPr>
              <a:t>Mic.</a:t>
            </a:r>
            <a:r>
              <a:rPr lang="en-US" sz="1900" dirty="0">
                <a:solidFill>
                  <a:srgbClr val="FF33CC"/>
                </a:solidFill>
              </a:rPr>
              <a:t> </a:t>
            </a:r>
            <a:r>
              <a:rPr lang="en-US" sz="1900" b="1" dirty="0" err="1">
                <a:solidFill>
                  <a:srgbClr val="FF33CC"/>
                </a:solidFill>
                <a:effectLst>
                  <a:outerShdw blurRad="38100" dist="38100" dir="2700000" algn="tl">
                    <a:srgbClr val="000000"/>
                  </a:outerShdw>
                </a:effectLst>
              </a:rPr>
              <a:t>Folicular</a:t>
            </a:r>
            <a:r>
              <a:rPr lang="en-US" sz="1900" b="1" dirty="0">
                <a:solidFill>
                  <a:srgbClr val="FF33CC"/>
                </a:solidFill>
                <a:effectLst>
                  <a:outerShdw blurRad="38100" dist="38100" dir="2700000" algn="tl">
                    <a:srgbClr val="000000"/>
                  </a:outerShdw>
                </a:effectLst>
              </a:rPr>
              <a:t> adenoma well-differentiated </a:t>
            </a:r>
            <a:r>
              <a:rPr lang="en-US" sz="1900" b="1" dirty="0" err="1">
                <a:solidFill>
                  <a:srgbClr val="FF33CC"/>
                </a:solidFill>
                <a:effectLst>
                  <a:outerShdw blurRad="38100" dist="38100" dir="2700000" algn="tl">
                    <a:srgbClr val="000000"/>
                  </a:outerShdw>
                </a:effectLst>
              </a:rPr>
              <a:t>folicles</a:t>
            </a:r>
            <a:r>
              <a:rPr lang="en-US" sz="1900" b="1" dirty="0">
                <a:solidFill>
                  <a:srgbClr val="FF33CC"/>
                </a:solidFill>
                <a:effectLst>
                  <a:outerShdw blurRad="38100" dist="38100" dir="2700000" algn="tl">
                    <a:srgbClr val="000000"/>
                  </a:outerShdw>
                </a:effectLst>
              </a:rPr>
              <a:t> resemble normal thyroid</a:t>
            </a:r>
          </a:p>
        </p:txBody>
      </p:sp>
      <p:sp>
        <p:nvSpPr>
          <p:cNvPr id="156682" name="Text Box 10"/>
          <p:cNvSpPr txBox="1">
            <a:spLocks noChangeArrowheads="1"/>
          </p:cNvSpPr>
          <p:nvPr/>
        </p:nvSpPr>
        <p:spPr bwMode="auto">
          <a:xfrm>
            <a:off x="6400496" y="4834132"/>
            <a:ext cx="4468813" cy="949866"/>
          </a:xfrm>
          <a:prstGeom prst="rect">
            <a:avLst/>
          </a:prstGeom>
          <a:noFill/>
          <a:ln w="9525">
            <a:noFill/>
            <a:miter lim="800000"/>
            <a:headEnd/>
            <a:tailEnd/>
          </a:ln>
          <a:effectLst/>
        </p:spPr>
        <p:txBody>
          <a:bodyPr lIns="36000" tIns="36000" rIns="36000" bIns="36000">
            <a:spAutoFit/>
          </a:bodyPr>
          <a:lstStyle/>
          <a:p>
            <a:pPr algn="ctr" eaLnBrk="1" hangingPunct="1">
              <a:spcBef>
                <a:spcPct val="50000"/>
              </a:spcBef>
              <a:defRPr/>
            </a:pPr>
            <a:r>
              <a:rPr lang="en-US" sz="1900" b="1" dirty="0" err="1">
                <a:solidFill>
                  <a:srgbClr val="FF99FF"/>
                </a:solidFill>
                <a:effectLst>
                  <a:outerShdw blurRad="38100" dist="38100" dir="2700000" algn="tl">
                    <a:srgbClr val="000000"/>
                  </a:outerShdw>
                </a:effectLst>
              </a:rPr>
              <a:t>Hurthle</a:t>
            </a:r>
            <a:r>
              <a:rPr lang="en-US" sz="1900" b="1" dirty="0">
                <a:solidFill>
                  <a:srgbClr val="FF99FF"/>
                </a:solidFill>
                <a:effectLst>
                  <a:outerShdw blurRad="38100" dist="38100" dir="2700000" algn="tl">
                    <a:srgbClr val="000000"/>
                  </a:outerShdw>
                </a:effectLst>
              </a:rPr>
              <a:t> cell adenoma. it composed of cells with abundant eosinophilic cytoplasm  </a:t>
            </a:r>
          </a:p>
        </p:txBody>
      </p:sp>
      <p:sp>
        <p:nvSpPr>
          <p:cNvPr id="2" name="Content Placeholder 1">
            <a:extLst>
              <a:ext uri="{FF2B5EF4-FFF2-40B4-BE49-F238E27FC236}">
                <a16:creationId xmlns:a16="http://schemas.microsoft.com/office/drawing/2014/main" xmlns="" id="{1C93C449-D327-C2E9-FFB0-309B2E189553}"/>
              </a:ext>
            </a:extLst>
          </p:cNvPr>
          <p:cNvSpPr>
            <a:spLocks noGrp="1"/>
          </p:cNvSpPr>
          <p:nvPr>
            <p:ph/>
          </p:nvPr>
        </p:nvSpPr>
        <p:spPr>
          <a:xfrm>
            <a:off x="607485" y="3684232"/>
            <a:ext cx="10968567" cy="2411767"/>
          </a:xfrm>
        </p:spPr>
        <p:txBody>
          <a:bodyPr/>
          <a:lstStyle/>
          <a:p>
            <a:endParaRPr lang="en-US" dirty="0"/>
          </a:p>
        </p:txBody>
      </p:sp>
    </p:spTree>
    <p:extLst>
      <p:ext uri="{BB962C8B-B14F-4D97-AF65-F5344CB8AC3E}">
        <p14:creationId xmlns:p14="http://schemas.microsoft.com/office/powerpoint/2010/main" val="1395301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withEffect">
                                  <p:stCondLst>
                                    <p:cond delay="0"/>
                                  </p:stCondLst>
                                  <p:childTnLst>
                                    <p:set>
                                      <p:cBhvr>
                                        <p:cTn id="6" dur="1" fill="hold">
                                          <p:stCondLst>
                                            <p:cond delay="0"/>
                                          </p:stCondLst>
                                        </p:cTn>
                                        <p:tgtEl>
                                          <p:spTgt spid="156679"/>
                                        </p:tgtEl>
                                        <p:attrNameLst>
                                          <p:attrName>style.visibility</p:attrName>
                                        </p:attrNameLst>
                                      </p:cBhvr>
                                      <p:to>
                                        <p:strVal val="visible"/>
                                      </p:to>
                                    </p:set>
                                    <p:animEffect transition="in" filter="fade">
                                      <p:cBhvr>
                                        <p:cTn id="7" dur="770" decel="100000"/>
                                        <p:tgtEl>
                                          <p:spTgt spid="156679"/>
                                        </p:tgtEl>
                                      </p:cBhvr>
                                    </p:animEffect>
                                    <p:animScale>
                                      <p:cBhvr>
                                        <p:cTn id="8" dur="770" decel="100000"/>
                                        <p:tgtEl>
                                          <p:spTgt spid="156679"/>
                                        </p:tgtEl>
                                      </p:cBhvr>
                                      <p:from x="10000" y="10000"/>
                                      <p:to x="200000" y="450000"/>
                                    </p:animScale>
                                    <p:animScale>
                                      <p:cBhvr>
                                        <p:cTn id="9" dur="1230" accel="100000" fill="hold">
                                          <p:stCondLst>
                                            <p:cond delay="770"/>
                                          </p:stCondLst>
                                        </p:cTn>
                                        <p:tgtEl>
                                          <p:spTgt spid="156679"/>
                                        </p:tgtEl>
                                      </p:cBhvr>
                                      <p:from x="200000" y="450000"/>
                                      <p:to x="100000" y="100000"/>
                                    </p:animScale>
                                    <p:set>
                                      <p:cBhvr>
                                        <p:cTn id="10" dur="770" fill="hold"/>
                                        <p:tgtEl>
                                          <p:spTgt spid="156679"/>
                                        </p:tgtEl>
                                        <p:attrNameLst>
                                          <p:attrName>ppt_x</p:attrName>
                                        </p:attrNameLst>
                                      </p:cBhvr>
                                      <p:to>
                                        <p:strVal val="(0.5)"/>
                                      </p:to>
                                    </p:set>
                                    <p:anim from="(0.5)" to="(#ppt_x)" calcmode="lin" valueType="num">
                                      <p:cBhvr>
                                        <p:cTn id="11" dur="1230" accel="100000" fill="hold">
                                          <p:stCondLst>
                                            <p:cond delay="770"/>
                                          </p:stCondLst>
                                        </p:cTn>
                                        <p:tgtEl>
                                          <p:spTgt spid="156679"/>
                                        </p:tgtEl>
                                        <p:attrNameLst>
                                          <p:attrName>ppt_x</p:attrName>
                                        </p:attrNameLst>
                                      </p:cBhvr>
                                    </p:anim>
                                    <p:set>
                                      <p:cBhvr>
                                        <p:cTn id="12" dur="770" fill="hold"/>
                                        <p:tgtEl>
                                          <p:spTgt spid="156679"/>
                                        </p:tgtEl>
                                        <p:attrNameLst>
                                          <p:attrName>ppt_y</p:attrName>
                                        </p:attrNameLst>
                                      </p:cBhvr>
                                      <p:to>
                                        <p:strVal val="(#ppt_y+0.4)"/>
                                      </p:to>
                                    </p:set>
                                    <p:anim from="(#ppt_y+0.4)" to="(#ppt_y)" calcmode="lin" valueType="num">
                                      <p:cBhvr>
                                        <p:cTn id="13" dur="1230" accel="100000" fill="hold">
                                          <p:stCondLst>
                                            <p:cond delay="770"/>
                                          </p:stCondLst>
                                        </p:cTn>
                                        <p:tgtEl>
                                          <p:spTgt spid="156679"/>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156678"/>
                                        </p:tgtEl>
                                        <p:attrNameLst>
                                          <p:attrName>style.visibility</p:attrName>
                                        </p:attrNameLst>
                                      </p:cBhvr>
                                      <p:to>
                                        <p:strVal val="visible"/>
                                      </p:to>
                                    </p:set>
                                    <p:animEffect transition="in" filter="fade">
                                      <p:cBhvr>
                                        <p:cTn id="16" dur="770" decel="100000"/>
                                        <p:tgtEl>
                                          <p:spTgt spid="156678"/>
                                        </p:tgtEl>
                                      </p:cBhvr>
                                    </p:animEffect>
                                    <p:animScale>
                                      <p:cBhvr>
                                        <p:cTn id="17" dur="770" decel="100000"/>
                                        <p:tgtEl>
                                          <p:spTgt spid="156678"/>
                                        </p:tgtEl>
                                      </p:cBhvr>
                                      <p:from x="10000" y="10000"/>
                                      <p:to x="200000" y="450000"/>
                                    </p:animScale>
                                    <p:animScale>
                                      <p:cBhvr>
                                        <p:cTn id="18" dur="1230" accel="100000" fill="hold">
                                          <p:stCondLst>
                                            <p:cond delay="770"/>
                                          </p:stCondLst>
                                        </p:cTn>
                                        <p:tgtEl>
                                          <p:spTgt spid="156678"/>
                                        </p:tgtEl>
                                      </p:cBhvr>
                                      <p:from x="200000" y="450000"/>
                                      <p:to x="100000" y="100000"/>
                                    </p:animScale>
                                    <p:set>
                                      <p:cBhvr>
                                        <p:cTn id="19" dur="770" fill="hold"/>
                                        <p:tgtEl>
                                          <p:spTgt spid="156678"/>
                                        </p:tgtEl>
                                        <p:attrNameLst>
                                          <p:attrName>ppt_x</p:attrName>
                                        </p:attrNameLst>
                                      </p:cBhvr>
                                      <p:to>
                                        <p:strVal val="(0.5)"/>
                                      </p:to>
                                    </p:set>
                                    <p:anim from="(0.5)" to="(#ppt_x)" calcmode="lin" valueType="num">
                                      <p:cBhvr>
                                        <p:cTn id="20" dur="1230" accel="100000" fill="hold">
                                          <p:stCondLst>
                                            <p:cond delay="770"/>
                                          </p:stCondLst>
                                        </p:cTn>
                                        <p:tgtEl>
                                          <p:spTgt spid="156678"/>
                                        </p:tgtEl>
                                        <p:attrNameLst>
                                          <p:attrName>ppt_x</p:attrName>
                                        </p:attrNameLst>
                                      </p:cBhvr>
                                    </p:anim>
                                    <p:set>
                                      <p:cBhvr>
                                        <p:cTn id="21" dur="770" fill="hold"/>
                                        <p:tgtEl>
                                          <p:spTgt spid="156678"/>
                                        </p:tgtEl>
                                        <p:attrNameLst>
                                          <p:attrName>ppt_y</p:attrName>
                                        </p:attrNameLst>
                                      </p:cBhvr>
                                      <p:to>
                                        <p:strVal val="(#ppt_y+0.4)"/>
                                      </p:to>
                                    </p:set>
                                    <p:anim from="(#ppt_y+0.4)" to="(#ppt_y)" calcmode="lin" valueType="num">
                                      <p:cBhvr>
                                        <p:cTn id="22" dur="1230" accel="100000" fill="hold">
                                          <p:stCondLst>
                                            <p:cond delay="770"/>
                                          </p:stCondLst>
                                        </p:cTn>
                                        <p:tgtEl>
                                          <p:spTgt spid="156678"/>
                                        </p:tgtEl>
                                        <p:attrNameLst>
                                          <p:attrName>ppt_y</p:attrName>
                                        </p:attrNameLst>
                                      </p:cBhvr>
                                    </p:anim>
                                  </p:childTnLst>
                                </p:cTn>
                              </p:par>
                              <p:par>
                                <p:cTn id="23" presetID="47" presetClass="entr" presetSubtype="0" fill="hold" grpId="0" nodeType="withEffect">
                                  <p:stCondLst>
                                    <p:cond delay="0"/>
                                  </p:stCondLst>
                                  <p:childTnLst>
                                    <p:set>
                                      <p:cBhvr>
                                        <p:cTn id="24" dur="1" fill="hold">
                                          <p:stCondLst>
                                            <p:cond delay="0"/>
                                          </p:stCondLst>
                                        </p:cTn>
                                        <p:tgtEl>
                                          <p:spTgt spid="156681"/>
                                        </p:tgtEl>
                                        <p:attrNameLst>
                                          <p:attrName>style.visibility</p:attrName>
                                        </p:attrNameLst>
                                      </p:cBhvr>
                                      <p:to>
                                        <p:strVal val="visible"/>
                                      </p:to>
                                    </p:set>
                                    <p:animEffect transition="in" filter="fade">
                                      <p:cBhvr>
                                        <p:cTn id="25" dur="1000"/>
                                        <p:tgtEl>
                                          <p:spTgt spid="156681"/>
                                        </p:tgtEl>
                                      </p:cBhvr>
                                    </p:animEffect>
                                    <p:anim calcmode="lin" valueType="num">
                                      <p:cBhvr>
                                        <p:cTn id="26" dur="1000" fill="hold"/>
                                        <p:tgtEl>
                                          <p:spTgt spid="156681"/>
                                        </p:tgtEl>
                                        <p:attrNameLst>
                                          <p:attrName>ppt_x</p:attrName>
                                        </p:attrNameLst>
                                      </p:cBhvr>
                                      <p:tavLst>
                                        <p:tav tm="0">
                                          <p:val>
                                            <p:strVal val="#ppt_x"/>
                                          </p:val>
                                        </p:tav>
                                        <p:tav tm="100000">
                                          <p:val>
                                            <p:strVal val="#ppt_x"/>
                                          </p:val>
                                        </p:tav>
                                      </p:tavLst>
                                    </p:anim>
                                    <p:anim calcmode="lin" valueType="num">
                                      <p:cBhvr>
                                        <p:cTn id="27" dur="1000" fill="hold"/>
                                        <p:tgtEl>
                                          <p:spTgt spid="15668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56682"/>
                                        </p:tgtEl>
                                        <p:attrNameLst>
                                          <p:attrName>style.visibility</p:attrName>
                                        </p:attrNameLst>
                                      </p:cBhvr>
                                      <p:to>
                                        <p:strVal val="visible"/>
                                      </p:to>
                                    </p:set>
                                    <p:animEffect transition="in" filter="fade">
                                      <p:cBhvr>
                                        <p:cTn id="30" dur="1000"/>
                                        <p:tgtEl>
                                          <p:spTgt spid="156682"/>
                                        </p:tgtEl>
                                      </p:cBhvr>
                                    </p:animEffect>
                                    <p:anim calcmode="lin" valueType="num">
                                      <p:cBhvr>
                                        <p:cTn id="31" dur="1000" fill="hold"/>
                                        <p:tgtEl>
                                          <p:spTgt spid="156682"/>
                                        </p:tgtEl>
                                        <p:attrNameLst>
                                          <p:attrName>ppt_x</p:attrName>
                                        </p:attrNameLst>
                                      </p:cBhvr>
                                      <p:tavLst>
                                        <p:tav tm="0">
                                          <p:val>
                                            <p:strVal val="#ppt_x"/>
                                          </p:val>
                                        </p:tav>
                                        <p:tav tm="100000">
                                          <p:val>
                                            <p:strVal val="#ppt_x"/>
                                          </p:val>
                                        </p:tav>
                                      </p:tavLst>
                                    </p:anim>
                                    <p:anim calcmode="lin" valueType="num">
                                      <p:cBhvr>
                                        <p:cTn id="32" dur="1000" fill="hold"/>
                                        <p:tgtEl>
                                          <p:spTgt spid="156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81" grpId="0"/>
      <p:bldP spid="15668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Text Box 4"/>
          <p:cNvSpPr txBox="1">
            <a:spLocks noChangeArrowheads="1"/>
          </p:cNvSpPr>
          <p:nvPr/>
        </p:nvSpPr>
        <p:spPr bwMode="auto">
          <a:xfrm>
            <a:off x="1724026" y="258763"/>
            <a:ext cx="5738813" cy="519112"/>
          </a:xfrm>
          <a:prstGeom prst="rect">
            <a:avLst/>
          </a:prstGeom>
          <a:noFill/>
          <a:ln w="9525">
            <a:noFill/>
            <a:miter lim="800000"/>
            <a:headEnd/>
            <a:tailEnd/>
          </a:ln>
          <a:effectLst/>
        </p:spPr>
        <p:txBody>
          <a:bodyPr>
            <a:spAutoFit/>
          </a:bodyPr>
          <a:lstStyle/>
          <a:p>
            <a:pPr eaLnBrk="1" hangingPunct="1">
              <a:spcBef>
                <a:spcPct val="50000"/>
              </a:spcBef>
              <a:defRPr/>
            </a:pPr>
            <a:r>
              <a:rPr lang="en-US" sz="2800">
                <a:solidFill>
                  <a:srgbClr val="FFFF66"/>
                </a:solidFill>
                <a:effectLst>
                  <a:outerShdw blurRad="38100" dist="38100" dir="2700000" algn="tl">
                    <a:srgbClr val="000000"/>
                  </a:outerShdw>
                </a:effectLst>
                <a:latin typeface="Arial Black" pitchFamily="34" charset="0"/>
                <a:cs typeface="Arial" pitchFamily="34" charset="0"/>
              </a:rPr>
              <a:t>Thyroid Carcinoma</a:t>
            </a:r>
          </a:p>
        </p:txBody>
      </p:sp>
      <p:sp>
        <p:nvSpPr>
          <p:cNvPr id="121861" name="Text Box 5"/>
          <p:cNvSpPr txBox="1">
            <a:spLocks noChangeArrowheads="1"/>
          </p:cNvSpPr>
          <p:nvPr/>
        </p:nvSpPr>
        <p:spPr bwMode="auto">
          <a:xfrm>
            <a:off x="1703389" y="931864"/>
            <a:ext cx="7921625" cy="2759075"/>
          </a:xfrm>
          <a:prstGeom prst="rect">
            <a:avLst/>
          </a:prstGeom>
          <a:noFill/>
          <a:ln w="9525">
            <a:noFill/>
            <a:miter lim="800000"/>
            <a:headEnd/>
            <a:tailEnd/>
          </a:ln>
          <a:effectLst/>
        </p:spPr>
        <p:txBody>
          <a:bodyPr>
            <a:spAutoFit/>
          </a:bodyPr>
          <a:lstStyle/>
          <a:p>
            <a:pPr marL="363538" indent="-363538" algn="just">
              <a:lnSpc>
                <a:spcPct val="140000"/>
              </a:lnSpc>
              <a:defRPr/>
            </a:pPr>
            <a:r>
              <a:rPr lang="en-US" sz="2500" b="1">
                <a:solidFill>
                  <a:srgbClr val="00FF00"/>
                </a:solidFill>
                <a:effectLst>
                  <a:outerShdw blurRad="38100" dist="38100" dir="2700000" algn="tl">
                    <a:srgbClr val="000000"/>
                  </a:outerShdw>
                </a:effectLst>
              </a:rPr>
              <a:t>Which include the following :</a:t>
            </a:r>
          </a:p>
          <a:p>
            <a:pPr marL="363538" indent="-363538" algn="just">
              <a:lnSpc>
                <a:spcPct val="140000"/>
              </a:lnSpc>
              <a:buClr>
                <a:srgbClr val="00FF00"/>
              </a:buClr>
              <a:buFontTx/>
              <a:buAutoNum type="arabicPeriod"/>
              <a:defRPr/>
            </a:pPr>
            <a:r>
              <a:rPr lang="en-US" sz="2500" b="1">
                <a:effectLst>
                  <a:outerShdw blurRad="38100" dist="38100" dir="2700000" algn="tl">
                    <a:srgbClr val="000000"/>
                  </a:outerShdw>
                </a:effectLst>
              </a:rPr>
              <a:t>Papillary carcenoma 70-85%.</a:t>
            </a:r>
          </a:p>
          <a:p>
            <a:pPr marL="363538" indent="-363538" algn="just">
              <a:lnSpc>
                <a:spcPct val="140000"/>
              </a:lnSpc>
              <a:buClr>
                <a:srgbClr val="00FF00"/>
              </a:buClr>
              <a:buFontTx/>
              <a:buAutoNum type="arabicPeriod"/>
              <a:defRPr/>
            </a:pPr>
            <a:r>
              <a:rPr lang="en-US" sz="2500" b="1">
                <a:effectLst>
                  <a:outerShdw blurRad="38100" dist="38100" dir="2700000" algn="tl">
                    <a:srgbClr val="000000"/>
                  </a:outerShdw>
                </a:effectLst>
              </a:rPr>
              <a:t>Follicular carcinoma 10-20%.</a:t>
            </a:r>
          </a:p>
          <a:p>
            <a:pPr marL="363538" indent="-363538" algn="just">
              <a:lnSpc>
                <a:spcPct val="140000"/>
              </a:lnSpc>
              <a:buClr>
                <a:srgbClr val="00FF00"/>
              </a:buClr>
              <a:buFontTx/>
              <a:buAutoNum type="arabicPeriod"/>
              <a:defRPr/>
            </a:pPr>
            <a:r>
              <a:rPr lang="en-US" sz="2500" b="1">
                <a:effectLst>
                  <a:outerShdw blurRad="38100" dist="38100" dir="2700000" algn="tl">
                    <a:srgbClr val="000000"/>
                  </a:outerShdw>
                </a:effectLst>
              </a:rPr>
              <a:t>Medullary carcinoma 5%.</a:t>
            </a:r>
          </a:p>
          <a:p>
            <a:pPr marL="363538" indent="-363538" algn="just">
              <a:lnSpc>
                <a:spcPct val="140000"/>
              </a:lnSpc>
              <a:buClr>
                <a:srgbClr val="00FF00"/>
              </a:buClr>
              <a:buFontTx/>
              <a:buAutoNum type="arabicPeriod"/>
              <a:defRPr/>
            </a:pPr>
            <a:r>
              <a:rPr lang="en-US" sz="2500" b="1">
                <a:effectLst>
                  <a:outerShdw blurRad="38100" dist="38100" dir="2700000" algn="tl">
                    <a:srgbClr val="000000"/>
                  </a:outerShdw>
                </a:effectLst>
              </a:rPr>
              <a:t>Anaplastic carcinoma 5%.</a:t>
            </a:r>
          </a:p>
        </p:txBody>
      </p:sp>
      <p:sp>
        <p:nvSpPr>
          <p:cNvPr id="121862" name="Text Box 6"/>
          <p:cNvSpPr txBox="1">
            <a:spLocks noChangeArrowheads="1"/>
          </p:cNvSpPr>
          <p:nvPr/>
        </p:nvSpPr>
        <p:spPr bwMode="auto">
          <a:xfrm>
            <a:off x="1703389" y="3857625"/>
            <a:ext cx="8785225" cy="812530"/>
          </a:xfrm>
          <a:prstGeom prst="rect">
            <a:avLst/>
          </a:prstGeom>
          <a:noFill/>
          <a:ln w="9525">
            <a:noFill/>
            <a:miter lim="800000"/>
            <a:headEnd/>
            <a:tailEnd/>
          </a:ln>
          <a:effectLst/>
        </p:spPr>
        <p:txBody>
          <a:bodyPr>
            <a:spAutoFit/>
          </a:bodyPr>
          <a:lstStyle/>
          <a:p>
            <a:pPr indent="812800" algn="just">
              <a:lnSpc>
                <a:spcPct val="130000"/>
              </a:lnSpc>
              <a:buClr>
                <a:srgbClr val="66FF99"/>
              </a:buClr>
              <a:defRPr/>
            </a:pPr>
            <a:r>
              <a:rPr lang="en-US" b="1">
                <a:effectLst>
                  <a:outerShdw blurRad="38100" dist="38100" dir="2700000" algn="tl">
                    <a:srgbClr val="000000"/>
                  </a:outerShdw>
                </a:effectLst>
              </a:rPr>
              <a:t>Both genetic and environmental factors </a:t>
            </a:r>
            <a:r>
              <a:rPr lang="en-US" b="1">
                <a:effectLst>
                  <a:outerShdw blurRad="38100" dist="38100" dir="2700000" algn="tl">
                    <a:srgbClr val="000000"/>
                  </a:outerShdw>
                </a:effectLst>
                <a:latin typeface="Arial"/>
              </a:rPr>
              <a:t>“</a:t>
            </a:r>
            <a:r>
              <a:rPr lang="en-US" b="1">
                <a:effectLst>
                  <a:outerShdw blurRad="38100" dist="38100" dir="2700000" algn="tl">
                    <a:srgbClr val="000000"/>
                  </a:outerShdw>
                </a:effectLst>
              </a:rPr>
              <a:t>exposure to ionizing radiation</a:t>
            </a:r>
            <a:r>
              <a:rPr lang="en-US" b="1">
                <a:effectLst>
                  <a:outerShdw blurRad="38100" dist="38100" dir="2700000" algn="tl">
                    <a:srgbClr val="000000"/>
                  </a:outerShdw>
                </a:effectLst>
                <a:latin typeface="Arial"/>
              </a:rPr>
              <a:t>”</a:t>
            </a:r>
            <a:r>
              <a:rPr lang="en-US" b="1">
                <a:effectLst>
                  <a:outerShdw blurRad="38100" dist="38100" dir="2700000" algn="tl">
                    <a:srgbClr val="000000"/>
                  </a:outerShdw>
                </a:effectLst>
              </a:rPr>
              <a:t>  are implicated in the pathogenesis of thyroid carcinoma.</a:t>
            </a:r>
            <a:endParaRPr lang="en-US"/>
          </a:p>
        </p:txBody>
      </p:sp>
    </p:spTree>
    <p:extLst>
      <p:ext uri="{BB962C8B-B14F-4D97-AF65-F5344CB8AC3E}">
        <p14:creationId xmlns:p14="http://schemas.microsoft.com/office/powerpoint/2010/main" val="33566094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1860"/>
                                        </p:tgtEl>
                                        <p:attrNameLst>
                                          <p:attrName>style.visibility</p:attrName>
                                        </p:attrNameLst>
                                      </p:cBhvr>
                                      <p:to>
                                        <p:strVal val="visible"/>
                                      </p:to>
                                    </p:set>
                                    <p:anim calcmode="lin" valueType="num">
                                      <p:cBhvr>
                                        <p:cTn id="7" dur="500" fill="hold"/>
                                        <p:tgtEl>
                                          <p:spTgt spid="12186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1860"/>
                                        </p:tgtEl>
                                        <p:attrNameLst>
                                          <p:attrName>ppt_y</p:attrName>
                                        </p:attrNameLst>
                                      </p:cBhvr>
                                      <p:tavLst>
                                        <p:tav tm="0">
                                          <p:val>
                                            <p:strVal val="#ppt_y"/>
                                          </p:val>
                                        </p:tav>
                                        <p:tav tm="100000">
                                          <p:val>
                                            <p:strVal val="#ppt_y"/>
                                          </p:val>
                                        </p:tav>
                                      </p:tavLst>
                                    </p:anim>
                                    <p:anim calcmode="lin" valueType="num">
                                      <p:cBhvr>
                                        <p:cTn id="9" dur="500" fill="hold"/>
                                        <p:tgtEl>
                                          <p:spTgt spid="12186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186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1860"/>
                                        </p:tgtEl>
                                      </p:cBhvr>
                                    </p:animEffect>
                                  </p:childTnLst>
                                </p:cTn>
                              </p:par>
                            </p:childTnLst>
                          </p:cTn>
                        </p:par>
                        <p:par>
                          <p:cTn id="12" fill="hold" nodeType="afterGroup">
                            <p:stCondLst>
                              <p:cond delay="1250"/>
                            </p:stCondLst>
                            <p:childTnLst>
                              <p:par>
                                <p:cTn id="13" presetID="25" presetClass="entr" presetSubtype="0" fill="hold" grpId="0" nodeType="afterEffect">
                                  <p:stCondLst>
                                    <p:cond delay="0"/>
                                  </p:stCondLst>
                                  <p:childTnLst>
                                    <p:set>
                                      <p:cBhvr>
                                        <p:cTn id="14" dur="1" fill="hold">
                                          <p:stCondLst>
                                            <p:cond delay="0"/>
                                          </p:stCondLst>
                                        </p:cTn>
                                        <p:tgtEl>
                                          <p:spTgt spid="121861"/>
                                        </p:tgtEl>
                                        <p:attrNameLst>
                                          <p:attrName>style.visibility</p:attrName>
                                        </p:attrNameLst>
                                      </p:cBhvr>
                                      <p:to>
                                        <p:strVal val="visible"/>
                                      </p:to>
                                    </p:set>
                                    <p:anim calcmode="lin" valueType="num">
                                      <p:cBhvr>
                                        <p:cTn id="15" dur="500" decel="50000" fill="hold">
                                          <p:stCondLst>
                                            <p:cond delay="0"/>
                                          </p:stCondLst>
                                        </p:cTn>
                                        <p:tgtEl>
                                          <p:spTgt spid="121861"/>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121861"/>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121861"/>
                                        </p:tgtEl>
                                        <p:attrNameLst>
                                          <p:attrName>ppt_w</p:attrName>
                                        </p:attrNameLst>
                                      </p:cBhvr>
                                      <p:tavLst>
                                        <p:tav tm="0">
                                          <p:val>
                                            <p:strVal val="#ppt_w*.05"/>
                                          </p:val>
                                        </p:tav>
                                        <p:tav tm="100000">
                                          <p:val>
                                            <p:strVal val="#ppt_w"/>
                                          </p:val>
                                        </p:tav>
                                      </p:tavLst>
                                    </p:anim>
                                    <p:anim calcmode="lin" valueType="num">
                                      <p:cBhvr>
                                        <p:cTn id="18" dur="1000" fill="hold"/>
                                        <p:tgtEl>
                                          <p:spTgt spid="121861"/>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121861"/>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121861"/>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121861"/>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121861"/>
                                        </p:tgtEl>
                                      </p:cBhvr>
                                    </p:animEffect>
                                  </p:childTnLst>
                                </p:cTn>
                              </p:par>
                            </p:childTnLst>
                          </p:cTn>
                        </p:par>
                        <p:par>
                          <p:cTn id="23" fill="hold" nodeType="afterGroup">
                            <p:stCondLst>
                              <p:cond delay="2250"/>
                            </p:stCondLst>
                            <p:childTnLst>
                              <p:par>
                                <p:cTn id="24" presetID="37" presetClass="entr" presetSubtype="0" fill="hold" grpId="0" nodeType="afterEffect">
                                  <p:stCondLst>
                                    <p:cond delay="0"/>
                                  </p:stCondLst>
                                  <p:childTnLst>
                                    <p:set>
                                      <p:cBhvr>
                                        <p:cTn id="25" dur="1" fill="hold">
                                          <p:stCondLst>
                                            <p:cond delay="0"/>
                                          </p:stCondLst>
                                        </p:cTn>
                                        <p:tgtEl>
                                          <p:spTgt spid="121862"/>
                                        </p:tgtEl>
                                        <p:attrNameLst>
                                          <p:attrName>style.visibility</p:attrName>
                                        </p:attrNameLst>
                                      </p:cBhvr>
                                      <p:to>
                                        <p:strVal val="visible"/>
                                      </p:to>
                                    </p:set>
                                    <p:animEffect transition="in" filter="fade">
                                      <p:cBhvr>
                                        <p:cTn id="26" dur="1000"/>
                                        <p:tgtEl>
                                          <p:spTgt spid="121862"/>
                                        </p:tgtEl>
                                      </p:cBhvr>
                                    </p:animEffect>
                                    <p:anim calcmode="lin" valueType="num">
                                      <p:cBhvr>
                                        <p:cTn id="27" dur="1000" fill="hold"/>
                                        <p:tgtEl>
                                          <p:spTgt spid="121862"/>
                                        </p:tgtEl>
                                        <p:attrNameLst>
                                          <p:attrName>ppt_x</p:attrName>
                                        </p:attrNameLst>
                                      </p:cBhvr>
                                      <p:tavLst>
                                        <p:tav tm="0">
                                          <p:val>
                                            <p:strVal val="#ppt_x"/>
                                          </p:val>
                                        </p:tav>
                                        <p:tav tm="100000">
                                          <p:val>
                                            <p:strVal val="#ppt_x"/>
                                          </p:val>
                                        </p:tav>
                                      </p:tavLst>
                                    </p:anim>
                                    <p:anim calcmode="lin" valueType="num">
                                      <p:cBhvr>
                                        <p:cTn id="28" dur="900" decel="100000" fill="hold"/>
                                        <p:tgtEl>
                                          <p:spTgt spid="12186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2186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P spid="121861" grpId="0"/>
      <p:bldP spid="12186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57" name="Text Box 25"/>
          <p:cNvSpPr txBox="1">
            <a:spLocks noChangeArrowheads="1"/>
          </p:cNvSpPr>
          <p:nvPr/>
        </p:nvSpPr>
        <p:spPr bwMode="auto">
          <a:xfrm>
            <a:off x="3498225" y="564526"/>
            <a:ext cx="5976937" cy="473075"/>
          </a:xfrm>
          <a:prstGeom prst="rect">
            <a:avLst/>
          </a:prstGeom>
          <a:noFill/>
          <a:ln w="9525">
            <a:noFill/>
            <a:miter lim="800000"/>
            <a:headEnd/>
            <a:tailEnd/>
          </a:ln>
          <a:effectLst/>
        </p:spPr>
        <p:txBody>
          <a:bodyPr>
            <a:spAutoFit/>
          </a:bodyPr>
          <a:lstStyle/>
          <a:p>
            <a:pPr eaLnBrk="1" hangingPunct="1">
              <a:defRPr/>
            </a:pPr>
            <a:r>
              <a:rPr lang="en-US" sz="2500" dirty="0">
                <a:solidFill>
                  <a:srgbClr val="FFFF66"/>
                </a:solidFill>
                <a:effectLst>
                  <a:outerShdw blurRad="38100" dist="38100" dir="2700000" algn="tl">
                    <a:srgbClr val="000000"/>
                  </a:outerShdw>
                </a:effectLst>
                <a:latin typeface="Arial Black" pitchFamily="34" charset="0"/>
                <a:cs typeface="Arial" pitchFamily="34" charset="0"/>
              </a:rPr>
              <a:t>Pathology of papillary carcinoma</a:t>
            </a:r>
            <a:endParaRPr lang="en-US" sz="2500" dirty="0">
              <a:solidFill>
                <a:srgbClr val="FFFF66"/>
              </a:solidFill>
              <a:latin typeface="Arial" pitchFamily="34" charset="0"/>
              <a:cs typeface="Arial" pitchFamily="34" charset="0"/>
            </a:endParaRPr>
          </a:p>
        </p:txBody>
      </p:sp>
      <p:sp>
        <p:nvSpPr>
          <p:cNvPr id="69658" name="Text Box 26"/>
          <p:cNvSpPr txBox="1">
            <a:spLocks noChangeArrowheads="1"/>
          </p:cNvSpPr>
          <p:nvPr/>
        </p:nvSpPr>
        <p:spPr bwMode="auto">
          <a:xfrm>
            <a:off x="2447003" y="1529245"/>
            <a:ext cx="8870950" cy="4636975"/>
          </a:xfrm>
          <a:prstGeom prst="rect">
            <a:avLst/>
          </a:prstGeom>
          <a:noFill/>
          <a:ln w="9525">
            <a:noFill/>
            <a:miter lim="800000"/>
            <a:headEnd/>
            <a:tailEnd/>
          </a:ln>
          <a:effectLst/>
        </p:spPr>
        <p:txBody>
          <a:bodyPr>
            <a:spAutoFit/>
          </a:bodyPr>
          <a:lstStyle/>
          <a:p>
            <a:pPr marL="363538" indent="-363538" algn="just">
              <a:lnSpc>
                <a:spcPct val="110000"/>
              </a:lnSpc>
              <a:buAutoNum type="arabicPeriod"/>
              <a:defRPr/>
            </a:pPr>
            <a:r>
              <a:rPr lang="en-US" b="1" dirty="0">
                <a:effectLst>
                  <a:outerShdw blurRad="38100" dist="38100" dir="2700000" algn="tl">
                    <a:srgbClr val="000000"/>
                  </a:outerShdw>
                </a:effectLst>
              </a:rPr>
              <a:t>It is predominant form of thyroid cancer and can occur at any age but most often in 3rd to  5</a:t>
            </a:r>
            <a:r>
              <a:rPr lang="en-US" b="1" baseline="30000" dirty="0">
                <a:effectLst>
                  <a:outerShdw blurRad="38100" dist="38100" dir="2700000" algn="tl">
                    <a:srgbClr val="000000"/>
                  </a:outerShdw>
                </a:effectLst>
              </a:rPr>
              <a:t>th</a:t>
            </a:r>
            <a:r>
              <a:rPr lang="en-US" b="1" dirty="0">
                <a:effectLst>
                  <a:outerShdw blurRad="38100" dist="38100" dir="2700000" algn="tl">
                    <a:srgbClr val="000000"/>
                  </a:outerShdw>
                </a:effectLst>
              </a:rPr>
              <a:t> decade “20-40” year. With female </a:t>
            </a:r>
            <a:r>
              <a:rPr lang="en-US" b="1" dirty="0" err="1">
                <a:effectLst>
                  <a:outerShdw blurRad="38100" dist="38100" dir="2700000" algn="tl">
                    <a:srgbClr val="000000"/>
                  </a:outerShdw>
                </a:effectLst>
              </a:rPr>
              <a:t>proponderance</a:t>
            </a:r>
            <a:r>
              <a:rPr lang="en-US" b="1" dirty="0">
                <a:effectLst>
                  <a:outerShdw blurRad="38100" dist="38100" dir="2700000" algn="tl">
                    <a:srgbClr val="000000"/>
                  </a:outerShdw>
                </a:effectLst>
              </a:rPr>
              <a:t> 75-85%.</a:t>
            </a:r>
          </a:p>
          <a:p>
            <a:pPr algn="just">
              <a:lnSpc>
                <a:spcPct val="110000"/>
              </a:lnSpc>
              <a:defRPr/>
            </a:pPr>
            <a:endParaRPr lang="en-US" b="1" dirty="0">
              <a:effectLst>
                <a:outerShdw blurRad="38100" dist="38100" dir="2700000" algn="tl">
                  <a:srgbClr val="000000"/>
                </a:outerShdw>
              </a:effectLst>
            </a:endParaRPr>
          </a:p>
          <a:p>
            <a:pPr marL="363538" indent="-363538" algn="just">
              <a:lnSpc>
                <a:spcPct val="110000"/>
              </a:lnSpc>
              <a:defRPr/>
            </a:pPr>
            <a:r>
              <a:rPr lang="en-US" b="1" dirty="0">
                <a:effectLst>
                  <a:outerShdw blurRad="38100" dist="38100" dir="2700000" algn="tl">
                    <a:srgbClr val="000000"/>
                  </a:outerShdw>
                </a:effectLst>
              </a:rPr>
              <a:t>2. Because papillary carcinoma have tendency for invading lymphatic they often appear multifocal </a:t>
            </a:r>
            <a:r>
              <a:rPr lang="en-US" b="1" dirty="0" err="1">
                <a:effectLst>
                  <a:outerShdw blurRad="38100" dist="38100" dir="2700000" algn="tl">
                    <a:srgbClr val="000000"/>
                  </a:outerShdw>
                </a:effectLst>
              </a:rPr>
              <a:t>tumour</a:t>
            </a:r>
            <a:r>
              <a:rPr lang="en-US" b="1" dirty="0">
                <a:effectLst>
                  <a:outerShdw blurRad="38100" dist="38100" dir="2700000" algn="tl">
                    <a:srgbClr val="000000"/>
                  </a:outerShdw>
                </a:effectLst>
              </a:rPr>
              <a:t> and regional L-node metastases are present at times of diagnosis in 50% of cases.</a:t>
            </a:r>
          </a:p>
          <a:p>
            <a:pPr marL="363538" indent="-363538" algn="just">
              <a:lnSpc>
                <a:spcPct val="110000"/>
              </a:lnSpc>
              <a:defRPr/>
            </a:pPr>
            <a:endParaRPr lang="en-US" b="1" dirty="0">
              <a:effectLst>
                <a:outerShdw blurRad="38100" dist="38100" dir="2700000" algn="tl">
                  <a:srgbClr val="000000"/>
                </a:outerShdw>
              </a:effectLst>
            </a:endParaRPr>
          </a:p>
          <a:p>
            <a:pPr marL="363538" indent="-363538" algn="just">
              <a:lnSpc>
                <a:spcPct val="110000"/>
              </a:lnSpc>
              <a:defRPr/>
            </a:pPr>
            <a:r>
              <a:rPr lang="en-US" b="1" dirty="0">
                <a:effectLst>
                  <a:outerShdw blurRad="38100" dist="38100" dir="2700000" algn="tl">
                    <a:srgbClr val="000000"/>
                  </a:outerShdw>
                </a:effectLst>
              </a:rPr>
              <a:t>3. </a:t>
            </a:r>
            <a:r>
              <a:rPr lang="en-US" b="1" dirty="0" err="1">
                <a:effectLst>
                  <a:outerShdw blurRad="38100" dist="38100" dir="2700000" algn="tl">
                    <a:srgbClr val="000000"/>
                  </a:outerShdw>
                </a:effectLst>
              </a:rPr>
              <a:t>Histologically</a:t>
            </a:r>
            <a:r>
              <a:rPr lang="en-US" b="1" dirty="0">
                <a:effectLst>
                  <a:outerShdw blurRad="38100" dist="38100" dir="2700000" algn="tl">
                    <a:srgbClr val="000000"/>
                  </a:outerShdw>
                </a:effectLst>
              </a:rPr>
              <a:t> the </a:t>
            </a:r>
            <a:r>
              <a:rPr lang="en-US" b="1" dirty="0" err="1">
                <a:effectLst>
                  <a:outerShdw blurRad="38100" dist="38100" dir="2700000" algn="tl">
                    <a:srgbClr val="000000"/>
                  </a:outerShdw>
                </a:effectLst>
              </a:rPr>
              <a:t>tumour</a:t>
            </a:r>
            <a:r>
              <a:rPr lang="en-US" b="1" dirty="0">
                <a:effectLst>
                  <a:outerShdw blurRad="38100" dist="38100" dir="2700000" algn="tl">
                    <a:srgbClr val="000000"/>
                  </a:outerShdw>
                </a:effectLst>
              </a:rPr>
              <a:t> is rarely encapsulated and it range from those that are predominantly papillary to those that are in some part follicular in appearance 30% (follicular variants), to lesion have equal part of papillary and follicular architecture all papillary carcinoma reveal some branching papillae which have </a:t>
            </a:r>
            <a:r>
              <a:rPr lang="en-US" b="1" dirty="0" err="1">
                <a:effectLst>
                  <a:outerShdw blurRad="38100" dist="38100" dir="2700000" algn="tl">
                    <a:srgbClr val="000000"/>
                  </a:outerShdw>
                </a:effectLst>
              </a:rPr>
              <a:t>fibrovascular</a:t>
            </a:r>
            <a:r>
              <a:rPr lang="en-US" b="1" dirty="0">
                <a:effectLst>
                  <a:outerShdw blurRad="38100" dist="38100" dir="2700000" algn="tl">
                    <a:srgbClr val="000000"/>
                  </a:outerShdw>
                </a:effectLst>
              </a:rPr>
              <a:t> stalk covered by single or multiple layer of </a:t>
            </a:r>
            <a:r>
              <a:rPr lang="en-US" b="1" dirty="0" err="1">
                <a:effectLst>
                  <a:outerShdw blurRad="38100" dist="38100" dir="2700000" algn="tl">
                    <a:srgbClr val="000000"/>
                  </a:outerShdw>
                </a:effectLst>
              </a:rPr>
              <a:t>cuboidal</a:t>
            </a:r>
            <a:r>
              <a:rPr lang="en-US" b="1" dirty="0">
                <a:effectLst>
                  <a:outerShdw blurRad="38100" dist="38100" dir="2700000" algn="tl">
                    <a:srgbClr val="000000"/>
                  </a:outerShdw>
                </a:effectLst>
              </a:rPr>
              <a:t> epithelium cells which range from well differentiated cells to </a:t>
            </a:r>
            <a:r>
              <a:rPr lang="en-US" b="1" dirty="0" err="1">
                <a:effectLst>
                  <a:outerShdw blurRad="38100" dist="38100" dir="2700000" algn="tl">
                    <a:srgbClr val="000000"/>
                  </a:outerShdw>
                </a:effectLst>
              </a:rPr>
              <a:t>anaplastic</a:t>
            </a:r>
            <a:r>
              <a:rPr lang="en-US" b="1" dirty="0">
                <a:effectLst>
                  <a:outerShdw blurRad="38100" dist="38100" dir="2700000" algn="tl">
                    <a:srgbClr val="000000"/>
                  </a:outerShdw>
                </a:effectLst>
              </a:rPr>
              <a:t> variety.</a:t>
            </a:r>
          </a:p>
        </p:txBody>
      </p:sp>
    </p:spTree>
    <p:extLst>
      <p:ext uri="{BB962C8B-B14F-4D97-AF65-F5344CB8AC3E}">
        <p14:creationId xmlns:p14="http://schemas.microsoft.com/office/powerpoint/2010/main" val="10532290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9657"/>
                                        </p:tgtEl>
                                        <p:attrNameLst>
                                          <p:attrName>style.visibility</p:attrName>
                                        </p:attrNameLst>
                                      </p:cBhvr>
                                      <p:to>
                                        <p:strVal val="visible"/>
                                      </p:to>
                                    </p:set>
                                    <p:anim calcmode="lin" valueType="num">
                                      <p:cBhvr>
                                        <p:cTn id="7" dur="500" fill="hold"/>
                                        <p:tgtEl>
                                          <p:spTgt spid="696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9657"/>
                                        </p:tgtEl>
                                        <p:attrNameLst>
                                          <p:attrName>ppt_y</p:attrName>
                                        </p:attrNameLst>
                                      </p:cBhvr>
                                      <p:tavLst>
                                        <p:tav tm="0">
                                          <p:val>
                                            <p:strVal val="#ppt_y"/>
                                          </p:val>
                                        </p:tav>
                                        <p:tav tm="100000">
                                          <p:val>
                                            <p:strVal val="#ppt_y"/>
                                          </p:val>
                                        </p:tav>
                                      </p:tavLst>
                                    </p:anim>
                                    <p:anim calcmode="lin" valueType="num">
                                      <p:cBhvr>
                                        <p:cTn id="9" dur="500" fill="hold"/>
                                        <p:tgtEl>
                                          <p:spTgt spid="696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96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9657"/>
                                        </p:tgtEl>
                                      </p:cBhvr>
                                    </p:animEffect>
                                  </p:childTnLst>
                                </p:cTn>
                              </p:par>
                            </p:childTnLst>
                          </p:cTn>
                        </p:par>
                        <p:par>
                          <p:cTn id="12" fill="hold" nodeType="afterGroup">
                            <p:stCondLst>
                              <p:cond delay="1900"/>
                            </p:stCondLst>
                            <p:childTnLst>
                              <p:par>
                                <p:cTn id="13" presetID="15" presetClass="entr" presetSubtype="0" fill="hold" grpId="0" nodeType="afterEffect">
                                  <p:stCondLst>
                                    <p:cond delay="0"/>
                                  </p:stCondLst>
                                  <p:childTnLst>
                                    <p:set>
                                      <p:cBhvr>
                                        <p:cTn id="14" dur="1" fill="hold">
                                          <p:stCondLst>
                                            <p:cond delay="0"/>
                                          </p:stCondLst>
                                        </p:cTn>
                                        <p:tgtEl>
                                          <p:spTgt spid="69658"/>
                                        </p:tgtEl>
                                        <p:attrNameLst>
                                          <p:attrName>style.visibility</p:attrName>
                                        </p:attrNameLst>
                                      </p:cBhvr>
                                      <p:to>
                                        <p:strVal val="visible"/>
                                      </p:to>
                                    </p:set>
                                    <p:anim calcmode="lin" valueType="num">
                                      <p:cBhvr>
                                        <p:cTn id="15" dur="1000" fill="hold"/>
                                        <p:tgtEl>
                                          <p:spTgt spid="69658"/>
                                        </p:tgtEl>
                                        <p:attrNameLst>
                                          <p:attrName>ppt_w</p:attrName>
                                        </p:attrNameLst>
                                      </p:cBhvr>
                                      <p:tavLst>
                                        <p:tav tm="0">
                                          <p:val>
                                            <p:fltVal val="0"/>
                                          </p:val>
                                        </p:tav>
                                        <p:tav tm="100000">
                                          <p:val>
                                            <p:strVal val="#ppt_w"/>
                                          </p:val>
                                        </p:tav>
                                      </p:tavLst>
                                    </p:anim>
                                    <p:anim calcmode="lin" valueType="num">
                                      <p:cBhvr>
                                        <p:cTn id="16" dur="1000" fill="hold"/>
                                        <p:tgtEl>
                                          <p:spTgt spid="69658"/>
                                        </p:tgtEl>
                                        <p:attrNameLst>
                                          <p:attrName>ppt_h</p:attrName>
                                        </p:attrNameLst>
                                      </p:cBhvr>
                                      <p:tavLst>
                                        <p:tav tm="0">
                                          <p:val>
                                            <p:fltVal val="0"/>
                                          </p:val>
                                        </p:tav>
                                        <p:tav tm="100000">
                                          <p:val>
                                            <p:strVal val="#ppt_h"/>
                                          </p:val>
                                        </p:tav>
                                      </p:tavLst>
                                    </p:anim>
                                    <p:anim calcmode="lin" valueType="num">
                                      <p:cBhvr>
                                        <p:cTn id="17" dur="1000" fill="hold"/>
                                        <p:tgtEl>
                                          <p:spTgt spid="6965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965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57" grpId="0"/>
      <p:bldP spid="6965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Text Box 7"/>
          <p:cNvSpPr txBox="1">
            <a:spLocks noChangeArrowheads="1"/>
          </p:cNvSpPr>
          <p:nvPr/>
        </p:nvSpPr>
        <p:spPr bwMode="auto">
          <a:xfrm>
            <a:off x="2514454" y="850054"/>
            <a:ext cx="8950325" cy="4733925"/>
          </a:xfrm>
          <a:prstGeom prst="rect">
            <a:avLst/>
          </a:prstGeom>
          <a:noFill/>
          <a:ln w="9525">
            <a:noFill/>
            <a:miter lim="800000"/>
            <a:headEnd/>
            <a:tailEnd/>
          </a:ln>
          <a:effectLst/>
        </p:spPr>
        <p:txBody>
          <a:bodyPr>
            <a:spAutoFit/>
          </a:bodyPr>
          <a:lstStyle/>
          <a:p>
            <a:pPr marL="363538" indent="-363538" algn="just">
              <a:lnSpc>
                <a:spcPct val="130000"/>
              </a:lnSpc>
              <a:defRPr/>
            </a:pPr>
            <a:r>
              <a:rPr lang="en-US" b="1" dirty="0">
                <a:effectLst>
                  <a:outerShdw blurRad="38100" dist="38100" dir="2700000" algn="tl">
                    <a:srgbClr val="000000"/>
                  </a:outerShdw>
                </a:effectLst>
              </a:rPr>
              <a:t>4. The characteristic hall mark of papillary neoplasm can be found in cell nuclei “nuclear features” even in the absence of papillary architecture which include :</a:t>
            </a:r>
          </a:p>
          <a:p>
            <a:pPr marL="363538" indent="-363538" algn="just">
              <a:lnSpc>
                <a:spcPct val="130000"/>
              </a:lnSpc>
              <a:defRPr/>
            </a:pPr>
            <a:r>
              <a:rPr lang="en-US" b="1" dirty="0">
                <a:solidFill>
                  <a:srgbClr val="FFFF99"/>
                </a:solidFill>
                <a:effectLst>
                  <a:outerShdw blurRad="38100" dist="38100" dir="2700000" algn="tl">
                    <a:srgbClr val="000000"/>
                  </a:outerShdw>
                </a:effectLst>
              </a:rPr>
              <a:t>	</a:t>
            </a:r>
            <a:r>
              <a:rPr lang="en-US" b="1" dirty="0">
                <a:effectLst>
                  <a:outerShdw blurRad="38100" dist="38100" dir="2700000" algn="tl">
                    <a:srgbClr val="000000"/>
                  </a:outerShdw>
                </a:effectLst>
              </a:rPr>
              <a:t>a. </a:t>
            </a:r>
            <a:r>
              <a:rPr lang="en-US" b="1" dirty="0" err="1">
                <a:effectLst>
                  <a:outerShdw blurRad="38100" dist="38100" dir="2700000" algn="tl">
                    <a:srgbClr val="000000"/>
                  </a:outerShdw>
                </a:effectLst>
              </a:rPr>
              <a:t>Hypochromatic</a:t>
            </a:r>
            <a:r>
              <a:rPr lang="en-US" b="1" dirty="0">
                <a:effectLst>
                  <a:outerShdw blurRad="38100" dist="38100" dir="2700000" algn="tl">
                    <a:srgbClr val="000000"/>
                  </a:outerShdw>
                </a:effectLst>
              </a:rPr>
              <a:t> “empty” nuclei devoid of nucleoli giving rise</a:t>
            </a:r>
            <a:br>
              <a:rPr lang="en-US" b="1" dirty="0">
                <a:effectLst>
                  <a:outerShdw blurRad="38100" dist="38100" dir="2700000" algn="tl">
                    <a:srgbClr val="000000"/>
                  </a:outerShdw>
                </a:effectLst>
              </a:rPr>
            </a:br>
            <a:r>
              <a:rPr lang="en-US" b="1" dirty="0">
                <a:effectLst>
                  <a:outerShdw blurRad="38100" dist="38100" dir="2700000" algn="tl">
                    <a:srgbClr val="000000"/>
                  </a:outerShdw>
                </a:effectLst>
              </a:rPr>
              <a:t>    to the designation ground glass  “Orphan Annie eye”.</a:t>
            </a:r>
          </a:p>
          <a:p>
            <a:pPr marL="363538" indent="-363538">
              <a:lnSpc>
                <a:spcPct val="130000"/>
              </a:lnSpc>
              <a:defRPr/>
            </a:pPr>
            <a:r>
              <a:rPr lang="en-US" b="1" dirty="0">
                <a:solidFill>
                  <a:srgbClr val="FFFF99"/>
                </a:solidFill>
                <a:effectLst>
                  <a:outerShdw blurRad="38100" dist="38100" dir="2700000" algn="tl">
                    <a:srgbClr val="000000"/>
                  </a:outerShdw>
                </a:effectLst>
              </a:rPr>
              <a:t>	</a:t>
            </a:r>
            <a:r>
              <a:rPr lang="en-US" b="1" dirty="0">
                <a:effectLst>
                  <a:outerShdw blurRad="38100" dist="38100" dir="2700000" algn="tl">
                    <a:srgbClr val="000000"/>
                  </a:outerShdw>
                </a:effectLst>
              </a:rPr>
              <a:t>b. Nuclear grooves.</a:t>
            </a:r>
          </a:p>
          <a:p>
            <a:pPr marL="363538" indent="-363538">
              <a:lnSpc>
                <a:spcPct val="130000"/>
              </a:lnSpc>
              <a:defRPr/>
            </a:pPr>
            <a:r>
              <a:rPr lang="en-US" b="1" dirty="0">
                <a:effectLst>
                  <a:outerShdw blurRad="38100" dist="38100" dir="2700000" algn="tl">
                    <a:srgbClr val="000000"/>
                  </a:outerShdw>
                </a:effectLst>
              </a:rPr>
              <a:t>	c. Eosinophilic intra nuclear inclusion from cytoplasmic invagination (pseudo-inclusion).</a:t>
            </a:r>
          </a:p>
          <a:p>
            <a:pPr marL="363538" indent="-363538">
              <a:lnSpc>
                <a:spcPct val="130000"/>
              </a:lnSpc>
              <a:defRPr/>
            </a:pPr>
            <a:endParaRPr lang="en-US" b="1" dirty="0">
              <a:effectLst>
                <a:outerShdw blurRad="38100" dist="38100" dir="2700000" algn="tl">
                  <a:srgbClr val="000000"/>
                </a:outerShdw>
              </a:effectLst>
            </a:endParaRPr>
          </a:p>
          <a:p>
            <a:pPr marL="363538" indent="-363538">
              <a:lnSpc>
                <a:spcPct val="130000"/>
              </a:lnSpc>
              <a:defRPr/>
            </a:pPr>
            <a:r>
              <a:rPr lang="en-US" b="1" dirty="0">
                <a:effectLst>
                  <a:outerShdw blurRad="38100" dist="38100" dir="2700000" algn="tl">
                    <a:srgbClr val="000000"/>
                  </a:outerShdw>
                </a:effectLst>
              </a:rPr>
              <a:t>5. Psammoma bodies usually with the core of papillae which are never found in follicular or medullary carcinoma.</a:t>
            </a:r>
          </a:p>
          <a:p>
            <a:pPr marL="363538" indent="-363538">
              <a:lnSpc>
                <a:spcPct val="130000"/>
              </a:lnSpc>
              <a:defRPr/>
            </a:pPr>
            <a:endParaRPr lang="en-US" b="1" dirty="0">
              <a:effectLst>
                <a:outerShdw blurRad="38100" dist="38100" dir="2700000" algn="tl">
                  <a:srgbClr val="000000"/>
                </a:outerShdw>
              </a:effectLst>
            </a:endParaRPr>
          </a:p>
          <a:p>
            <a:pPr marL="363538" indent="-363538">
              <a:lnSpc>
                <a:spcPct val="130000"/>
              </a:lnSpc>
              <a:defRPr/>
            </a:pPr>
            <a:r>
              <a:rPr lang="en-US" b="1" dirty="0">
                <a:effectLst>
                  <a:outerShdw blurRad="38100" dist="38100" dir="2700000" algn="tl">
                    <a:srgbClr val="000000"/>
                  </a:outerShdw>
                </a:effectLst>
              </a:rPr>
              <a:t>6. Area of </a:t>
            </a:r>
            <a:r>
              <a:rPr lang="en-US" b="1" dirty="0" err="1">
                <a:effectLst>
                  <a:outerShdw blurRad="38100" dist="38100" dir="2700000" algn="tl">
                    <a:srgbClr val="000000"/>
                  </a:outerShdw>
                </a:effectLst>
              </a:rPr>
              <a:t>sequamous</a:t>
            </a:r>
            <a:r>
              <a:rPr lang="en-US" b="1" dirty="0">
                <a:effectLst>
                  <a:outerShdw blurRad="38100" dist="38100" dir="2700000" algn="tl">
                    <a:srgbClr val="000000"/>
                  </a:outerShdw>
                </a:effectLst>
              </a:rPr>
              <a:t> metaplasia, Lymphocytic infiltrates may be found.</a:t>
            </a:r>
          </a:p>
        </p:txBody>
      </p:sp>
    </p:spTree>
    <p:extLst>
      <p:ext uri="{BB962C8B-B14F-4D97-AF65-F5344CB8AC3E}">
        <p14:creationId xmlns:p14="http://schemas.microsoft.com/office/powerpoint/2010/main" val="1842975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70663"/>
                                        </p:tgtEl>
                                        <p:attrNameLst>
                                          <p:attrName>style.visibility</p:attrName>
                                        </p:attrNameLst>
                                      </p:cBhvr>
                                      <p:to>
                                        <p:strVal val="visible"/>
                                      </p:to>
                                    </p:set>
                                    <p:anim calcmode="lin" valueType="num">
                                      <p:cBhvr>
                                        <p:cTn id="7" dur="1000" fill="hold"/>
                                        <p:tgtEl>
                                          <p:spTgt spid="70663"/>
                                        </p:tgtEl>
                                        <p:attrNameLst>
                                          <p:attrName>ppt_w</p:attrName>
                                        </p:attrNameLst>
                                      </p:cBhvr>
                                      <p:tavLst>
                                        <p:tav tm="0">
                                          <p:val>
                                            <p:fltVal val="0"/>
                                          </p:val>
                                        </p:tav>
                                        <p:tav tm="100000">
                                          <p:val>
                                            <p:strVal val="#ppt_w"/>
                                          </p:val>
                                        </p:tav>
                                      </p:tavLst>
                                    </p:anim>
                                    <p:anim calcmode="lin" valueType="num">
                                      <p:cBhvr>
                                        <p:cTn id="8" dur="1000" fill="hold"/>
                                        <p:tgtEl>
                                          <p:spTgt spid="70663"/>
                                        </p:tgtEl>
                                        <p:attrNameLst>
                                          <p:attrName>ppt_h</p:attrName>
                                        </p:attrNameLst>
                                      </p:cBhvr>
                                      <p:tavLst>
                                        <p:tav tm="0">
                                          <p:val>
                                            <p:fltVal val="0"/>
                                          </p:val>
                                        </p:tav>
                                        <p:tav tm="100000">
                                          <p:val>
                                            <p:strVal val="#ppt_h"/>
                                          </p:val>
                                        </p:tav>
                                      </p:tavLst>
                                    </p:anim>
                                    <p:anim calcmode="lin" valueType="num">
                                      <p:cBhvr>
                                        <p:cTn id="9" dur="1000" fill="hold"/>
                                        <p:tgtEl>
                                          <p:spTgt spid="7066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066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8" name="Text Box 8"/>
          <p:cNvSpPr txBox="1">
            <a:spLocks noChangeArrowheads="1"/>
          </p:cNvSpPr>
          <p:nvPr/>
        </p:nvSpPr>
        <p:spPr bwMode="auto">
          <a:xfrm>
            <a:off x="1581150" y="225711"/>
            <a:ext cx="9010650" cy="609600"/>
          </a:xfrm>
          <a:prstGeom prst="rect">
            <a:avLst/>
          </a:prstGeom>
          <a:noFill/>
          <a:ln w="9525">
            <a:noFill/>
            <a:miter lim="800000"/>
            <a:headEnd/>
            <a:tailEnd/>
          </a:ln>
          <a:effectLst/>
        </p:spPr>
        <p:txBody>
          <a:bodyPr>
            <a:spAutoFit/>
          </a:bodyPr>
          <a:lstStyle/>
          <a:p>
            <a:pPr algn="ctr" eaLnBrk="1" hangingPunct="1">
              <a:spcBef>
                <a:spcPct val="50000"/>
              </a:spcBef>
              <a:defRPr/>
            </a:pPr>
            <a:r>
              <a:rPr lang="en-US" sz="3400" dirty="0">
                <a:effectLst>
                  <a:outerShdw blurRad="38100" dist="38100" dir="2700000" algn="tl">
                    <a:srgbClr val="000000"/>
                  </a:outerShdw>
                </a:effectLst>
                <a:latin typeface="Arial Black" pitchFamily="34" charset="0"/>
                <a:cs typeface="Arial" pitchFamily="34" charset="0"/>
              </a:rPr>
              <a:t>Classification of endocrine diseases</a:t>
            </a:r>
          </a:p>
        </p:txBody>
      </p:sp>
      <p:sp>
        <p:nvSpPr>
          <p:cNvPr id="61449" name="Text Box 9"/>
          <p:cNvSpPr txBox="1">
            <a:spLocks noChangeArrowheads="1"/>
          </p:cNvSpPr>
          <p:nvPr/>
        </p:nvSpPr>
        <p:spPr bwMode="auto">
          <a:xfrm>
            <a:off x="1581150" y="1653867"/>
            <a:ext cx="9029700" cy="4848187"/>
          </a:xfrm>
          <a:prstGeom prst="rect">
            <a:avLst/>
          </a:prstGeom>
          <a:noFill/>
          <a:ln w="9525">
            <a:noFill/>
            <a:miter lim="800000"/>
            <a:headEnd/>
            <a:tailEnd/>
          </a:ln>
          <a:effectLst/>
        </p:spPr>
        <p:txBody>
          <a:bodyPr>
            <a:spAutoFit/>
          </a:bodyPr>
          <a:lstStyle/>
          <a:p>
            <a:pPr algn="just">
              <a:lnSpc>
                <a:spcPct val="110000"/>
              </a:lnSpc>
              <a:buClr>
                <a:srgbClr val="FFFF00"/>
              </a:buClr>
              <a:defRPr/>
            </a:pPr>
            <a:r>
              <a:rPr lang="en-US" sz="2400" dirty="0">
                <a:effectLst>
                  <a:outerShdw blurRad="38100" dist="38100" dir="2700000" algn="tl">
                    <a:srgbClr val="000000"/>
                  </a:outerShdw>
                </a:effectLst>
              </a:rPr>
              <a:t>Endocrine disease can be generally classified as: </a:t>
            </a:r>
          </a:p>
          <a:p>
            <a:pPr marL="342900" indent="-342900" algn="just">
              <a:lnSpc>
                <a:spcPct val="110000"/>
              </a:lnSpc>
              <a:buClr>
                <a:srgbClr val="FFFF00"/>
              </a:buClr>
              <a:buFontTx/>
              <a:buAutoNum type="arabicPeriod"/>
              <a:defRPr/>
            </a:pPr>
            <a:endParaRPr lang="en-US" sz="2400" dirty="0">
              <a:effectLst>
                <a:outerShdw blurRad="38100" dist="38100" dir="2700000" algn="tl">
                  <a:srgbClr val="000000"/>
                </a:outerShdw>
              </a:effectLst>
            </a:endParaRPr>
          </a:p>
          <a:p>
            <a:pPr marL="342900" indent="-342900" algn="just">
              <a:lnSpc>
                <a:spcPct val="110000"/>
              </a:lnSpc>
              <a:buClr>
                <a:srgbClr val="FFFF00"/>
              </a:buClr>
              <a:buFontTx/>
              <a:buAutoNum type="arabicPeriod"/>
              <a:defRPr/>
            </a:pPr>
            <a:r>
              <a:rPr lang="en-US" sz="2500" dirty="0">
                <a:effectLst>
                  <a:outerShdw blurRad="38100" dist="38100" dir="2700000" algn="tl">
                    <a:srgbClr val="000000"/>
                  </a:outerShdw>
                </a:effectLst>
              </a:rPr>
              <a:t>Diseases of </a:t>
            </a:r>
            <a:r>
              <a:rPr lang="en-US" sz="2500" b="1" dirty="0">
                <a:solidFill>
                  <a:srgbClr val="FF0000"/>
                </a:solidFill>
                <a:effectLst>
                  <a:outerShdw blurRad="38100" dist="38100" dir="2700000" algn="tl">
                    <a:srgbClr val="000000"/>
                  </a:outerShdw>
                </a:effectLst>
              </a:rPr>
              <a:t>underproduction or overproduction of hormones</a:t>
            </a:r>
            <a:r>
              <a:rPr lang="en-US" sz="2500" dirty="0">
                <a:solidFill>
                  <a:srgbClr val="FF0000"/>
                </a:solidFill>
                <a:effectLst>
                  <a:outerShdw blurRad="38100" dist="38100" dir="2700000" algn="tl">
                    <a:srgbClr val="000000"/>
                  </a:outerShdw>
                </a:effectLst>
              </a:rPr>
              <a:t> </a:t>
            </a:r>
            <a:r>
              <a:rPr lang="en-US" sz="2500" dirty="0">
                <a:effectLst>
                  <a:outerShdw blurRad="38100" dist="38100" dir="2700000" algn="tl">
                    <a:srgbClr val="000000"/>
                  </a:outerShdw>
                </a:effectLst>
              </a:rPr>
              <a:t>and their resulting biochemical and clinical consequence.</a:t>
            </a:r>
          </a:p>
          <a:p>
            <a:pPr marL="342900" indent="-342900" algn="just">
              <a:lnSpc>
                <a:spcPct val="110000"/>
              </a:lnSpc>
              <a:buClr>
                <a:srgbClr val="FFFF00"/>
              </a:buClr>
              <a:buFontTx/>
              <a:buAutoNum type="arabicPeriod"/>
              <a:defRPr/>
            </a:pPr>
            <a:endParaRPr lang="en-US" sz="1000" dirty="0">
              <a:effectLst>
                <a:outerShdw blurRad="38100" dist="38100" dir="2700000" algn="tl">
                  <a:srgbClr val="000000"/>
                </a:outerShdw>
              </a:effectLst>
            </a:endParaRPr>
          </a:p>
          <a:p>
            <a:pPr marL="342900" indent="-342900" algn="just">
              <a:lnSpc>
                <a:spcPct val="110000"/>
              </a:lnSpc>
              <a:buClr>
                <a:srgbClr val="FFFF00"/>
              </a:buClr>
              <a:buFontTx/>
              <a:buAutoNum type="arabicPeriod"/>
              <a:defRPr/>
            </a:pPr>
            <a:r>
              <a:rPr lang="en-US" sz="2500" dirty="0">
                <a:effectLst>
                  <a:outerShdw blurRad="38100" dist="38100" dir="2700000" algn="tl">
                    <a:srgbClr val="000000"/>
                  </a:outerShdw>
                </a:effectLst>
              </a:rPr>
              <a:t>Diseases associated with the </a:t>
            </a:r>
            <a:r>
              <a:rPr lang="en-US" sz="2500" b="1" dirty="0">
                <a:solidFill>
                  <a:srgbClr val="FF0000"/>
                </a:solidFill>
                <a:effectLst>
                  <a:outerShdw blurRad="38100" dist="38100" dir="2700000" algn="tl">
                    <a:srgbClr val="000000"/>
                  </a:outerShdw>
                </a:effectLst>
              </a:rPr>
              <a:t>development of mass lesions</a:t>
            </a:r>
            <a:r>
              <a:rPr lang="en-US" sz="2500" dirty="0">
                <a:effectLst>
                  <a:outerShdw blurRad="38100" dist="38100" dir="2700000" algn="tl">
                    <a:srgbClr val="000000"/>
                  </a:outerShdw>
                </a:effectLst>
              </a:rPr>
              <a:t>, which may be nonfunctional or may be associated with overproduction or underproduction of hormones. The study of endocrine disease requires integration of morphologic findings with biochemical measurements of the hormone levels.</a:t>
            </a:r>
          </a:p>
        </p:txBody>
      </p:sp>
    </p:spTree>
    <p:extLst>
      <p:ext uri="{BB962C8B-B14F-4D97-AF65-F5344CB8AC3E}">
        <p14:creationId xmlns:p14="http://schemas.microsoft.com/office/powerpoint/2010/main" val="27411457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1448"/>
                                        </p:tgtEl>
                                        <p:attrNameLst>
                                          <p:attrName>style.visibility</p:attrName>
                                        </p:attrNameLst>
                                      </p:cBhvr>
                                      <p:to>
                                        <p:strVal val="visible"/>
                                      </p:to>
                                    </p:set>
                                    <p:animEffect transition="in" filter="fade">
                                      <p:cBhvr>
                                        <p:cTn id="7" dur="1000"/>
                                        <p:tgtEl>
                                          <p:spTgt spid="61448"/>
                                        </p:tgtEl>
                                      </p:cBhvr>
                                    </p:animEffect>
                                    <p:anim calcmode="lin" valueType="num">
                                      <p:cBhvr>
                                        <p:cTn id="8" dur="1000" fill="hold"/>
                                        <p:tgtEl>
                                          <p:spTgt spid="61448"/>
                                        </p:tgtEl>
                                        <p:attrNameLst>
                                          <p:attrName>ppt_x</p:attrName>
                                        </p:attrNameLst>
                                      </p:cBhvr>
                                      <p:tavLst>
                                        <p:tav tm="0">
                                          <p:val>
                                            <p:strVal val="#ppt_x"/>
                                          </p:val>
                                        </p:tav>
                                        <p:tav tm="100000">
                                          <p:val>
                                            <p:strVal val="#ppt_x"/>
                                          </p:val>
                                        </p:tav>
                                      </p:tavLst>
                                    </p:anim>
                                    <p:anim calcmode="lin" valueType="num">
                                      <p:cBhvr>
                                        <p:cTn id="9" dur="900" decel="100000" fill="hold"/>
                                        <p:tgtEl>
                                          <p:spTgt spid="614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1448"/>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61449"/>
                                        </p:tgtEl>
                                        <p:attrNameLst>
                                          <p:attrName>style.visibility</p:attrName>
                                        </p:attrNameLst>
                                      </p:cBhvr>
                                      <p:to>
                                        <p:strVal val="visible"/>
                                      </p:to>
                                    </p:set>
                                    <p:animEffect transition="in" filter="fade">
                                      <p:cBhvr>
                                        <p:cTn id="14" dur="1000"/>
                                        <p:tgtEl>
                                          <p:spTgt spid="61449"/>
                                        </p:tgtEl>
                                      </p:cBhvr>
                                    </p:animEffect>
                                    <p:anim calcmode="lin" valueType="num">
                                      <p:cBhvr>
                                        <p:cTn id="15" dur="1000" fill="hold"/>
                                        <p:tgtEl>
                                          <p:spTgt spid="61449"/>
                                        </p:tgtEl>
                                        <p:attrNameLst>
                                          <p:attrName>ppt_x</p:attrName>
                                        </p:attrNameLst>
                                      </p:cBhvr>
                                      <p:tavLst>
                                        <p:tav tm="0">
                                          <p:val>
                                            <p:strVal val="#ppt_x"/>
                                          </p:val>
                                        </p:tav>
                                        <p:tav tm="100000">
                                          <p:val>
                                            <p:strVal val="#ppt_x"/>
                                          </p:val>
                                        </p:tav>
                                      </p:tavLst>
                                    </p:anim>
                                    <p:anim calcmode="lin" valueType="num">
                                      <p:cBhvr>
                                        <p:cTn id="16" dur="1000" fill="hold"/>
                                        <p:tgtEl>
                                          <p:spTgt spid="614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8" grpId="0"/>
      <p:bldP spid="6144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4" name="Picture 4" descr="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188913"/>
            <a:ext cx="4392612"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5" name="Picture 5" descr="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2176" y="3644900"/>
            <a:ext cx="525621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6" name="Picture 6" descr="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338" y="188913"/>
            <a:ext cx="414020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27" name="Text Box 7"/>
          <p:cNvSpPr txBox="1">
            <a:spLocks noChangeArrowheads="1"/>
          </p:cNvSpPr>
          <p:nvPr/>
        </p:nvSpPr>
        <p:spPr bwMode="auto">
          <a:xfrm>
            <a:off x="1847850" y="2997201"/>
            <a:ext cx="3570288" cy="396875"/>
          </a:xfrm>
          <a:prstGeom prst="rect">
            <a:avLst/>
          </a:prstGeom>
          <a:noFill/>
          <a:ln w="9525">
            <a:noFill/>
            <a:miter lim="800000"/>
            <a:headEnd/>
            <a:tailEnd/>
          </a:ln>
          <a:effectLst/>
        </p:spPr>
        <p:txBody>
          <a:bodyPr>
            <a:spAutoFit/>
          </a:bodyPr>
          <a:lstStyle/>
          <a:p>
            <a:pPr algn="ctr" eaLnBrk="1" hangingPunct="1">
              <a:spcBef>
                <a:spcPct val="50000"/>
              </a:spcBef>
              <a:defRPr/>
            </a:pPr>
            <a:r>
              <a:rPr lang="en-US" sz="2000" b="1">
                <a:solidFill>
                  <a:srgbClr val="FF99FF"/>
                </a:solidFill>
                <a:effectLst>
                  <a:outerShdw blurRad="38100" dist="38100" dir="2700000" algn="tl">
                    <a:srgbClr val="000000"/>
                  </a:outerShdw>
                </a:effectLst>
                <a:latin typeface="Arial" pitchFamily="34" charset="0"/>
                <a:cs typeface="Arial" pitchFamily="34" charset="0"/>
              </a:rPr>
              <a:t>Micro-Papillary carcinoma</a:t>
            </a:r>
          </a:p>
        </p:txBody>
      </p:sp>
      <p:sp>
        <p:nvSpPr>
          <p:cNvPr id="158728" name="Text Box 8"/>
          <p:cNvSpPr txBox="1">
            <a:spLocks noChangeArrowheads="1"/>
          </p:cNvSpPr>
          <p:nvPr/>
        </p:nvSpPr>
        <p:spPr bwMode="auto">
          <a:xfrm>
            <a:off x="3179764" y="6381751"/>
            <a:ext cx="5832475" cy="396875"/>
          </a:xfrm>
          <a:prstGeom prst="rect">
            <a:avLst/>
          </a:prstGeom>
          <a:noFill/>
          <a:ln w="9525">
            <a:noFill/>
            <a:miter lim="800000"/>
            <a:headEnd/>
            <a:tailEnd/>
          </a:ln>
          <a:effectLst/>
        </p:spPr>
        <p:txBody>
          <a:bodyPr>
            <a:spAutoFit/>
          </a:bodyPr>
          <a:lstStyle/>
          <a:p>
            <a:pPr algn="ctr" eaLnBrk="1" hangingPunct="1">
              <a:spcBef>
                <a:spcPct val="50000"/>
              </a:spcBef>
              <a:defRPr/>
            </a:pPr>
            <a:r>
              <a:rPr lang="en-US" sz="2000" b="1">
                <a:effectLst>
                  <a:outerShdw blurRad="38100" dist="38100" dir="2700000" algn="tl">
                    <a:srgbClr val="000000"/>
                  </a:outerShdw>
                </a:effectLst>
                <a:latin typeface="Arial" pitchFamily="34" charset="0"/>
                <a:cs typeface="Arial" pitchFamily="34" charset="0"/>
              </a:rPr>
              <a:t>Micro. Papillary carcinoma Psammoma body </a:t>
            </a:r>
          </a:p>
        </p:txBody>
      </p:sp>
      <p:sp>
        <p:nvSpPr>
          <p:cNvPr id="158729" name="Text Box 9"/>
          <p:cNvSpPr txBox="1">
            <a:spLocks noChangeArrowheads="1"/>
          </p:cNvSpPr>
          <p:nvPr/>
        </p:nvSpPr>
        <p:spPr bwMode="auto">
          <a:xfrm>
            <a:off x="6637339" y="2924175"/>
            <a:ext cx="3779837" cy="641350"/>
          </a:xfrm>
          <a:prstGeom prst="rect">
            <a:avLst/>
          </a:prstGeom>
          <a:noFill/>
          <a:ln w="9525">
            <a:noFill/>
            <a:miter lim="800000"/>
            <a:headEnd/>
            <a:tailEnd/>
          </a:ln>
          <a:effectLst/>
        </p:spPr>
        <p:txBody>
          <a:bodyPr>
            <a:spAutoFit/>
          </a:bodyPr>
          <a:lstStyle/>
          <a:p>
            <a:pPr algn="ctr" eaLnBrk="1" hangingPunct="1">
              <a:spcBef>
                <a:spcPct val="50000"/>
              </a:spcBef>
              <a:defRPr/>
            </a:pPr>
            <a:r>
              <a:rPr lang="en-US" b="1">
                <a:solidFill>
                  <a:srgbClr val="CCFFCC"/>
                </a:solidFill>
                <a:effectLst>
                  <a:outerShdw blurRad="38100" dist="38100" dir="2700000" algn="tl">
                    <a:srgbClr val="000000"/>
                  </a:outerShdw>
                </a:effectLst>
                <a:latin typeface="Arial" pitchFamily="34" charset="0"/>
                <a:cs typeface="Arial" pitchFamily="34" charset="0"/>
              </a:rPr>
              <a:t>Micro. Papillary carcinoma</a:t>
            </a:r>
            <a:br>
              <a:rPr lang="en-US" b="1">
                <a:solidFill>
                  <a:srgbClr val="CCFFCC"/>
                </a:solidFill>
                <a:effectLst>
                  <a:outerShdw blurRad="38100" dist="38100" dir="2700000" algn="tl">
                    <a:srgbClr val="000000"/>
                  </a:outerShdw>
                </a:effectLst>
                <a:latin typeface="Arial" pitchFamily="34" charset="0"/>
                <a:cs typeface="Arial" pitchFamily="34" charset="0"/>
              </a:rPr>
            </a:br>
            <a:r>
              <a:rPr lang="en-US" b="1">
                <a:solidFill>
                  <a:srgbClr val="CCFFCC"/>
                </a:solidFill>
                <a:effectLst>
                  <a:outerShdw blurRad="38100" dist="38100" dir="2700000" algn="tl">
                    <a:srgbClr val="000000"/>
                  </a:outerShdw>
                </a:effectLst>
                <a:latin typeface="Arial" pitchFamily="34" charset="0"/>
                <a:cs typeface="Arial" pitchFamily="34" charset="0"/>
              </a:rPr>
              <a:t>"Orphan Annie eye" clear nuclei </a:t>
            </a:r>
          </a:p>
        </p:txBody>
      </p:sp>
    </p:spTree>
    <p:extLst>
      <p:ext uri="{BB962C8B-B14F-4D97-AF65-F5344CB8AC3E}">
        <p14:creationId xmlns:p14="http://schemas.microsoft.com/office/powerpoint/2010/main" val="32628435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58724"/>
                                        </p:tgtEl>
                                        <p:attrNameLst>
                                          <p:attrName>style.visibility</p:attrName>
                                        </p:attrNameLst>
                                      </p:cBhvr>
                                      <p:to>
                                        <p:strVal val="visible"/>
                                      </p:to>
                                    </p:set>
                                    <p:animEffect transition="in" filter="fade">
                                      <p:cBhvr>
                                        <p:cTn id="7" dur="770" decel="100000"/>
                                        <p:tgtEl>
                                          <p:spTgt spid="158724"/>
                                        </p:tgtEl>
                                      </p:cBhvr>
                                    </p:animEffect>
                                    <p:animScale>
                                      <p:cBhvr>
                                        <p:cTn id="8" dur="770" decel="100000"/>
                                        <p:tgtEl>
                                          <p:spTgt spid="158724"/>
                                        </p:tgtEl>
                                      </p:cBhvr>
                                      <p:from x="10000" y="10000"/>
                                      <p:to x="200000" y="450000"/>
                                    </p:animScale>
                                    <p:animScale>
                                      <p:cBhvr>
                                        <p:cTn id="9" dur="1230" accel="100000" fill="hold">
                                          <p:stCondLst>
                                            <p:cond delay="770"/>
                                          </p:stCondLst>
                                        </p:cTn>
                                        <p:tgtEl>
                                          <p:spTgt spid="158724"/>
                                        </p:tgtEl>
                                      </p:cBhvr>
                                      <p:from x="200000" y="450000"/>
                                      <p:to x="100000" y="100000"/>
                                    </p:animScale>
                                    <p:set>
                                      <p:cBhvr>
                                        <p:cTn id="10" dur="770" fill="hold"/>
                                        <p:tgtEl>
                                          <p:spTgt spid="158724"/>
                                        </p:tgtEl>
                                        <p:attrNameLst>
                                          <p:attrName>ppt_x</p:attrName>
                                        </p:attrNameLst>
                                      </p:cBhvr>
                                      <p:to>
                                        <p:strVal val="(0.5)"/>
                                      </p:to>
                                    </p:set>
                                    <p:anim from="(0.5)" to="(#ppt_x)" calcmode="lin" valueType="num">
                                      <p:cBhvr>
                                        <p:cTn id="11" dur="1230" accel="100000" fill="hold">
                                          <p:stCondLst>
                                            <p:cond delay="770"/>
                                          </p:stCondLst>
                                        </p:cTn>
                                        <p:tgtEl>
                                          <p:spTgt spid="158724"/>
                                        </p:tgtEl>
                                        <p:attrNameLst>
                                          <p:attrName>ppt_x</p:attrName>
                                        </p:attrNameLst>
                                      </p:cBhvr>
                                    </p:anim>
                                    <p:set>
                                      <p:cBhvr>
                                        <p:cTn id="12" dur="770" fill="hold"/>
                                        <p:tgtEl>
                                          <p:spTgt spid="158724"/>
                                        </p:tgtEl>
                                        <p:attrNameLst>
                                          <p:attrName>ppt_y</p:attrName>
                                        </p:attrNameLst>
                                      </p:cBhvr>
                                      <p:to>
                                        <p:strVal val="(#ppt_y+0.4)"/>
                                      </p:to>
                                    </p:set>
                                    <p:anim from="(#ppt_y+0.4)" to="(#ppt_y)" calcmode="lin" valueType="num">
                                      <p:cBhvr>
                                        <p:cTn id="13" dur="1230" accel="100000" fill="hold">
                                          <p:stCondLst>
                                            <p:cond delay="770"/>
                                          </p:stCondLst>
                                        </p:cTn>
                                        <p:tgtEl>
                                          <p:spTgt spid="158724"/>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158726"/>
                                        </p:tgtEl>
                                        <p:attrNameLst>
                                          <p:attrName>style.visibility</p:attrName>
                                        </p:attrNameLst>
                                      </p:cBhvr>
                                      <p:to>
                                        <p:strVal val="visible"/>
                                      </p:to>
                                    </p:set>
                                    <p:animEffect transition="in" filter="fade">
                                      <p:cBhvr>
                                        <p:cTn id="16" dur="770" decel="100000"/>
                                        <p:tgtEl>
                                          <p:spTgt spid="158726"/>
                                        </p:tgtEl>
                                      </p:cBhvr>
                                    </p:animEffect>
                                    <p:animScale>
                                      <p:cBhvr>
                                        <p:cTn id="17" dur="770" decel="100000"/>
                                        <p:tgtEl>
                                          <p:spTgt spid="158726"/>
                                        </p:tgtEl>
                                      </p:cBhvr>
                                      <p:from x="10000" y="10000"/>
                                      <p:to x="200000" y="450000"/>
                                    </p:animScale>
                                    <p:animScale>
                                      <p:cBhvr>
                                        <p:cTn id="18" dur="1230" accel="100000" fill="hold">
                                          <p:stCondLst>
                                            <p:cond delay="770"/>
                                          </p:stCondLst>
                                        </p:cTn>
                                        <p:tgtEl>
                                          <p:spTgt spid="158726"/>
                                        </p:tgtEl>
                                      </p:cBhvr>
                                      <p:from x="200000" y="450000"/>
                                      <p:to x="100000" y="100000"/>
                                    </p:animScale>
                                    <p:set>
                                      <p:cBhvr>
                                        <p:cTn id="19" dur="770" fill="hold"/>
                                        <p:tgtEl>
                                          <p:spTgt spid="158726"/>
                                        </p:tgtEl>
                                        <p:attrNameLst>
                                          <p:attrName>ppt_x</p:attrName>
                                        </p:attrNameLst>
                                      </p:cBhvr>
                                      <p:to>
                                        <p:strVal val="(0.5)"/>
                                      </p:to>
                                    </p:set>
                                    <p:anim from="(0.5)" to="(#ppt_x)" calcmode="lin" valueType="num">
                                      <p:cBhvr>
                                        <p:cTn id="20" dur="1230" accel="100000" fill="hold">
                                          <p:stCondLst>
                                            <p:cond delay="770"/>
                                          </p:stCondLst>
                                        </p:cTn>
                                        <p:tgtEl>
                                          <p:spTgt spid="158726"/>
                                        </p:tgtEl>
                                        <p:attrNameLst>
                                          <p:attrName>ppt_x</p:attrName>
                                        </p:attrNameLst>
                                      </p:cBhvr>
                                    </p:anim>
                                    <p:set>
                                      <p:cBhvr>
                                        <p:cTn id="21" dur="770" fill="hold"/>
                                        <p:tgtEl>
                                          <p:spTgt spid="158726"/>
                                        </p:tgtEl>
                                        <p:attrNameLst>
                                          <p:attrName>ppt_y</p:attrName>
                                        </p:attrNameLst>
                                      </p:cBhvr>
                                      <p:to>
                                        <p:strVal val="(#ppt_y+0.4)"/>
                                      </p:to>
                                    </p:set>
                                    <p:anim from="(#ppt_y+0.4)" to="(#ppt_y)" calcmode="lin" valueType="num">
                                      <p:cBhvr>
                                        <p:cTn id="22" dur="1230" accel="100000" fill="hold">
                                          <p:stCondLst>
                                            <p:cond delay="770"/>
                                          </p:stCondLst>
                                        </p:cTn>
                                        <p:tgtEl>
                                          <p:spTgt spid="158726"/>
                                        </p:tgtEl>
                                        <p:attrNameLst>
                                          <p:attrName>ppt_y</p:attrName>
                                        </p:attrNameLst>
                                      </p:cBhvr>
                                    </p:anim>
                                  </p:childTnLst>
                                </p:cTn>
                              </p:par>
                              <p:par>
                                <p:cTn id="23" presetID="51" presetClass="entr" presetSubtype="0" fill="hold" nodeType="withEffect">
                                  <p:stCondLst>
                                    <p:cond delay="0"/>
                                  </p:stCondLst>
                                  <p:childTnLst>
                                    <p:set>
                                      <p:cBhvr>
                                        <p:cTn id="24" dur="1" fill="hold">
                                          <p:stCondLst>
                                            <p:cond delay="0"/>
                                          </p:stCondLst>
                                        </p:cTn>
                                        <p:tgtEl>
                                          <p:spTgt spid="158725"/>
                                        </p:tgtEl>
                                        <p:attrNameLst>
                                          <p:attrName>style.visibility</p:attrName>
                                        </p:attrNameLst>
                                      </p:cBhvr>
                                      <p:to>
                                        <p:strVal val="visible"/>
                                      </p:to>
                                    </p:set>
                                    <p:animEffect transition="in" filter="fade">
                                      <p:cBhvr>
                                        <p:cTn id="25" dur="770" decel="100000"/>
                                        <p:tgtEl>
                                          <p:spTgt spid="158725"/>
                                        </p:tgtEl>
                                      </p:cBhvr>
                                    </p:animEffect>
                                    <p:animScale>
                                      <p:cBhvr>
                                        <p:cTn id="26" dur="770" decel="100000"/>
                                        <p:tgtEl>
                                          <p:spTgt spid="158725"/>
                                        </p:tgtEl>
                                      </p:cBhvr>
                                      <p:from x="10000" y="10000"/>
                                      <p:to x="200000" y="450000"/>
                                    </p:animScale>
                                    <p:animScale>
                                      <p:cBhvr>
                                        <p:cTn id="27" dur="1230" accel="100000" fill="hold">
                                          <p:stCondLst>
                                            <p:cond delay="770"/>
                                          </p:stCondLst>
                                        </p:cTn>
                                        <p:tgtEl>
                                          <p:spTgt spid="158725"/>
                                        </p:tgtEl>
                                      </p:cBhvr>
                                      <p:from x="200000" y="450000"/>
                                      <p:to x="100000" y="100000"/>
                                    </p:animScale>
                                    <p:set>
                                      <p:cBhvr>
                                        <p:cTn id="28" dur="770" fill="hold"/>
                                        <p:tgtEl>
                                          <p:spTgt spid="158725"/>
                                        </p:tgtEl>
                                        <p:attrNameLst>
                                          <p:attrName>ppt_x</p:attrName>
                                        </p:attrNameLst>
                                      </p:cBhvr>
                                      <p:to>
                                        <p:strVal val="(0.5)"/>
                                      </p:to>
                                    </p:set>
                                    <p:anim from="(0.5)" to="(#ppt_x)" calcmode="lin" valueType="num">
                                      <p:cBhvr>
                                        <p:cTn id="29" dur="1230" accel="100000" fill="hold">
                                          <p:stCondLst>
                                            <p:cond delay="770"/>
                                          </p:stCondLst>
                                        </p:cTn>
                                        <p:tgtEl>
                                          <p:spTgt spid="158725"/>
                                        </p:tgtEl>
                                        <p:attrNameLst>
                                          <p:attrName>ppt_x</p:attrName>
                                        </p:attrNameLst>
                                      </p:cBhvr>
                                    </p:anim>
                                    <p:set>
                                      <p:cBhvr>
                                        <p:cTn id="30" dur="770" fill="hold"/>
                                        <p:tgtEl>
                                          <p:spTgt spid="158725"/>
                                        </p:tgtEl>
                                        <p:attrNameLst>
                                          <p:attrName>ppt_y</p:attrName>
                                        </p:attrNameLst>
                                      </p:cBhvr>
                                      <p:to>
                                        <p:strVal val="(#ppt_y+0.4)"/>
                                      </p:to>
                                    </p:set>
                                    <p:anim from="(#ppt_y+0.4)" to="(#ppt_y)" calcmode="lin" valueType="num">
                                      <p:cBhvr>
                                        <p:cTn id="31" dur="1230" accel="100000" fill="hold">
                                          <p:stCondLst>
                                            <p:cond delay="770"/>
                                          </p:stCondLst>
                                        </p:cTn>
                                        <p:tgtEl>
                                          <p:spTgt spid="158725"/>
                                        </p:tgtEl>
                                        <p:attrNameLst>
                                          <p:attrName>ppt_y</p:attrName>
                                        </p:attrNameLst>
                                      </p:cBhvr>
                                    </p:anim>
                                  </p:childTnLst>
                                </p:cTn>
                              </p:par>
                            </p:childTnLst>
                          </p:cTn>
                        </p:par>
                        <p:par>
                          <p:cTn id="32" fill="hold" nodeType="afterGroup">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58727"/>
                                        </p:tgtEl>
                                        <p:attrNameLst>
                                          <p:attrName>style.visibility</p:attrName>
                                        </p:attrNameLst>
                                      </p:cBhvr>
                                      <p:to>
                                        <p:strVal val="visible"/>
                                      </p:to>
                                    </p:set>
                                    <p:animEffect transition="in" filter="fade">
                                      <p:cBhvr>
                                        <p:cTn id="35" dur="1000"/>
                                        <p:tgtEl>
                                          <p:spTgt spid="158727"/>
                                        </p:tgtEl>
                                      </p:cBhvr>
                                    </p:animEffect>
                                    <p:anim calcmode="lin" valueType="num">
                                      <p:cBhvr>
                                        <p:cTn id="36" dur="1000" fill="hold"/>
                                        <p:tgtEl>
                                          <p:spTgt spid="158727"/>
                                        </p:tgtEl>
                                        <p:attrNameLst>
                                          <p:attrName>ppt_x</p:attrName>
                                        </p:attrNameLst>
                                      </p:cBhvr>
                                      <p:tavLst>
                                        <p:tav tm="0">
                                          <p:val>
                                            <p:strVal val="#ppt_x"/>
                                          </p:val>
                                        </p:tav>
                                        <p:tav tm="100000">
                                          <p:val>
                                            <p:strVal val="#ppt_x"/>
                                          </p:val>
                                        </p:tav>
                                      </p:tavLst>
                                    </p:anim>
                                    <p:anim calcmode="lin" valueType="num">
                                      <p:cBhvr>
                                        <p:cTn id="37" dur="1000" fill="hold"/>
                                        <p:tgtEl>
                                          <p:spTgt spid="1587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58729"/>
                                        </p:tgtEl>
                                        <p:attrNameLst>
                                          <p:attrName>style.visibility</p:attrName>
                                        </p:attrNameLst>
                                      </p:cBhvr>
                                      <p:to>
                                        <p:strVal val="visible"/>
                                      </p:to>
                                    </p:set>
                                    <p:animEffect transition="in" filter="fade">
                                      <p:cBhvr>
                                        <p:cTn id="40" dur="1000"/>
                                        <p:tgtEl>
                                          <p:spTgt spid="158729"/>
                                        </p:tgtEl>
                                      </p:cBhvr>
                                    </p:animEffect>
                                    <p:anim calcmode="lin" valueType="num">
                                      <p:cBhvr>
                                        <p:cTn id="41" dur="1000" fill="hold"/>
                                        <p:tgtEl>
                                          <p:spTgt spid="158729"/>
                                        </p:tgtEl>
                                        <p:attrNameLst>
                                          <p:attrName>ppt_x</p:attrName>
                                        </p:attrNameLst>
                                      </p:cBhvr>
                                      <p:tavLst>
                                        <p:tav tm="0">
                                          <p:val>
                                            <p:strVal val="#ppt_x"/>
                                          </p:val>
                                        </p:tav>
                                        <p:tav tm="100000">
                                          <p:val>
                                            <p:strVal val="#ppt_x"/>
                                          </p:val>
                                        </p:tav>
                                      </p:tavLst>
                                    </p:anim>
                                    <p:anim calcmode="lin" valueType="num">
                                      <p:cBhvr>
                                        <p:cTn id="42" dur="1000" fill="hold"/>
                                        <p:tgtEl>
                                          <p:spTgt spid="15872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58728"/>
                                        </p:tgtEl>
                                        <p:attrNameLst>
                                          <p:attrName>style.visibility</p:attrName>
                                        </p:attrNameLst>
                                      </p:cBhvr>
                                      <p:to>
                                        <p:strVal val="visible"/>
                                      </p:to>
                                    </p:set>
                                    <p:animEffect transition="in" filter="fade">
                                      <p:cBhvr>
                                        <p:cTn id="45" dur="1000"/>
                                        <p:tgtEl>
                                          <p:spTgt spid="158728"/>
                                        </p:tgtEl>
                                      </p:cBhvr>
                                    </p:animEffect>
                                    <p:anim calcmode="lin" valueType="num">
                                      <p:cBhvr>
                                        <p:cTn id="46" dur="1000" fill="hold"/>
                                        <p:tgtEl>
                                          <p:spTgt spid="158728"/>
                                        </p:tgtEl>
                                        <p:attrNameLst>
                                          <p:attrName>ppt_x</p:attrName>
                                        </p:attrNameLst>
                                      </p:cBhvr>
                                      <p:tavLst>
                                        <p:tav tm="0">
                                          <p:val>
                                            <p:strVal val="#ppt_x"/>
                                          </p:val>
                                        </p:tav>
                                        <p:tav tm="100000">
                                          <p:val>
                                            <p:strVal val="#ppt_x"/>
                                          </p:val>
                                        </p:tav>
                                      </p:tavLst>
                                    </p:anim>
                                    <p:anim calcmode="lin" valueType="num">
                                      <p:cBhvr>
                                        <p:cTn id="47" dur="1000" fill="hold"/>
                                        <p:tgtEl>
                                          <p:spTgt spid="1587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7" grpId="0"/>
      <p:bldP spid="158728" grpId="0"/>
      <p:bldP spid="15872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0" name="Text Box 10"/>
          <p:cNvSpPr txBox="1">
            <a:spLocks noChangeArrowheads="1"/>
          </p:cNvSpPr>
          <p:nvPr/>
        </p:nvSpPr>
        <p:spPr bwMode="auto">
          <a:xfrm>
            <a:off x="4860600" y="533145"/>
            <a:ext cx="4191000" cy="579437"/>
          </a:xfrm>
          <a:prstGeom prst="rect">
            <a:avLst/>
          </a:prstGeom>
          <a:noFill/>
          <a:ln w="9525">
            <a:noFill/>
            <a:miter lim="800000"/>
            <a:headEnd/>
            <a:tailEnd/>
          </a:ln>
          <a:effectLst/>
        </p:spPr>
        <p:txBody>
          <a:bodyPr>
            <a:spAutoFit/>
          </a:bodyPr>
          <a:lstStyle/>
          <a:p>
            <a:pPr eaLnBrk="1" hangingPunct="1">
              <a:spcBef>
                <a:spcPct val="50000"/>
              </a:spcBef>
              <a:defRPr/>
            </a:pPr>
            <a:r>
              <a:rPr lang="en-US" sz="3200" b="1" dirty="0">
                <a:solidFill>
                  <a:srgbClr val="FFFF66"/>
                </a:solidFill>
                <a:effectLst>
                  <a:outerShdw blurRad="38100" dist="38100" dir="2700000" algn="tl">
                    <a:srgbClr val="000000"/>
                  </a:outerShdw>
                </a:effectLst>
                <a:latin typeface="Arial" pitchFamily="34" charset="0"/>
                <a:cs typeface="Arial" pitchFamily="34" charset="0"/>
              </a:rPr>
              <a:t>Follicular carcinoma</a:t>
            </a:r>
          </a:p>
        </p:txBody>
      </p:sp>
      <p:sp>
        <p:nvSpPr>
          <p:cNvPr id="71691" name="Text Box 11"/>
          <p:cNvSpPr txBox="1">
            <a:spLocks noChangeArrowheads="1"/>
          </p:cNvSpPr>
          <p:nvPr/>
        </p:nvSpPr>
        <p:spPr bwMode="auto">
          <a:xfrm>
            <a:off x="2901840" y="1434139"/>
            <a:ext cx="8675687" cy="5094023"/>
          </a:xfrm>
          <a:prstGeom prst="rect">
            <a:avLst/>
          </a:prstGeom>
          <a:noFill/>
          <a:ln w="9525">
            <a:noFill/>
            <a:miter lim="800000"/>
            <a:headEnd/>
            <a:tailEnd/>
          </a:ln>
          <a:effectLst/>
        </p:spPr>
        <p:txBody>
          <a:bodyPr>
            <a:spAutoFit/>
          </a:bodyPr>
          <a:lstStyle/>
          <a:p>
            <a:pPr marL="363538" indent="-363538" algn="just">
              <a:lnSpc>
                <a:spcPct val="130000"/>
              </a:lnSpc>
              <a:buAutoNum type="arabicPeriod"/>
              <a:defRPr/>
            </a:pPr>
            <a:r>
              <a:rPr lang="en-US" b="1" dirty="0">
                <a:effectLst>
                  <a:outerShdw blurRad="38100" dist="38100" dir="2700000" algn="tl">
                    <a:srgbClr val="000000"/>
                  </a:outerShdw>
                </a:effectLst>
              </a:rPr>
              <a:t>It composes 10-20% of all thyroid cancer and more common in female with peak incidence in fifth decade.</a:t>
            </a:r>
          </a:p>
          <a:p>
            <a:pPr algn="just">
              <a:lnSpc>
                <a:spcPct val="130000"/>
              </a:lnSpc>
              <a:defRPr/>
            </a:pPr>
            <a:endParaRPr lang="en-US" b="1" dirty="0">
              <a:effectLst>
                <a:outerShdw blurRad="38100" dist="38100" dir="2700000" algn="tl">
                  <a:srgbClr val="000000"/>
                </a:outerShdw>
              </a:effectLst>
            </a:endParaRPr>
          </a:p>
          <a:p>
            <a:pPr marL="363538" indent="-363538" algn="just">
              <a:lnSpc>
                <a:spcPct val="130000"/>
              </a:lnSpc>
              <a:defRPr/>
            </a:pPr>
            <a:r>
              <a:rPr lang="en-US" b="1" dirty="0">
                <a:effectLst>
                  <a:outerShdw blurRad="38100" dist="38100" dir="2700000" algn="tl">
                    <a:srgbClr val="000000"/>
                  </a:outerShdw>
                </a:effectLst>
              </a:rPr>
              <a:t>2. Distant blood borne metastasis occur particularly to bone and lung with poor prognosis.</a:t>
            </a:r>
          </a:p>
          <a:p>
            <a:pPr marL="363538" indent="-363538" algn="just">
              <a:lnSpc>
                <a:spcPct val="130000"/>
              </a:lnSpc>
              <a:defRPr/>
            </a:pPr>
            <a:endParaRPr lang="en-US" b="1" dirty="0">
              <a:effectLst>
                <a:outerShdw blurRad="38100" dist="38100" dir="2700000" algn="tl">
                  <a:srgbClr val="000000"/>
                </a:outerShdw>
              </a:effectLst>
            </a:endParaRPr>
          </a:p>
          <a:p>
            <a:pPr marL="363538" indent="-363538" algn="just">
              <a:lnSpc>
                <a:spcPct val="130000"/>
              </a:lnSpc>
              <a:defRPr/>
            </a:pPr>
            <a:r>
              <a:rPr lang="en-US" b="1" dirty="0">
                <a:effectLst>
                  <a:outerShdw blurRad="38100" dist="38100" dir="2700000" algn="tl">
                    <a:srgbClr val="000000"/>
                  </a:outerShdw>
                </a:effectLst>
              </a:rPr>
              <a:t>3. </a:t>
            </a:r>
            <a:r>
              <a:rPr lang="en-US" b="1" dirty="0" err="1">
                <a:effectLst>
                  <a:outerShdw blurRad="38100" dist="38100" dir="2700000" algn="tl">
                    <a:srgbClr val="000000"/>
                  </a:outerShdw>
                </a:effectLst>
              </a:rPr>
              <a:t>Microscoplically</a:t>
            </a:r>
            <a:r>
              <a:rPr lang="en-US" b="1" dirty="0">
                <a:effectLst>
                  <a:outerShdw blurRad="38100" dist="38100" dir="2700000" algn="tl">
                    <a:srgbClr val="000000"/>
                  </a:outerShdw>
                </a:effectLst>
              </a:rPr>
              <a:t> most follicular carcinoma are composed of fairly uniform cells forming small follicles. </a:t>
            </a:r>
            <a:r>
              <a:rPr lang="en-US" b="1" dirty="0" err="1">
                <a:effectLst>
                  <a:outerShdw blurRad="38100" dist="38100" dir="2700000" algn="tl">
                    <a:srgbClr val="000000"/>
                  </a:outerShdw>
                </a:effectLst>
              </a:rPr>
              <a:t>Hurthle</a:t>
            </a:r>
            <a:r>
              <a:rPr lang="en-US" b="1" dirty="0">
                <a:effectLst>
                  <a:outerShdw blurRad="38100" dist="38100" dir="2700000" algn="tl">
                    <a:srgbClr val="000000"/>
                  </a:outerShdw>
                </a:effectLst>
              </a:rPr>
              <a:t> cell variant of follicular carcinoma may be seen.  </a:t>
            </a:r>
          </a:p>
          <a:p>
            <a:pPr marL="363538" indent="-363538" algn="just">
              <a:lnSpc>
                <a:spcPct val="130000"/>
              </a:lnSpc>
              <a:defRPr/>
            </a:pPr>
            <a:endParaRPr lang="en-US" b="1" dirty="0">
              <a:effectLst>
                <a:outerShdw blurRad="38100" dist="38100" dir="2700000" algn="tl">
                  <a:srgbClr val="000000"/>
                </a:outerShdw>
              </a:effectLst>
            </a:endParaRPr>
          </a:p>
          <a:p>
            <a:pPr marL="363538" indent="-363538" algn="just">
              <a:lnSpc>
                <a:spcPct val="130000"/>
              </a:lnSpc>
              <a:defRPr/>
            </a:pPr>
            <a:r>
              <a:rPr lang="en-US" b="1" dirty="0">
                <a:effectLst>
                  <a:outerShdw blurRad="38100" dist="38100" dir="2700000" algn="tl">
                    <a:srgbClr val="000000"/>
                  </a:outerShdw>
                </a:effectLst>
              </a:rPr>
              <a:t>4. F. carcinoma can be divided into two group </a:t>
            </a:r>
          </a:p>
          <a:p>
            <a:pPr marL="363538" indent="-363538" algn="just">
              <a:lnSpc>
                <a:spcPct val="130000"/>
              </a:lnSpc>
              <a:defRPr/>
            </a:pPr>
            <a:r>
              <a:rPr lang="en-US" b="1" dirty="0">
                <a:effectLst>
                  <a:outerShdw blurRad="38100" dist="38100" dir="2700000" algn="tl">
                    <a:srgbClr val="000000"/>
                  </a:outerShdw>
                </a:effectLst>
              </a:rPr>
              <a:t>    a. widely invasive </a:t>
            </a:r>
            <a:r>
              <a:rPr lang="en-US" b="1" dirty="0" err="1">
                <a:effectLst>
                  <a:outerShdw blurRad="38100" dist="38100" dir="2700000" algn="tl">
                    <a:srgbClr val="000000"/>
                  </a:outerShdw>
                </a:effectLst>
              </a:rPr>
              <a:t>tumour</a:t>
            </a:r>
            <a:r>
              <a:rPr lang="en-US" b="1" dirty="0">
                <a:effectLst>
                  <a:outerShdw blurRad="38100" dist="38100" dir="2700000" algn="tl">
                    <a:srgbClr val="000000"/>
                  </a:outerShdw>
                </a:effectLst>
              </a:rPr>
              <a:t> which spread throughout normally</a:t>
            </a:r>
            <a:br>
              <a:rPr lang="en-US" b="1" dirty="0">
                <a:effectLst>
                  <a:outerShdw blurRad="38100" dist="38100" dir="2700000" algn="tl">
                    <a:srgbClr val="000000"/>
                  </a:outerShdw>
                </a:effectLst>
              </a:rPr>
            </a:br>
            <a:r>
              <a:rPr lang="en-US" b="1" dirty="0">
                <a:effectLst>
                  <a:outerShdw blurRad="38100" dist="38100" dir="2700000" algn="tl">
                    <a:srgbClr val="000000"/>
                  </a:outerShdw>
                </a:effectLst>
              </a:rPr>
              <a:t>     gland.</a:t>
            </a:r>
          </a:p>
          <a:p>
            <a:pPr marL="363538" indent="-363538" algn="just">
              <a:lnSpc>
                <a:spcPct val="130000"/>
              </a:lnSpc>
              <a:defRPr/>
            </a:pPr>
            <a:r>
              <a:rPr lang="en-US" b="1" dirty="0">
                <a:effectLst>
                  <a:outerShdw blurRad="38100" dist="38100" dir="2700000" algn="tl">
                    <a:srgbClr val="000000"/>
                  </a:outerShdw>
                </a:effectLst>
              </a:rPr>
              <a:t>    b. microscopic invasion of fibrous capsule and blood vessels.</a:t>
            </a:r>
          </a:p>
        </p:txBody>
      </p:sp>
    </p:spTree>
    <p:extLst>
      <p:ext uri="{BB962C8B-B14F-4D97-AF65-F5344CB8AC3E}">
        <p14:creationId xmlns:p14="http://schemas.microsoft.com/office/powerpoint/2010/main" val="744539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690"/>
                                        </p:tgtEl>
                                        <p:attrNameLst>
                                          <p:attrName>style.visibility</p:attrName>
                                        </p:attrNameLst>
                                      </p:cBhvr>
                                      <p:to>
                                        <p:strVal val="visible"/>
                                      </p:to>
                                    </p:set>
                                    <p:anim calcmode="lin" valueType="num">
                                      <p:cBhvr>
                                        <p:cTn id="7" dur="500" fill="hold"/>
                                        <p:tgtEl>
                                          <p:spTgt spid="7169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690"/>
                                        </p:tgtEl>
                                        <p:attrNameLst>
                                          <p:attrName>ppt_y</p:attrName>
                                        </p:attrNameLst>
                                      </p:cBhvr>
                                      <p:tavLst>
                                        <p:tav tm="0">
                                          <p:val>
                                            <p:strVal val="#ppt_y"/>
                                          </p:val>
                                        </p:tav>
                                        <p:tav tm="100000">
                                          <p:val>
                                            <p:strVal val="#ppt_y"/>
                                          </p:val>
                                        </p:tav>
                                      </p:tavLst>
                                    </p:anim>
                                    <p:anim calcmode="lin" valueType="num">
                                      <p:cBhvr>
                                        <p:cTn id="9" dur="500" fill="hold"/>
                                        <p:tgtEl>
                                          <p:spTgt spid="7169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6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690"/>
                                        </p:tgtEl>
                                      </p:cBhvr>
                                    </p:animEffect>
                                  </p:childTnLst>
                                </p:cTn>
                              </p:par>
                            </p:childTnLst>
                          </p:cTn>
                        </p:par>
                        <p:par>
                          <p:cTn id="12" fill="hold" nodeType="afterGroup">
                            <p:stCondLst>
                              <p:cond delay="1400"/>
                            </p:stCondLst>
                            <p:childTnLst>
                              <p:par>
                                <p:cTn id="13" presetID="39" presetClass="entr" presetSubtype="0" accel="100000" fill="hold" grpId="0" nodeType="afterEffect">
                                  <p:stCondLst>
                                    <p:cond delay="0"/>
                                  </p:stCondLst>
                                  <p:childTnLst>
                                    <p:set>
                                      <p:cBhvr>
                                        <p:cTn id="14" dur="1" fill="hold">
                                          <p:stCondLst>
                                            <p:cond delay="0"/>
                                          </p:stCondLst>
                                        </p:cTn>
                                        <p:tgtEl>
                                          <p:spTgt spid="71691"/>
                                        </p:tgtEl>
                                        <p:attrNameLst>
                                          <p:attrName>style.visibility</p:attrName>
                                        </p:attrNameLst>
                                      </p:cBhvr>
                                      <p:to>
                                        <p:strVal val="visible"/>
                                      </p:to>
                                    </p:set>
                                    <p:anim calcmode="lin" valueType="num">
                                      <p:cBhvr>
                                        <p:cTn id="15" dur="500" fill="hold"/>
                                        <p:tgtEl>
                                          <p:spTgt spid="71691"/>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71691"/>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71691"/>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716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0" grpId="0"/>
      <p:bldP spid="7169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6289675" y="260351"/>
            <a:ext cx="4256088" cy="6264275"/>
            <a:chOff x="2925" y="592"/>
            <a:chExt cx="2786" cy="3655"/>
          </a:xfrm>
        </p:grpSpPr>
        <p:pic>
          <p:nvPicPr>
            <p:cNvPr id="46087" name="Picture 5" descr="Image-15"/>
            <p:cNvPicPr>
              <a:picLocks noChangeAspect="1" noChangeArrowheads="1"/>
            </p:cNvPicPr>
            <p:nvPr/>
          </p:nvPicPr>
          <p:blipFill>
            <a:blip r:embed="rId2">
              <a:lum bright="-6000" contrast="18000"/>
              <a:grayscl/>
              <a:extLst>
                <a:ext uri="{28A0092B-C50C-407E-A947-70E740481C1C}">
                  <a14:useLocalDpi xmlns:a14="http://schemas.microsoft.com/office/drawing/2010/main" val="0"/>
                </a:ext>
              </a:extLst>
            </a:blip>
            <a:srcRect l="4774" t="3232" r="90" b="3937"/>
            <a:stretch>
              <a:fillRect/>
            </a:stretch>
          </p:blipFill>
          <p:spPr bwMode="auto">
            <a:xfrm>
              <a:off x="2925" y="592"/>
              <a:ext cx="2786" cy="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8" name="Rectangle 6"/>
            <p:cNvSpPr>
              <a:spLocks noChangeArrowheads="1"/>
            </p:cNvSpPr>
            <p:nvPr/>
          </p:nvSpPr>
          <p:spPr bwMode="auto">
            <a:xfrm>
              <a:off x="2935" y="3766"/>
              <a:ext cx="716" cy="181"/>
            </a:xfrm>
            <a:prstGeom prst="rect">
              <a:avLst/>
            </a:prstGeom>
            <a:solidFill>
              <a:schemeClr val="tx1"/>
            </a:solidFill>
            <a:ln w="9525">
              <a:solidFill>
                <a:schemeClr val="tx1"/>
              </a:solidFill>
              <a:miter lim="800000"/>
              <a:headEnd/>
              <a:tailEnd/>
            </a:ln>
          </p:spPr>
          <p:txBody>
            <a:bodyPr wrap="none" anchor="ct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ar-SA" sz="2400">
                <a:latin typeface="Times New Roman" panose="02020603050405020304" pitchFamily="18" charset="0"/>
                <a:cs typeface="Times New Roman" panose="02020603050405020304" pitchFamily="18" charset="0"/>
              </a:endParaRPr>
            </a:p>
          </p:txBody>
        </p:sp>
      </p:grpSp>
      <p:pic>
        <p:nvPicPr>
          <p:cNvPr id="159751" name="Picture 7" descr="Untitle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6" y="3594100"/>
            <a:ext cx="4322763"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52" name="Picture 8" descr="Untitle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1176" y="274639"/>
            <a:ext cx="4321175" cy="254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754" name="Text Box 10"/>
          <p:cNvSpPr txBox="1">
            <a:spLocks noChangeArrowheads="1"/>
          </p:cNvSpPr>
          <p:nvPr/>
        </p:nvSpPr>
        <p:spPr bwMode="auto">
          <a:xfrm>
            <a:off x="1774825" y="2838450"/>
            <a:ext cx="4249738" cy="609600"/>
          </a:xfrm>
          <a:prstGeom prst="rect">
            <a:avLst/>
          </a:prstGeom>
          <a:noFill/>
          <a:ln w="9525">
            <a:noFill/>
            <a:miter lim="800000"/>
            <a:headEnd/>
            <a:tailEnd/>
          </a:ln>
          <a:effectLst/>
        </p:spPr>
        <p:txBody>
          <a:bodyPr>
            <a:spAutoFit/>
          </a:bodyPr>
          <a:lstStyle/>
          <a:p>
            <a:pPr algn="ctr" eaLnBrk="1" hangingPunct="1">
              <a:lnSpc>
                <a:spcPct val="85000"/>
              </a:lnSpc>
              <a:defRPr/>
            </a:pPr>
            <a:r>
              <a:rPr lang="en-US" sz="2000" b="1">
                <a:solidFill>
                  <a:srgbClr val="FF99FF"/>
                </a:solidFill>
                <a:effectLst>
                  <a:outerShdw blurRad="38100" dist="38100" dir="2700000" algn="tl">
                    <a:srgbClr val="000000"/>
                  </a:outerShdw>
                </a:effectLst>
              </a:rPr>
              <a:t>Follicular carcinoma of thyroid. </a:t>
            </a:r>
          </a:p>
          <a:p>
            <a:pPr algn="ctr" eaLnBrk="1" hangingPunct="1">
              <a:lnSpc>
                <a:spcPct val="85000"/>
              </a:lnSpc>
              <a:defRPr/>
            </a:pPr>
            <a:r>
              <a:rPr lang="en-US" sz="2000" b="1">
                <a:solidFill>
                  <a:srgbClr val="66FF99"/>
                </a:solidFill>
                <a:effectLst>
                  <a:outerShdw blurRad="38100" dist="38100" dir="2700000" algn="tl">
                    <a:srgbClr val="000000"/>
                  </a:outerShdw>
                </a:effectLst>
              </a:rPr>
              <a:t>(Intact capsule) </a:t>
            </a:r>
          </a:p>
        </p:txBody>
      </p:sp>
      <p:sp>
        <p:nvSpPr>
          <p:cNvPr id="159755" name="Text Box 11"/>
          <p:cNvSpPr txBox="1">
            <a:spLocks noChangeArrowheads="1"/>
          </p:cNvSpPr>
          <p:nvPr/>
        </p:nvSpPr>
        <p:spPr bwMode="auto">
          <a:xfrm>
            <a:off x="1847851" y="6165850"/>
            <a:ext cx="4176713" cy="609600"/>
          </a:xfrm>
          <a:prstGeom prst="rect">
            <a:avLst/>
          </a:prstGeom>
          <a:noFill/>
          <a:ln w="9525">
            <a:noFill/>
            <a:miter lim="800000"/>
            <a:headEnd/>
            <a:tailEnd/>
          </a:ln>
          <a:effectLst/>
        </p:spPr>
        <p:txBody>
          <a:bodyPr>
            <a:spAutoFit/>
          </a:bodyPr>
          <a:lstStyle/>
          <a:p>
            <a:pPr algn="ctr" eaLnBrk="1" hangingPunct="1">
              <a:lnSpc>
                <a:spcPct val="85000"/>
              </a:lnSpc>
              <a:defRPr/>
            </a:pPr>
            <a:r>
              <a:rPr lang="en-US" sz="2000" b="1">
                <a:solidFill>
                  <a:srgbClr val="FF99FF"/>
                </a:solidFill>
                <a:effectLst>
                  <a:outerShdw blurRad="38100" dist="38100" dir="2700000" algn="tl">
                    <a:srgbClr val="000000"/>
                  </a:outerShdw>
                </a:effectLst>
              </a:rPr>
              <a:t>Follicular carcinoma of thyroid. </a:t>
            </a:r>
          </a:p>
          <a:p>
            <a:pPr algn="ctr" eaLnBrk="1" hangingPunct="1">
              <a:lnSpc>
                <a:spcPct val="85000"/>
              </a:lnSpc>
              <a:defRPr/>
            </a:pPr>
            <a:r>
              <a:rPr lang="en-US" sz="2000" b="1">
                <a:solidFill>
                  <a:srgbClr val="66FF99"/>
                </a:solidFill>
                <a:effectLst>
                  <a:outerShdw blurRad="38100" dist="38100" dir="2700000" algn="tl">
                    <a:srgbClr val="000000"/>
                  </a:outerShdw>
                </a:effectLst>
              </a:rPr>
              <a:t>(Capsular invasion) </a:t>
            </a:r>
          </a:p>
        </p:txBody>
      </p:sp>
    </p:spTree>
    <p:extLst>
      <p:ext uri="{BB962C8B-B14F-4D97-AF65-F5344CB8AC3E}">
        <p14:creationId xmlns:p14="http://schemas.microsoft.com/office/powerpoint/2010/main" val="36035294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59752"/>
                                        </p:tgtEl>
                                        <p:attrNameLst>
                                          <p:attrName>style.visibility</p:attrName>
                                        </p:attrNameLst>
                                      </p:cBhvr>
                                      <p:to>
                                        <p:strVal val="visible"/>
                                      </p:to>
                                    </p:set>
                                    <p:animEffect transition="in" filter="fade">
                                      <p:cBhvr>
                                        <p:cTn id="7" dur="770" decel="100000"/>
                                        <p:tgtEl>
                                          <p:spTgt spid="159752"/>
                                        </p:tgtEl>
                                      </p:cBhvr>
                                    </p:animEffect>
                                    <p:animScale>
                                      <p:cBhvr>
                                        <p:cTn id="8" dur="770" decel="100000"/>
                                        <p:tgtEl>
                                          <p:spTgt spid="159752"/>
                                        </p:tgtEl>
                                      </p:cBhvr>
                                      <p:from x="10000" y="10000"/>
                                      <p:to x="200000" y="450000"/>
                                    </p:animScale>
                                    <p:animScale>
                                      <p:cBhvr>
                                        <p:cTn id="9" dur="1230" accel="100000" fill="hold">
                                          <p:stCondLst>
                                            <p:cond delay="770"/>
                                          </p:stCondLst>
                                        </p:cTn>
                                        <p:tgtEl>
                                          <p:spTgt spid="159752"/>
                                        </p:tgtEl>
                                      </p:cBhvr>
                                      <p:from x="200000" y="450000"/>
                                      <p:to x="100000" y="100000"/>
                                    </p:animScale>
                                    <p:set>
                                      <p:cBhvr>
                                        <p:cTn id="10" dur="770" fill="hold"/>
                                        <p:tgtEl>
                                          <p:spTgt spid="159752"/>
                                        </p:tgtEl>
                                        <p:attrNameLst>
                                          <p:attrName>ppt_x</p:attrName>
                                        </p:attrNameLst>
                                      </p:cBhvr>
                                      <p:to>
                                        <p:strVal val="(0.5)"/>
                                      </p:to>
                                    </p:set>
                                    <p:anim from="(0.5)" to="(#ppt_x)" calcmode="lin" valueType="num">
                                      <p:cBhvr>
                                        <p:cTn id="11" dur="1230" accel="100000" fill="hold">
                                          <p:stCondLst>
                                            <p:cond delay="770"/>
                                          </p:stCondLst>
                                        </p:cTn>
                                        <p:tgtEl>
                                          <p:spTgt spid="159752"/>
                                        </p:tgtEl>
                                        <p:attrNameLst>
                                          <p:attrName>ppt_x</p:attrName>
                                        </p:attrNameLst>
                                      </p:cBhvr>
                                    </p:anim>
                                    <p:set>
                                      <p:cBhvr>
                                        <p:cTn id="12" dur="770" fill="hold"/>
                                        <p:tgtEl>
                                          <p:spTgt spid="159752"/>
                                        </p:tgtEl>
                                        <p:attrNameLst>
                                          <p:attrName>ppt_y</p:attrName>
                                        </p:attrNameLst>
                                      </p:cBhvr>
                                      <p:to>
                                        <p:strVal val="(#ppt_y+0.4)"/>
                                      </p:to>
                                    </p:set>
                                    <p:anim from="(#ppt_y+0.4)" to="(#ppt_y)" calcmode="lin" valueType="num">
                                      <p:cBhvr>
                                        <p:cTn id="13" dur="1230" accel="100000" fill="hold">
                                          <p:stCondLst>
                                            <p:cond delay="770"/>
                                          </p:stCondLst>
                                        </p:cTn>
                                        <p:tgtEl>
                                          <p:spTgt spid="159752"/>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159751"/>
                                        </p:tgtEl>
                                        <p:attrNameLst>
                                          <p:attrName>style.visibility</p:attrName>
                                        </p:attrNameLst>
                                      </p:cBhvr>
                                      <p:to>
                                        <p:strVal val="visible"/>
                                      </p:to>
                                    </p:set>
                                    <p:animEffect transition="in" filter="fade">
                                      <p:cBhvr>
                                        <p:cTn id="16" dur="770" decel="100000"/>
                                        <p:tgtEl>
                                          <p:spTgt spid="159751"/>
                                        </p:tgtEl>
                                      </p:cBhvr>
                                    </p:animEffect>
                                    <p:animScale>
                                      <p:cBhvr>
                                        <p:cTn id="17" dur="770" decel="100000"/>
                                        <p:tgtEl>
                                          <p:spTgt spid="159751"/>
                                        </p:tgtEl>
                                      </p:cBhvr>
                                      <p:from x="10000" y="10000"/>
                                      <p:to x="200000" y="450000"/>
                                    </p:animScale>
                                    <p:animScale>
                                      <p:cBhvr>
                                        <p:cTn id="18" dur="1230" accel="100000" fill="hold">
                                          <p:stCondLst>
                                            <p:cond delay="770"/>
                                          </p:stCondLst>
                                        </p:cTn>
                                        <p:tgtEl>
                                          <p:spTgt spid="159751"/>
                                        </p:tgtEl>
                                      </p:cBhvr>
                                      <p:from x="200000" y="450000"/>
                                      <p:to x="100000" y="100000"/>
                                    </p:animScale>
                                    <p:set>
                                      <p:cBhvr>
                                        <p:cTn id="19" dur="770" fill="hold"/>
                                        <p:tgtEl>
                                          <p:spTgt spid="159751"/>
                                        </p:tgtEl>
                                        <p:attrNameLst>
                                          <p:attrName>ppt_x</p:attrName>
                                        </p:attrNameLst>
                                      </p:cBhvr>
                                      <p:to>
                                        <p:strVal val="(0.5)"/>
                                      </p:to>
                                    </p:set>
                                    <p:anim from="(0.5)" to="(#ppt_x)" calcmode="lin" valueType="num">
                                      <p:cBhvr>
                                        <p:cTn id="20" dur="1230" accel="100000" fill="hold">
                                          <p:stCondLst>
                                            <p:cond delay="770"/>
                                          </p:stCondLst>
                                        </p:cTn>
                                        <p:tgtEl>
                                          <p:spTgt spid="159751"/>
                                        </p:tgtEl>
                                        <p:attrNameLst>
                                          <p:attrName>ppt_x</p:attrName>
                                        </p:attrNameLst>
                                      </p:cBhvr>
                                    </p:anim>
                                    <p:set>
                                      <p:cBhvr>
                                        <p:cTn id="21" dur="770" fill="hold"/>
                                        <p:tgtEl>
                                          <p:spTgt spid="159751"/>
                                        </p:tgtEl>
                                        <p:attrNameLst>
                                          <p:attrName>ppt_y</p:attrName>
                                        </p:attrNameLst>
                                      </p:cBhvr>
                                      <p:to>
                                        <p:strVal val="(#ppt_y+0.4)"/>
                                      </p:to>
                                    </p:set>
                                    <p:anim from="(#ppt_y+0.4)" to="(#ppt_y)" calcmode="lin" valueType="num">
                                      <p:cBhvr>
                                        <p:cTn id="22" dur="1230" accel="100000" fill="hold">
                                          <p:stCondLst>
                                            <p:cond delay="770"/>
                                          </p:stCondLst>
                                        </p:cTn>
                                        <p:tgtEl>
                                          <p:spTgt spid="159751"/>
                                        </p:tgtEl>
                                        <p:attrNameLst>
                                          <p:attrName>ppt_y</p:attrName>
                                        </p:attrNameLst>
                                      </p:cBhvr>
                                    </p:anim>
                                  </p:childTnLst>
                                </p:cTn>
                              </p:par>
                              <p:par>
                                <p:cTn id="23" presetID="5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70" decel="100000"/>
                                        <p:tgtEl>
                                          <p:spTgt spid="2"/>
                                        </p:tgtEl>
                                      </p:cBhvr>
                                    </p:animEffect>
                                    <p:animScale>
                                      <p:cBhvr>
                                        <p:cTn id="26" dur="770" decel="100000"/>
                                        <p:tgtEl>
                                          <p:spTgt spid="2"/>
                                        </p:tgtEl>
                                      </p:cBhvr>
                                      <p:from x="10000" y="10000"/>
                                      <p:to x="200000" y="450000"/>
                                    </p:animScale>
                                    <p:animScale>
                                      <p:cBhvr>
                                        <p:cTn id="27" dur="1230" accel="100000" fill="hold">
                                          <p:stCondLst>
                                            <p:cond delay="770"/>
                                          </p:stCondLst>
                                        </p:cTn>
                                        <p:tgtEl>
                                          <p:spTgt spid="2"/>
                                        </p:tgtEl>
                                      </p:cBhvr>
                                      <p:from x="200000" y="450000"/>
                                      <p:to x="100000" y="100000"/>
                                    </p:animScale>
                                    <p:set>
                                      <p:cBhvr>
                                        <p:cTn id="28" dur="770" fill="hold"/>
                                        <p:tgtEl>
                                          <p:spTgt spid="2"/>
                                        </p:tgtEl>
                                        <p:attrNameLst>
                                          <p:attrName>ppt_x</p:attrName>
                                        </p:attrNameLst>
                                      </p:cBhvr>
                                      <p:to>
                                        <p:strVal val="(0.5)"/>
                                      </p:to>
                                    </p:set>
                                    <p:anim from="(0.5)" to="(#ppt_x)" calcmode="lin" valueType="num">
                                      <p:cBhvr>
                                        <p:cTn id="29" dur="1230" accel="100000" fill="hold">
                                          <p:stCondLst>
                                            <p:cond delay="770"/>
                                          </p:stCondLst>
                                        </p:cTn>
                                        <p:tgtEl>
                                          <p:spTgt spid="2"/>
                                        </p:tgtEl>
                                        <p:attrNameLst>
                                          <p:attrName>ppt_x</p:attrName>
                                        </p:attrNameLst>
                                      </p:cBhvr>
                                    </p:anim>
                                    <p:set>
                                      <p:cBhvr>
                                        <p:cTn id="30" dur="770" fill="hold"/>
                                        <p:tgtEl>
                                          <p:spTgt spid="2"/>
                                        </p:tgtEl>
                                        <p:attrNameLst>
                                          <p:attrName>ppt_y</p:attrName>
                                        </p:attrNameLst>
                                      </p:cBhvr>
                                      <p:to>
                                        <p:strVal val="(#ppt_y+0.4)"/>
                                      </p:to>
                                    </p:set>
                                    <p:anim from="(#ppt_y+0.4)" to="(#ppt_y)" calcmode="lin" valueType="num">
                                      <p:cBhvr>
                                        <p:cTn id="31" dur="1230" accel="100000" fill="hold">
                                          <p:stCondLst>
                                            <p:cond delay="770"/>
                                          </p:stCondLst>
                                        </p:cTn>
                                        <p:tgtEl>
                                          <p:spTgt spid="2"/>
                                        </p:tgtEl>
                                        <p:attrNameLst>
                                          <p:attrName>ppt_y</p:attrName>
                                        </p:attrNameLst>
                                      </p:cBhvr>
                                    </p:anim>
                                  </p:childTnLst>
                                </p:cTn>
                              </p:par>
                            </p:childTnLst>
                          </p:cTn>
                        </p:par>
                        <p:par>
                          <p:cTn id="32" fill="hold" nodeType="afterGroup">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59754"/>
                                        </p:tgtEl>
                                        <p:attrNameLst>
                                          <p:attrName>style.visibility</p:attrName>
                                        </p:attrNameLst>
                                      </p:cBhvr>
                                      <p:to>
                                        <p:strVal val="visible"/>
                                      </p:to>
                                    </p:set>
                                    <p:animEffect transition="in" filter="fade">
                                      <p:cBhvr>
                                        <p:cTn id="35" dur="1000"/>
                                        <p:tgtEl>
                                          <p:spTgt spid="159754"/>
                                        </p:tgtEl>
                                      </p:cBhvr>
                                    </p:animEffect>
                                    <p:anim calcmode="lin" valueType="num">
                                      <p:cBhvr>
                                        <p:cTn id="36" dur="1000" fill="hold"/>
                                        <p:tgtEl>
                                          <p:spTgt spid="159754"/>
                                        </p:tgtEl>
                                        <p:attrNameLst>
                                          <p:attrName>ppt_x</p:attrName>
                                        </p:attrNameLst>
                                      </p:cBhvr>
                                      <p:tavLst>
                                        <p:tav tm="0">
                                          <p:val>
                                            <p:strVal val="#ppt_x"/>
                                          </p:val>
                                        </p:tav>
                                        <p:tav tm="100000">
                                          <p:val>
                                            <p:strVal val="#ppt_x"/>
                                          </p:val>
                                        </p:tav>
                                      </p:tavLst>
                                    </p:anim>
                                    <p:anim calcmode="lin" valueType="num">
                                      <p:cBhvr>
                                        <p:cTn id="37" dur="1000" fill="hold"/>
                                        <p:tgtEl>
                                          <p:spTgt spid="15975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59755"/>
                                        </p:tgtEl>
                                        <p:attrNameLst>
                                          <p:attrName>style.visibility</p:attrName>
                                        </p:attrNameLst>
                                      </p:cBhvr>
                                      <p:to>
                                        <p:strVal val="visible"/>
                                      </p:to>
                                    </p:set>
                                    <p:animEffect transition="in" filter="fade">
                                      <p:cBhvr>
                                        <p:cTn id="40" dur="1000"/>
                                        <p:tgtEl>
                                          <p:spTgt spid="159755"/>
                                        </p:tgtEl>
                                      </p:cBhvr>
                                    </p:animEffect>
                                    <p:anim calcmode="lin" valueType="num">
                                      <p:cBhvr>
                                        <p:cTn id="41" dur="1000" fill="hold"/>
                                        <p:tgtEl>
                                          <p:spTgt spid="159755"/>
                                        </p:tgtEl>
                                        <p:attrNameLst>
                                          <p:attrName>ppt_x</p:attrName>
                                        </p:attrNameLst>
                                      </p:cBhvr>
                                      <p:tavLst>
                                        <p:tav tm="0">
                                          <p:val>
                                            <p:strVal val="#ppt_x"/>
                                          </p:val>
                                        </p:tav>
                                        <p:tav tm="100000">
                                          <p:val>
                                            <p:strVal val="#ppt_x"/>
                                          </p:val>
                                        </p:tav>
                                      </p:tavLst>
                                    </p:anim>
                                    <p:anim calcmode="lin" valueType="num">
                                      <p:cBhvr>
                                        <p:cTn id="42" dur="1000" fill="hold"/>
                                        <p:tgtEl>
                                          <p:spTgt spid="1597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4" grpId="0"/>
      <p:bldP spid="15975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5" name="Text Box 7"/>
          <p:cNvSpPr txBox="1">
            <a:spLocks noChangeArrowheads="1"/>
          </p:cNvSpPr>
          <p:nvPr/>
        </p:nvSpPr>
        <p:spPr bwMode="auto">
          <a:xfrm>
            <a:off x="4134262" y="424236"/>
            <a:ext cx="5616575"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Medullary carcinoma</a:t>
            </a:r>
          </a:p>
        </p:txBody>
      </p:sp>
      <p:sp>
        <p:nvSpPr>
          <p:cNvPr id="73736" name="Text Box 8"/>
          <p:cNvSpPr txBox="1">
            <a:spLocks noChangeArrowheads="1"/>
          </p:cNvSpPr>
          <p:nvPr/>
        </p:nvSpPr>
        <p:spPr bwMode="auto">
          <a:xfrm>
            <a:off x="2728400" y="2015680"/>
            <a:ext cx="8970962" cy="4713150"/>
          </a:xfrm>
          <a:prstGeom prst="rect">
            <a:avLst/>
          </a:prstGeom>
          <a:noFill/>
          <a:ln w="9525">
            <a:noFill/>
            <a:miter lim="800000"/>
            <a:headEnd/>
            <a:tailEnd/>
          </a:ln>
          <a:effectLst/>
        </p:spPr>
        <p:txBody>
          <a:bodyPr>
            <a:spAutoFit/>
          </a:bodyPr>
          <a:lstStyle/>
          <a:p>
            <a:pPr marL="363538" indent="-363538" algn="just">
              <a:lnSpc>
                <a:spcPct val="120000"/>
              </a:lnSpc>
              <a:buAutoNum type="arabicPeriod"/>
              <a:defRPr/>
            </a:pPr>
            <a:r>
              <a:rPr lang="en-US" b="1" dirty="0">
                <a:effectLst>
                  <a:outerShdw blurRad="38100" dist="38100" dir="2700000" algn="tl">
                    <a:srgbClr val="000000"/>
                  </a:outerShdw>
                </a:effectLst>
              </a:rPr>
              <a:t>It account for 5-10% of thyroid cancer with 10-20% familial tendency forming part of MEN II.</a:t>
            </a:r>
          </a:p>
          <a:p>
            <a:pPr algn="just">
              <a:lnSpc>
                <a:spcPct val="120000"/>
              </a:lnSpc>
              <a:defRPr/>
            </a:pPr>
            <a:endParaRPr lang="en-US" b="1" dirty="0">
              <a:effectLst>
                <a:outerShdw blurRad="38100" dist="38100" dir="2700000" algn="tl">
                  <a:srgbClr val="000000"/>
                </a:outerShdw>
              </a:effectLst>
            </a:endParaRPr>
          </a:p>
          <a:p>
            <a:pPr marL="363538" indent="-363538" algn="just">
              <a:lnSpc>
                <a:spcPct val="120000"/>
              </a:lnSpc>
              <a:defRPr/>
            </a:pPr>
            <a:r>
              <a:rPr lang="en-US" b="1" dirty="0">
                <a:effectLst>
                  <a:outerShdw blurRad="38100" dist="38100" dir="2700000" algn="tl">
                    <a:srgbClr val="000000"/>
                  </a:outerShdw>
                </a:effectLst>
              </a:rPr>
              <a:t>2. Sporadic type (80%) is usually unilateral and in old age “while the familial variant is usually bilateral and multifocal arising on background of c cell hyperplasia and occur before the age of 25 years.</a:t>
            </a:r>
          </a:p>
          <a:p>
            <a:pPr marL="363538" indent="-363538" algn="just">
              <a:lnSpc>
                <a:spcPct val="120000"/>
              </a:lnSpc>
              <a:defRPr/>
            </a:pPr>
            <a:endParaRPr lang="en-US" b="1" dirty="0">
              <a:effectLst>
                <a:outerShdw blurRad="38100" dist="38100" dir="2700000" algn="tl">
                  <a:srgbClr val="000000"/>
                </a:outerShdw>
              </a:effectLst>
            </a:endParaRPr>
          </a:p>
          <a:p>
            <a:pPr marL="363538" indent="-363538" algn="just">
              <a:lnSpc>
                <a:spcPct val="120000"/>
              </a:lnSpc>
              <a:defRPr/>
            </a:pPr>
            <a:r>
              <a:rPr lang="en-US" b="1" dirty="0">
                <a:effectLst>
                  <a:outerShdw blurRad="38100" dist="38100" dir="2700000" algn="tl">
                    <a:srgbClr val="000000"/>
                  </a:outerShdw>
                </a:effectLst>
              </a:rPr>
              <a:t>3. Histologically it consist of solid irregular group and cords of polygonal to spindle shaped cells which may form nests and even follicles.</a:t>
            </a:r>
          </a:p>
          <a:p>
            <a:pPr marL="363538" indent="-363538" algn="just">
              <a:lnSpc>
                <a:spcPct val="120000"/>
              </a:lnSpc>
              <a:defRPr/>
            </a:pPr>
            <a:endParaRPr lang="en-US" b="1" dirty="0">
              <a:effectLst>
                <a:outerShdw blurRad="38100" dist="38100" dir="2700000" algn="tl">
                  <a:srgbClr val="000000"/>
                </a:outerShdw>
              </a:effectLst>
            </a:endParaRPr>
          </a:p>
          <a:p>
            <a:pPr marL="363538" indent="-363538" algn="just">
              <a:lnSpc>
                <a:spcPct val="120000"/>
              </a:lnSpc>
              <a:defRPr/>
            </a:pPr>
            <a:r>
              <a:rPr lang="en-US" b="1" dirty="0">
                <a:effectLst>
                  <a:outerShdw blurRad="38100" dist="38100" dir="2700000" algn="tl">
                    <a:srgbClr val="000000"/>
                  </a:outerShdw>
                </a:effectLst>
              </a:rPr>
              <a:t>4. Calcitonin </a:t>
            </a:r>
            <a:r>
              <a:rPr lang="en-US" b="1" dirty="0" err="1">
                <a:effectLst>
                  <a:outerShdw blurRad="38100" dist="38100" dir="2700000" algn="tl">
                    <a:srgbClr val="000000"/>
                  </a:outerShdw>
                </a:effectLst>
              </a:rPr>
              <a:t>immunoreactivety</a:t>
            </a:r>
            <a:r>
              <a:rPr lang="en-US" b="1" dirty="0">
                <a:effectLst>
                  <a:outerShdw blurRad="38100" dist="38100" dir="2700000" algn="tl">
                    <a:srgbClr val="000000"/>
                  </a:outerShdw>
                </a:effectLst>
              </a:rPr>
              <a:t>, can be demonstrated in all cases. </a:t>
            </a:r>
            <a:br>
              <a:rPr lang="en-US" b="1" dirty="0">
                <a:effectLst>
                  <a:outerShdw blurRad="38100" dist="38100" dir="2700000" algn="tl">
                    <a:srgbClr val="000000"/>
                  </a:outerShdw>
                </a:effectLst>
              </a:rPr>
            </a:br>
            <a:r>
              <a:rPr lang="en-US" b="1" dirty="0">
                <a:effectLst>
                  <a:outerShdw blurRad="38100" dist="38100" dir="2700000" algn="tl">
                    <a:srgbClr val="000000"/>
                  </a:outerShdw>
                </a:effectLst>
              </a:rPr>
              <a:t>A cellular Amyloid deposits are present in the stroma.</a:t>
            </a:r>
          </a:p>
          <a:p>
            <a:pPr marL="363538" indent="-363538" algn="just">
              <a:lnSpc>
                <a:spcPct val="120000"/>
              </a:lnSpc>
              <a:defRPr/>
            </a:pPr>
            <a:endParaRPr lang="en-US" b="1" dirty="0">
              <a:effectLst>
                <a:outerShdw blurRad="38100" dist="38100" dir="2700000" algn="tl">
                  <a:srgbClr val="000000"/>
                </a:outerShdw>
              </a:effectLst>
            </a:endParaRPr>
          </a:p>
          <a:p>
            <a:pPr marL="363538" indent="-363538" algn="just">
              <a:lnSpc>
                <a:spcPct val="120000"/>
              </a:lnSpc>
              <a:defRPr/>
            </a:pPr>
            <a:r>
              <a:rPr lang="en-US" b="1" dirty="0">
                <a:effectLst>
                  <a:outerShdw blurRad="38100" dist="38100" dir="2700000" algn="tl">
                    <a:srgbClr val="000000"/>
                  </a:outerShdw>
                </a:effectLst>
              </a:rPr>
              <a:t>5. Spread by blood and lymphatic.</a:t>
            </a:r>
          </a:p>
        </p:txBody>
      </p:sp>
      <p:sp>
        <p:nvSpPr>
          <p:cNvPr id="73737" name="Text Box 9"/>
          <p:cNvSpPr txBox="1">
            <a:spLocks noChangeArrowheads="1"/>
          </p:cNvSpPr>
          <p:nvPr/>
        </p:nvSpPr>
        <p:spPr bwMode="auto">
          <a:xfrm>
            <a:off x="1477927" y="1245045"/>
            <a:ext cx="10579394" cy="477054"/>
          </a:xfrm>
          <a:prstGeom prst="rect">
            <a:avLst/>
          </a:prstGeom>
          <a:noFill/>
          <a:ln w="9525">
            <a:noFill/>
            <a:miter lim="800000"/>
            <a:headEnd/>
            <a:tailEnd/>
          </a:ln>
          <a:effectLst/>
        </p:spPr>
        <p:txBody>
          <a:bodyPr wrap="square">
            <a:spAutoFit/>
          </a:bodyPr>
          <a:lstStyle/>
          <a:p>
            <a:pPr eaLnBrk="1" hangingPunct="1">
              <a:spcBef>
                <a:spcPct val="50000"/>
              </a:spcBef>
              <a:defRPr/>
            </a:pPr>
            <a:r>
              <a:rPr lang="en-US" sz="2500" b="1" dirty="0">
                <a:effectLst>
                  <a:outerShdw blurRad="38100" dist="38100" dir="2700000" algn="tl">
                    <a:srgbClr val="000000"/>
                  </a:outerShdw>
                </a:effectLst>
              </a:rPr>
              <a:t>It is neuroendocrine neoplasm derived from parafollicular C-cell  </a:t>
            </a:r>
          </a:p>
        </p:txBody>
      </p:sp>
    </p:spTree>
    <p:extLst>
      <p:ext uri="{BB962C8B-B14F-4D97-AF65-F5344CB8AC3E}">
        <p14:creationId xmlns:p14="http://schemas.microsoft.com/office/powerpoint/2010/main" val="2611110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3735"/>
                                        </p:tgtEl>
                                        <p:attrNameLst>
                                          <p:attrName>style.visibility</p:attrName>
                                        </p:attrNameLst>
                                      </p:cBhvr>
                                      <p:to>
                                        <p:strVal val="visible"/>
                                      </p:to>
                                    </p:set>
                                    <p:anim calcmode="lin" valueType="num">
                                      <p:cBhvr>
                                        <p:cTn id="7" dur="500" fill="hold"/>
                                        <p:tgtEl>
                                          <p:spTgt spid="737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3735"/>
                                        </p:tgtEl>
                                        <p:attrNameLst>
                                          <p:attrName>ppt_y</p:attrName>
                                        </p:attrNameLst>
                                      </p:cBhvr>
                                      <p:tavLst>
                                        <p:tav tm="0">
                                          <p:val>
                                            <p:strVal val="#ppt_y"/>
                                          </p:val>
                                        </p:tav>
                                        <p:tav tm="100000">
                                          <p:val>
                                            <p:strVal val="#ppt_y"/>
                                          </p:val>
                                        </p:tav>
                                      </p:tavLst>
                                    </p:anim>
                                    <p:anim calcmode="lin" valueType="num">
                                      <p:cBhvr>
                                        <p:cTn id="9" dur="500" fill="hold"/>
                                        <p:tgtEl>
                                          <p:spTgt spid="737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37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3735"/>
                                        </p:tgtEl>
                                      </p:cBhvr>
                                    </p:animEffect>
                                  </p:childTnLst>
                                </p:cTn>
                              </p:par>
                            </p:childTnLst>
                          </p:cTn>
                        </p:par>
                        <p:par>
                          <p:cTn id="12" fill="hold" nodeType="afterGroup">
                            <p:stCondLst>
                              <p:cond delay="1350"/>
                            </p:stCondLst>
                            <p:childTnLst>
                              <p:par>
                                <p:cTn id="13" presetID="34" presetClass="entr" presetSubtype="0" fill="hold" grpId="0" nodeType="afterEffect">
                                  <p:stCondLst>
                                    <p:cond delay="0"/>
                                  </p:stCondLst>
                                  <p:childTnLst>
                                    <p:set>
                                      <p:cBhvr>
                                        <p:cTn id="14" dur="1" fill="hold">
                                          <p:stCondLst>
                                            <p:cond delay="0"/>
                                          </p:stCondLst>
                                        </p:cTn>
                                        <p:tgtEl>
                                          <p:spTgt spid="73737"/>
                                        </p:tgtEl>
                                        <p:attrNameLst>
                                          <p:attrName>style.visibility</p:attrName>
                                        </p:attrNameLst>
                                      </p:cBhvr>
                                      <p:to>
                                        <p:strVal val="visible"/>
                                      </p:to>
                                    </p:set>
                                    <p:anim from="(-#ppt_w/2)" to="(#ppt_x)" calcmode="lin" valueType="num">
                                      <p:cBhvr>
                                        <p:cTn id="15" dur="600" fill="hold">
                                          <p:stCondLst>
                                            <p:cond delay="0"/>
                                          </p:stCondLst>
                                        </p:cTn>
                                        <p:tgtEl>
                                          <p:spTgt spid="73737"/>
                                        </p:tgtEl>
                                        <p:attrNameLst>
                                          <p:attrName>ppt_x</p:attrName>
                                        </p:attrNameLst>
                                      </p:cBhvr>
                                    </p:anim>
                                    <p:anim from="0" to="-1.0" calcmode="lin" valueType="num">
                                      <p:cBhvr>
                                        <p:cTn id="16" dur="200" decel="50000" autoRev="1" fill="hold">
                                          <p:stCondLst>
                                            <p:cond delay="600"/>
                                          </p:stCondLst>
                                        </p:cTn>
                                        <p:tgtEl>
                                          <p:spTgt spid="73737"/>
                                        </p:tgtEl>
                                        <p:attrNameLst>
                                          <p:attrName>xshear</p:attrName>
                                        </p:attrNameLst>
                                      </p:cBhvr>
                                    </p:anim>
                                    <p:animScale>
                                      <p:cBhvr>
                                        <p:cTn id="17" dur="200" decel="100000" autoRev="1" fill="hold">
                                          <p:stCondLst>
                                            <p:cond delay="600"/>
                                          </p:stCondLst>
                                        </p:cTn>
                                        <p:tgtEl>
                                          <p:spTgt spid="73737"/>
                                        </p:tgtEl>
                                      </p:cBhvr>
                                      <p:from x="100000" y="100000"/>
                                      <p:to x="80000" y="100000"/>
                                    </p:animScale>
                                    <p:anim by="(#ppt_h/3+#ppt_w*0.1)" calcmode="lin" valueType="num">
                                      <p:cBhvr additive="sum">
                                        <p:cTn id="18" dur="200" decel="100000" autoRev="1" fill="hold">
                                          <p:stCondLst>
                                            <p:cond delay="600"/>
                                          </p:stCondLst>
                                        </p:cTn>
                                        <p:tgtEl>
                                          <p:spTgt spid="73737"/>
                                        </p:tgtEl>
                                        <p:attrNameLst>
                                          <p:attrName>ppt_x</p:attrName>
                                        </p:attrNameLst>
                                      </p:cBhvr>
                                    </p:anim>
                                  </p:childTnLst>
                                </p:cTn>
                              </p:par>
                            </p:childTnLst>
                          </p:cTn>
                        </p:par>
                        <p:par>
                          <p:cTn id="19" fill="hold" nodeType="afterGroup">
                            <p:stCondLst>
                              <p:cond delay="2350"/>
                            </p:stCondLst>
                            <p:childTnLst>
                              <p:par>
                                <p:cTn id="20" presetID="37" presetClass="entr" presetSubtype="0" fill="hold" grpId="0" nodeType="afterEffect">
                                  <p:stCondLst>
                                    <p:cond delay="0"/>
                                  </p:stCondLst>
                                  <p:childTnLst>
                                    <p:set>
                                      <p:cBhvr>
                                        <p:cTn id="21" dur="1" fill="hold">
                                          <p:stCondLst>
                                            <p:cond delay="0"/>
                                          </p:stCondLst>
                                        </p:cTn>
                                        <p:tgtEl>
                                          <p:spTgt spid="73736"/>
                                        </p:tgtEl>
                                        <p:attrNameLst>
                                          <p:attrName>style.visibility</p:attrName>
                                        </p:attrNameLst>
                                      </p:cBhvr>
                                      <p:to>
                                        <p:strVal val="visible"/>
                                      </p:to>
                                    </p:set>
                                    <p:animEffect transition="in" filter="fade">
                                      <p:cBhvr>
                                        <p:cTn id="22" dur="1000"/>
                                        <p:tgtEl>
                                          <p:spTgt spid="73736"/>
                                        </p:tgtEl>
                                      </p:cBhvr>
                                    </p:animEffect>
                                    <p:anim calcmode="lin" valueType="num">
                                      <p:cBhvr>
                                        <p:cTn id="23" dur="1000" fill="hold"/>
                                        <p:tgtEl>
                                          <p:spTgt spid="73736"/>
                                        </p:tgtEl>
                                        <p:attrNameLst>
                                          <p:attrName>ppt_x</p:attrName>
                                        </p:attrNameLst>
                                      </p:cBhvr>
                                      <p:tavLst>
                                        <p:tav tm="0">
                                          <p:val>
                                            <p:strVal val="#ppt_x"/>
                                          </p:val>
                                        </p:tav>
                                        <p:tav tm="100000">
                                          <p:val>
                                            <p:strVal val="#ppt_x"/>
                                          </p:val>
                                        </p:tav>
                                      </p:tavLst>
                                    </p:anim>
                                    <p:anim calcmode="lin" valueType="num">
                                      <p:cBhvr>
                                        <p:cTn id="24" dur="900" decel="100000" fill="hold"/>
                                        <p:tgtEl>
                                          <p:spTgt spid="7373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373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5" grpId="0"/>
      <p:bldP spid="73736" grpId="0"/>
      <p:bldP spid="7373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2" name="Picture 4" descr="Untitled-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717676" y="333376"/>
            <a:ext cx="4308475" cy="5153025"/>
          </a:xfrm>
          <a:noFill/>
          <a:extLst>
            <a:ext uri="{909E8E84-426E-40DD-AFC4-6F175D3DCCD1}">
              <a14:hiddenFill xmlns:a14="http://schemas.microsoft.com/office/drawing/2010/main">
                <a:solidFill>
                  <a:srgbClr val="FFFFFF"/>
                </a:solidFill>
              </a14:hiddenFill>
            </a:ext>
          </a:extLst>
        </p:spPr>
      </p:pic>
      <p:grpSp>
        <p:nvGrpSpPr>
          <p:cNvPr id="2" name="Group 6"/>
          <p:cNvGrpSpPr>
            <a:grpSpLocks/>
          </p:cNvGrpSpPr>
          <p:nvPr/>
        </p:nvGrpSpPr>
        <p:grpSpPr bwMode="auto">
          <a:xfrm>
            <a:off x="6311901" y="333376"/>
            <a:ext cx="4227513" cy="6284913"/>
            <a:chOff x="3324" y="428"/>
            <a:chExt cx="2400" cy="3838"/>
          </a:xfrm>
        </p:grpSpPr>
        <p:pic>
          <p:nvPicPr>
            <p:cNvPr id="48133" name="Picture 7" descr="19-09-2006 03-44-55 م_0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4" y="428"/>
              <a:ext cx="2400" cy="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Rectangle 8"/>
            <p:cNvSpPr>
              <a:spLocks noChangeArrowheads="1"/>
            </p:cNvSpPr>
            <p:nvPr/>
          </p:nvSpPr>
          <p:spPr bwMode="auto">
            <a:xfrm>
              <a:off x="3334" y="3476"/>
              <a:ext cx="544" cy="126"/>
            </a:xfrm>
            <a:prstGeom prst="rect">
              <a:avLst/>
            </a:prstGeom>
            <a:solidFill>
              <a:schemeClr val="tx1"/>
            </a:solidFill>
            <a:ln w="9525">
              <a:solidFill>
                <a:schemeClr val="tx1"/>
              </a:solidFill>
              <a:miter lim="800000"/>
              <a:headEnd/>
              <a:tailEnd/>
            </a:ln>
          </p:spPr>
          <p:txBody>
            <a:bodyPr wrap="none" anchor="ct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ar-SA" sz="2400">
                <a:latin typeface="Times New Roman" panose="02020603050405020304" pitchFamily="18" charset="0"/>
                <a:cs typeface="Times New Roman" panose="02020603050405020304" pitchFamily="18" charset="0"/>
              </a:endParaRPr>
            </a:p>
          </p:txBody>
        </p:sp>
      </p:grpSp>
      <p:sp>
        <p:nvSpPr>
          <p:cNvPr id="160777" name="Text Box 9"/>
          <p:cNvSpPr txBox="1">
            <a:spLocks noChangeArrowheads="1"/>
          </p:cNvSpPr>
          <p:nvPr/>
        </p:nvSpPr>
        <p:spPr bwMode="auto">
          <a:xfrm>
            <a:off x="925033" y="5589589"/>
            <a:ext cx="5252483" cy="1138773"/>
          </a:xfrm>
          <a:prstGeom prst="rect">
            <a:avLst/>
          </a:prstGeom>
          <a:noFill/>
          <a:ln w="9525">
            <a:noFill/>
            <a:miter lim="800000"/>
            <a:headEnd/>
            <a:tailEnd/>
          </a:ln>
          <a:effectLst/>
        </p:spPr>
        <p:txBody>
          <a:bodyPr wrap="square">
            <a:spAutoFit/>
          </a:bodyPr>
          <a:lstStyle/>
          <a:p>
            <a:pPr algn="ctr" eaLnBrk="1" hangingPunct="1">
              <a:lnSpc>
                <a:spcPct val="85000"/>
              </a:lnSpc>
              <a:defRPr/>
            </a:pPr>
            <a:r>
              <a:rPr lang="en-US" sz="2000" b="1" dirty="0">
                <a:solidFill>
                  <a:srgbClr val="66FF99"/>
                </a:solidFill>
                <a:effectLst>
                  <a:outerShdw blurRad="38100" dist="38100" dir="2700000" algn="tl">
                    <a:srgbClr val="000000"/>
                  </a:outerShdw>
                </a:effectLst>
              </a:rPr>
              <a:t>(Medullary carcinoma of thyroid) </a:t>
            </a:r>
          </a:p>
          <a:p>
            <a:pPr algn="ctr" eaLnBrk="1" hangingPunct="1">
              <a:lnSpc>
                <a:spcPct val="85000"/>
              </a:lnSpc>
              <a:defRPr/>
            </a:pPr>
            <a:r>
              <a:rPr lang="en-US" sz="2000" b="1" dirty="0">
                <a:solidFill>
                  <a:srgbClr val="FFFF66"/>
                </a:solidFill>
                <a:effectLst>
                  <a:outerShdw blurRad="38100" dist="38100" dir="2700000" algn="tl">
                    <a:srgbClr val="000000"/>
                  </a:outerShdw>
                </a:effectLst>
              </a:rPr>
              <a:t>The tumor contain amyloid</a:t>
            </a:r>
          </a:p>
          <a:p>
            <a:pPr algn="ctr" eaLnBrk="1" hangingPunct="1">
              <a:lnSpc>
                <a:spcPct val="85000"/>
              </a:lnSpc>
              <a:defRPr/>
            </a:pPr>
            <a:r>
              <a:rPr lang="en-US" sz="2000" b="1" dirty="0">
                <a:solidFill>
                  <a:srgbClr val="FFFF66"/>
                </a:solidFill>
                <a:effectLst>
                  <a:outerShdw blurRad="38100" dist="38100" dir="2700000" algn="tl">
                    <a:srgbClr val="000000"/>
                  </a:outerShdw>
                </a:effectLst>
              </a:rPr>
              <a:t>Homogeneous extracellular material</a:t>
            </a:r>
          </a:p>
          <a:p>
            <a:pPr algn="ctr" eaLnBrk="1" hangingPunct="1">
              <a:lnSpc>
                <a:spcPct val="85000"/>
              </a:lnSpc>
              <a:defRPr/>
            </a:pPr>
            <a:r>
              <a:rPr lang="en-US" sz="2000" b="1" dirty="0">
                <a:solidFill>
                  <a:srgbClr val="FF99FF"/>
                </a:solidFill>
                <a:effectLst>
                  <a:outerShdw blurRad="38100" dist="38100" dir="2700000" algn="tl">
                    <a:srgbClr val="000000"/>
                  </a:outerShdw>
                </a:effectLst>
              </a:rPr>
              <a:t>H and E stain  </a:t>
            </a:r>
            <a:endParaRPr lang="en-US" sz="2000" b="1" dirty="0">
              <a:solidFill>
                <a:srgbClr val="FFFF66"/>
              </a:solidFill>
              <a:effectLst>
                <a:outerShdw blurRad="38100" dist="38100" dir="2700000" algn="tl">
                  <a:srgbClr val="000000"/>
                </a:outerShdw>
              </a:effectLst>
            </a:endParaRPr>
          </a:p>
        </p:txBody>
      </p:sp>
    </p:spTree>
    <p:extLst>
      <p:ext uri="{BB962C8B-B14F-4D97-AF65-F5344CB8AC3E}">
        <p14:creationId xmlns:p14="http://schemas.microsoft.com/office/powerpoint/2010/main" val="22513168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60772"/>
                                        </p:tgtEl>
                                        <p:attrNameLst>
                                          <p:attrName>style.visibility</p:attrName>
                                        </p:attrNameLst>
                                      </p:cBhvr>
                                      <p:to>
                                        <p:strVal val="visible"/>
                                      </p:to>
                                    </p:set>
                                    <p:animEffect transition="in" filter="fade">
                                      <p:cBhvr>
                                        <p:cTn id="7" dur="770" decel="100000"/>
                                        <p:tgtEl>
                                          <p:spTgt spid="160772"/>
                                        </p:tgtEl>
                                      </p:cBhvr>
                                    </p:animEffect>
                                    <p:animScale>
                                      <p:cBhvr>
                                        <p:cTn id="8" dur="770" decel="100000"/>
                                        <p:tgtEl>
                                          <p:spTgt spid="160772"/>
                                        </p:tgtEl>
                                      </p:cBhvr>
                                      <p:from x="10000" y="10000"/>
                                      <p:to x="200000" y="450000"/>
                                    </p:animScale>
                                    <p:animScale>
                                      <p:cBhvr>
                                        <p:cTn id="9" dur="1230" accel="100000" fill="hold">
                                          <p:stCondLst>
                                            <p:cond delay="770"/>
                                          </p:stCondLst>
                                        </p:cTn>
                                        <p:tgtEl>
                                          <p:spTgt spid="160772"/>
                                        </p:tgtEl>
                                      </p:cBhvr>
                                      <p:from x="200000" y="450000"/>
                                      <p:to x="100000" y="100000"/>
                                    </p:animScale>
                                    <p:set>
                                      <p:cBhvr>
                                        <p:cTn id="10" dur="770" fill="hold"/>
                                        <p:tgtEl>
                                          <p:spTgt spid="160772"/>
                                        </p:tgtEl>
                                        <p:attrNameLst>
                                          <p:attrName>ppt_x</p:attrName>
                                        </p:attrNameLst>
                                      </p:cBhvr>
                                      <p:to>
                                        <p:strVal val="(0.5)"/>
                                      </p:to>
                                    </p:set>
                                    <p:anim from="(0.5)" to="(#ppt_x)" calcmode="lin" valueType="num">
                                      <p:cBhvr>
                                        <p:cTn id="11" dur="1230" accel="100000" fill="hold">
                                          <p:stCondLst>
                                            <p:cond delay="770"/>
                                          </p:stCondLst>
                                        </p:cTn>
                                        <p:tgtEl>
                                          <p:spTgt spid="160772"/>
                                        </p:tgtEl>
                                        <p:attrNameLst>
                                          <p:attrName>ppt_x</p:attrName>
                                        </p:attrNameLst>
                                      </p:cBhvr>
                                    </p:anim>
                                    <p:set>
                                      <p:cBhvr>
                                        <p:cTn id="12" dur="770" fill="hold"/>
                                        <p:tgtEl>
                                          <p:spTgt spid="160772"/>
                                        </p:tgtEl>
                                        <p:attrNameLst>
                                          <p:attrName>ppt_y</p:attrName>
                                        </p:attrNameLst>
                                      </p:cBhvr>
                                      <p:to>
                                        <p:strVal val="(#ppt_y+0.4)"/>
                                      </p:to>
                                    </p:set>
                                    <p:anim from="(#ppt_y+0.4)" to="(#ppt_y)" calcmode="lin" valueType="num">
                                      <p:cBhvr>
                                        <p:cTn id="13" dur="1230" accel="100000" fill="hold">
                                          <p:stCondLst>
                                            <p:cond delay="770"/>
                                          </p:stCondLst>
                                        </p:cTn>
                                        <p:tgtEl>
                                          <p:spTgt spid="160772"/>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770" decel="100000"/>
                                        <p:tgtEl>
                                          <p:spTgt spid="2"/>
                                        </p:tgtEl>
                                      </p:cBhvr>
                                    </p:animEffect>
                                    <p:animScale>
                                      <p:cBhvr>
                                        <p:cTn id="17" dur="770" decel="100000"/>
                                        <p:tgtEl>
                                          <p:spTgt spid="2"/>
                                        </p:tgtEl>
                                      </p:cBhvr>
                                      <p:from x="10000" y="10000"/>
                                      <p:to x="200000" y="450000"/>
                                    </p:animScale>
                                    <p:animScale>
                                      <p:cBhvr>
                                        <p:cTn id="18" dur="1230" accel="100000" fill="hold">
                                          <p:stCondLst>
                                            <p:cond delay="770"/>
                                          </p:stCondLst>
                                        </p:cTn>
                                        <p:tgtEl>
                                          <p:spTgt spid="2"/>
                                        </p:tgtEl>
                                      </p:cBhvr>
                                      <p:from x="200000" y="450000"/>
                                      <p:to x="100000" y="100000"/>
                                    </p:animScale>
                                    <p:set>
                                      <p:cBhvr>
                                        <p:cTn id="19" dur="770" fill="hold"/>
                                        <p:tgtEl>
                                          <p:spTgt spid="2"/>
                                        </p:tgtEl>
                                        <p:attrNameLst>
                                          <p:attrName>ppt_x</p:attrName>
                                        </p:attrNameLst>
                                      </p:cBhvr>
                                      <p:to>
                                        <p:strVal val="(0.5)"/>
                                      </p:to>
                                    </p:set>
                                    <p:anim from="(0.5)" to="(#ppt_x)" calcmode="lin" valueType="num">
                                      <p:cBhvr>
                                        <p:cTn id="20" dur="1230" accel="100000" fill="hold">
                                          <p:stCondLst>
                                            <p:cond delay="770"/>
                                          </p:stCondLst>
                                        </p:cTn>
                                        <p:tgtEl>
                                          <p:spTgt spid="2"/>
                                        </p:tgtEl>
                                        <p:attrNameLst>
                                          <p:attrName>ppt_x</p:attrName>
                                        </p:attrNameLst>
                                      </p:cBhvr>
                                    </p:anim>
                                    <p:set>
                                      <p:cBhvr>
                                        <p:cTn id="21" dur="770" fill="hold"/>
                                        <p:tgtEl>
                                          <p:spTgt spid="2"/>
                                        </p:tgtEl>
                                        <p:attrNameLst>
                                          <p:attrName>ppt_y</p:attrName>
                                        </p:attrNameLst>
                                      </p:cBhvr>
                                      <p:to>
                                        <p:strVal val="(#ppt_y+0.4)"/>
                                      </p:to>
                                    </p:set>
                                    <p:anim from="(#ppt_y+0.4)" to="(#ppt_y)" calcmode="lin" valueType="num">
                                      <p:cBhvr>
                                        <p:cTn id="22" dur="1230" accel="100000" fill="hold">
                                          <p:stCondLst>
                                            <p:cond delay="770"/>
                                          </p:stCondLst>
                                        </p:cTn>
                                        <p:tgtEl>
                                          <p:spTgt spid="2"/>
                                        </p:tgtEl>
                                        <p:attrNameLst>
                                          <p:attrName>ppt_y</p:attrName>
                                        </p:attrNameLst>
                                      </p:cBhvr>
                                    </p:anim>
                                  </p:childTnLst>
                                </p:cTn>
                              </p:par>
                            </p:childTnLst>
                          </p:cTn>
                        </p:par>
                        <p:par>
                          <p:cTn id="23" fill="hold" nodeType="afterGroup">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60777"/>
                                        </p:tgtEl>
                                        <p:attrNameLst>
                                          <p:attrName>style.visibility</p:attrName>
                                        </p:attrNameLst>
                                      </p:cBhvr>
                                      <p:to>
                                        <p:strVal val="visible"/>
                                      </p:to>
                                    </p:set>
                                    <p:animEffect transition="in" filter="fade">
                                      <p:cBhvr>
                                        <p:cTn id="26" dur="1000"/>
                                        <p:tgtEl>
                                          <p:spTgt spid="160777"/>
                                        </p:tgtEl>
                                      </p:cBhvr>
                                    </p:animEffect>
                                    <p:anim calcmode="lin" valueType="num">
                                      <p:cBhvr>
                                        <p:cTn id="27" dur="1000" fill="hold"/>
                                        <p:tgtEl>
                                          <p:spTgt spid="160777"/>
                                        </p:tgtEl>
                                        <p:attrNameLst>
                                          <p:attrName>ppt_x</p:attrName>
                                        </p:attrNameLst>
                                      </p:cBhvr>
                                      <p:tavLst>
                                        <p:tav tm="0">
                                          <p:val>
                                            <p:strVal val="#ppt_x"/>
                                          </p:val>
                                        </p:tav>
                                        <p:tav tm="100000">
                                          <p:val>
                                            <p:strVal val="#ppt_x"/>
                                          </p:val>
                                        </p:tav>
                                      </p:tavLst>
                                    </p:anim>
                                    <p:anim calcmode="lin" valueType="num">
                                      <p:cBhvr>
                                        <p:cTn id="28" dur="1000" fill="hold"/>
                                        <p:tgtEl>
                                          <p:spTgt spid="1607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Text Box 4"/>
          <p:cNvSpPr txBox="1">
            <a:spLocks noChangeArrowheads="1"/>
          </p:cNvSpPr>
          <p:nvPr/>
        </p:nvSpPr>
        <p:spPr bwMode="auto">
          <a:xfrm>
            <a:off x="3539832" y="290513"/>
            <a:ext cx="5616575"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Anaplastic Carcinoma</a:t>
            </a:r>
          </a:p>
        </p:txBody>
      </p:sp>
      <p:sp>
        <p:nvSpPr>
          <p:cNvPr id="135173" name="Text Box 5"/>
          <p:cNvSpPr txBox="1">
            <a:spLocks noChangeArrowheads="1"/>
          </p:cNvSpPr>
          <p:nvPr/>
        </p:nvSpPr>
        <p:spPr bwMode="auto">
          <a:xfrm>
            <a:off x="2505114" y="1533971"/>
            <a:ext cx="8855075" cy="4733925"/>
          </a:xfrm>
          <a:prstGeom prst="rect">
            <a:avLst/>
          </a:prstGeom>
          <a:noFill/>
          <a:ln w="9525">
            <a:noFill/>
            <a:miter lim="800000"/>
            <a:headEnd/>
            <a:tailEnd/>
          </a:ln>
          <a:effectLst/>
        </p:spPr>
        <p:txBody>
          <a:bodyPr>
            <a:spAutoFit/>
          </a:bodyPr>
          <a:lstStyle/>
          <a:p>
            <a:pPr algn="just">
              <a:lnSpc>
                <a:spcPct val="130000"/>
              </a:lnSpc>
              <a:buClr>
                <a:srgbClr val="66FF99"/>
              </a:buClr>
              <a:defRPr/>
            </a:pPr>
            <a:r>
              <a:rPr lang="en-US" b="1" dirty="0">
                <a:effectLst>
                  <a:outerShdw blurRad="38100" dist="38100" dir="2700000" algn="tl">
                    <a:srgbClr val="000000"/>
                  </a:outerShdw>
                </a:effectLst>
              </a:rPr>
              <a:t>1. Anaplastic carcinoma of the thyroid are among the most aggressive human neoplasms,</a:t>
            </a:r>
          </a:p>
          <a:p>
            <a:pPr algn="just">
              <a:lnSpc>
                <a:spcPct val="130000"/>
              </a:lnSpc>
              <a:buClr>
                <a:srgbClr val="66FF99"/>
              </a:buClr>
              <a:defRPr/>
            </a:pPr>
            <a:endParaRPr lang="en-US" b="1" dirty="0">
              <a:effectLst>
                <a:outerShdw blurRad="38100" dist="38100" dir="2700000" algn="tl">
                  <a:srgbClr val="000000"/>
                </a:outerShdw>
              </a:effectLst>
            </a:endParaRPr>
          </a:p>
          <a:p>
            <a:pPr algn="just">
              <a:lnSpc>
                <a:spcPct val="130000"/>
              </a:lnSpc>
              <a:buClr>
                <a:srgbClr val="66FF99"/>
              </a:buClr>
              <a:defRPr/>
            </a:pPr>
            <a:r>
              <a:rPr lang="en-US" b="1" dirty="0">
                <a:effectLst>
                  <a:outerShdw blurRad="38100" dist="38100" dir="2700000" algn="tl">
                    <a:srgbClr val="000000"/>
                  </a:outerShdw>
                </a:effectLst>
              </a:rPr>
              <a:t>2. Individuals with anaplastic carcinoma are older than those with other types of thyroid cancer, with a mean age of 65 years. </a:t>
            </a:r>
          </a:p>
          <a:p>
            <a:pPr algn="just">
              <a:lnSpc>
                <a:spcPct val="130000"/>
              </a:lnSpc>
              <a:buClr>
                <a:srgbClr val="66FF99"/>
              </a:buClr>
              <a:defRPr/>
            </a:pPr>
            <a:endParaRPr lang="en-US" b="1" dirty="0">
              <a:effectLst>
                <a:outerShdw blurRad="38100" dist="38100" dir="2700000" algn="tl">
                  <a:srgbClr val="000000"/>
                </a:outerShdw>
              </a:effectLst>
            </a:endParaRPr>
          </a:p>
          <a:p>
            <a:pPr algn="just">
              <a:lnSpc>
                <a:spcPct val="130000"/>
              </a:lnSpc>
              <a:buClr>
                <a:srgbClr val="66FF99"/>
              </a:buClr>
              <a:defRPr/>
            </a:pPr>
            <a:r>
              <a:rPr lang="en-US" b="1" dirty="0">
                <a:effectLst>
                  <a:outerShdw blurRad="38100" dist="38100" dir="2700000" algn="tl">
                    <a:srgbClr val="000000"/>
                  </a:outerShdw>
                </a:effectLst>
              </a:rPr>
              <a:t>3. About half of the patients have a history of multinodular goiter.</a:t>
            </a:r>
          </a:p>
          <a:p>
            <a:pPr algn="just">
              <a:lnSpc>
                <a:spcPct val="130000"/>
              </a:lnSpc>
              <a:buClr>
                <a:srgbClr val="66FF99"/>
              </a:buClr>
              <a:defRPr/>
            </a:pPr>
            <a:endParaRPr lang="en-US" b="1" dirty="0">
              <a:effectLst>
                <a:outerShdw blurRad="38100" dist="38100" dir="2700000" algn="tl">
                  <a:srgbClr val="000000"/>
                </a:outerShdw>
              </a:effectLst>
            </a:endParaRPr>
          </a:p>
          <a:p>
            <a:pPr algn="just">
              <a:lnSpc>
                <a:spcPct val="130000"/>
              </a:lnSpc>
              <a:buClr>
                <a:srgbClr val="66FF99"/>
              </a:buClr>
              <a:defRPr/>
            </a:pPr>
            <a:r>
              <a:rPr lang="en-US" b="1" dirty="0">
                <a:effectLst>
                  <a:outerShdw blurRad="38100" dist="38100" dir="2700000" algn="tl">
                    <a:srgbClr val="000000"/>
                  </a:outerShdw>
                </a:effectLst>
              </a:rPr>
              <a:t>4. Microscopically, these neoplasms are composed of highly anaplastic cells, which may take on several histologic patterns, including large pleomorphic giant cells, spindle cells with a sarcomatous appearance, mixed spindle and giant cell lesions and lastly small cells, resembling those seen in small-cell carcinomas at other sites. </a:t>
            </a:r>
          </a:p>
        </p:txBody>
      </p:sp>
    </p:spTree>
    <p:extLst>
      <p:ext uri="{BB962C8B-B14F-4D97-AF65-F5344CB8AC3E}">
        <p14:creationId xmlns:p14="http://schemas.microsoft.com/office/powerpoint/2010/main" val="3476473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5172"/>
                                        </p:tgtEl>
                                        <p:attrNameLst>
                                          <p:attrName>style.visibility</p:attrName>
                                        </p:attrNameLst>
                                      </p:cBhvr>
                                      <p:to>
                                        <p:strVal val="visible"/>
                                      </p:to>
                                    </p:set>
                                    <p:anim calcmode="lin" valueType="num">
                                      <p:cBhvr>
                                        <p:cTn id="7" dur="500" fill="hold"/>
                                        <p:tgtEl>
                                          <p:spTgt spid="1351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5172"/>
                                        </p:tgtEl>
                                        <p:attrNameLst>
                                          <p:attrName>ppt_y</p:attrName>
                                        </p:attrNameLst>
                                      </p:cBhvr>
                                      <p:tavLst>
                                        <p:tav tm="0">
                                          <p:val>
                                            <p:strVal val="#ppt_y"/>
                                          </p:val>
                                        </p:tav>
                                        <p:tav tm="100000">
                                          <p:val>
                                            <p:strVal val="#ppt_y"/>
                                          </p:val>
                                        </p:tav>
                                      </p:tavLst>
                                    </p:anim>
                                    <p:anim calcmode="lin" valueType="num">
                                      <p:cBhvr>
                                        <p:cTn id="9" dur="500" fill="hold"/>
                                        <p:tgtEl>
                                          <p:spTgt spid="1351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51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5172"/>
                                        </p:tgtEl>
                                      </p:cBhvr>
                                    </p:animEffect>
                                  </p:childTnLst>
                                </p:cTn>
                              </p:par>
                            </p:childTnLst>
                          </p:cTn>
                        </p:par>
                        <p:par>
                          <p:cTn id="12" fill="hold" nodeType="afterGroup">
                            <p:stCondLst>
                              <p:cond delay="1400"/>
                            </p:stCondLst>
                            <p:childTnLst>
                              <p:par>
                                <p:cTn id="13" presetID="39" presetClass="entr" presetSubtype="0" accel="100000" fill="hold" grpId="0" nodeType="afterEffect">
                                  <p:stCondLst>
                                    <p:cond delay="0"/>
                                  </p:stCondLst>
                                  <p:childTnLst>
                                    <p:set>
                                      <p:cBhvr>
                                        <p:cTn id="14" dur="1" fill="hold">
                                          <p:stCondLst>
                                            <p:cond delay="0"/>
                                          </p:stCondLst>
                                        </p:cTn>
                                        <p:tgtEl>
                                          <p:spTgt spid="135173">
                                            <p:txEl>
                                              <p:pRg st="0" end="0"/>
                                            </p:txEl>
                                          </p:spTgt>
                                        </p:tgtEl>
                                        <p:attrNameLst>
                                          <p:attrName>style.visibility</p:attrName>
                                        </p:attrNameLst>
                                      </p:cBhvr>
                                      <p:to>
                                        <p:strVal val="visible"/>
                                      </p:to>
                                    </p:set>
                                    <p:anim calcmode="lin" valueType="num">
                                      <p:cBhvr>
                                        <p:cTn id="15" dur="500" fill="hold"/>
                                        <p:tgtEl>
                                          <p:spTgt spid="13517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3517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3517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3517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135173">
                                            <p:txEl>
                                              <p:pRg st="2" end="2"/>
                                            </p:txEl>
                                          </p:spTgt>
                                        </p:tgtEl>
                                        <p:attrNameLst>
                                          <p:attrName>style.visibility</p:attrName>
                                        </p:attrNameLst>
                                      </p:cBhvr>
                                      <p:to>
                                        <p:strVal val="visible"/>
                                      </p:to>
                                    </p:set>
                                    <p:anim calcmode="lin" valueType="num">
                                      <p:cBhvr>
                                        <p:cTn id="23" dur="500" fill="hold"/>
                                        <p:tgtEl>
                                          <p:spTgt spid="13517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13517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13517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13517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135173">
                                            <p:txEl>
                                              <p:pRg st="4" end="4"/>
                                            </p:txEl>
                                          </p:spTgt>
                                        </p:tgtEl>
                                        <p:attrNameLst>
                                          <p:attrName>style.visibility</p:attrName>
                                        </p:attrNameLst>
                                      </p:cBhvr>
                                      <p:to>
                                        <p:strVal val="visible"/>
                                      </p:to>
                                    </p:set>
                                    <p:anim calcmode="lin" valueType="num">
                                      <p:cBhvr>
                                        <p:cTn id="31" dur="500" fill="hold"/>
                                        <p:tgtEl>
                                          <p:spTgt spid="13517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13517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13517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13517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135173">
                                            <p:txEl>
                                              <p:pRg st="6" end="6"/>
                                            </p:txEl>
                                          </p:spTgt>
                                        </p:tgtEl>
                                        <p:attrNameLst>
                                          <p:attrName>style.visibility</p:attrName>
                                        </p:attrNameLst>
                                      </p:cBhvr>
                                      <p:to>
                                        <p:strVal val="visible"/>
                                      </p:to>
                                    </p:set>
                                    <p:anim calcmode="lin" valueType="num">
                                      <p:cBhvr>
                                        <p:cTn id="39" dur="500" fill="hold"/>
                                        <p:tgtEl>
                                          <p:spTgt spid="13517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3517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3517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3517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p:bldP spid="13517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b="1" dirty="0">
                <a:solidFill>
                  <a:srgbClr val="00B0F0"/>
                </a:solidFill>
                <a:effectLst>
                  <a:outerShdw blurRad="38100" dist="38100" dir="2700000" algn="tl">
                    <a:srgbClr val="000000">
                      <a:alpha val="43137"/>
                    </a:srgbClr>
                  </a:outerShdw>
                </a:effectLst>
              </a:rPr>
              <a:t>Parathyroid diseases</a:t>
            </a:r>
            <a:endParaRPr lang="ar-IQ" b="1" dirty="0">
              <a:solidFill>
                <a:srgbClr val="00B0F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lgn="l">
              <a:defRPr/>
            </a:pPr>
            <a:r>
              <a:rPr lang="en-US" sz="2400" b="1" dirty="0">
                <a:solidFill>
                  <a:srgbClr val="FF0000"/>
                </a:solidFill>
              </a:rPr>
              <a:t>Parathyroid hormone:</a:t>
            </a:r>
          </a:p>
          <a:p>
            <a:pPr algn="l">
              <a:defRPr/>
            </a:pPr>
            <a:r>
              <a:rPr lang="en-US" sz="2400" dirty="0"/>
              <a:t>Secretion is not under  pituitary  control</a:t>
            </a:r>
          </a:p>
          <a:p>
            <a:pPr algn="l">
              <a:defRPr/>
            </a:pPr>
            <a:r>
              <a:rPr lang="en-US" sz="2400" dirty="0"/>
              <a:t>The parathyroid glands are responsive  to plasma concentration of ionized  calcium, decreased  calcium concentration  stimulates  PTH  production  </a:t>
            </a:r>
          </a:p>
          <a:p>
            <a:pPr marL="0" indent="0" algn="l">
              <a:buNone/>
              <a:defRPr/>
            </a:pPr>
            <a:endParaRPr lang="en-US" dirty="0">
              <a:solidFill>
                <a:srgbClr val="FFC000"/>
              </a:solidFill>
            </a:endParaRPr>
          </a:p>
        </p:txBody>
      </p:sp>
    </p:spTree>
    <p:extLst>
      <p:ext uri="{BB962C8B-B14F-4D97-AF65-F5344CB8AC3E}">
        <p14:creationId xmlns:p14="http://schemas.microsoft.com/office/powerpoint/2010/main" val="21808696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81980" y="1033670"/>
            <a:ext cx="8226425" cy="4333460"/>
          </a:xfrm>
        </p:spPr>
        <p:txBody>
          <a:bodyPr/>
          <a:lstStyle/>
          <a:p>
            <a:pPr algn="l">
              <a:defRPr/>
            </a:pPr>
            <a:r>
              <a:rPr lang="en-US" sz="3200" b="1" dirty="0">
                <a:solidFill>
                  <a:srgbClr val="0070C0"/>
                </a:solidFill>
              </a:rPr>
              <a:t>Hyperparathyroidism</a:t>
            </a:r>
          </a:p>
          <a:p>
            <a:pPr marL="0" indent="0" algn="l">
              <a:buNone/>
              <a:defRPr/>
            </a:pPr>
            <a:endParaRPr lang="en-US" sz="3200" b="1" dirty="0">
              <a:solidFill>
                <a:srgbClr val="C00000"/>
              </a:solidFill>
            </a:endParaRPr>
          </a:p>
          <a:p>
            <a:pPr algn="l">
              <a:defRPr/>
            </a:pPr>
            <a:r>
              <a:rPr lang="en-US" sz="2800" b="1" dirty="0">
                <a:solidFill>
                  <a:srgbClr val="C00000"/>
                </a:solidFill>
              </a:rPr>
              <a:t>1. Primary  hyperparathyroidism</a:t>
            </a:r>
            <a:endParaRPr lang="ar-IQ" sz="2400" dirty="0"/>
          </a:p>
          <a:p>
            <a:pPr>
              <a:defRPr/>
            </a:pPr>
            <a:r>
              <a:rPr lang="en-US" sz="2800" b="1" dirty="0">
                <a:solidFill>
                  <a:srgbClr val="C00000"/>
                </a:solidFill>
              </a:rPr>
              <a:t>2. Secondary hyperparathyroidism</a:t>
            </a:r>
          </a:p>
          <a:p>
            <a:pPr>
              <a:defRPr/>
            </a:pPr>
            <a:endParaRPr lang="en-US" sz="2800" b="1" dirty="0">
              <a:solidFill>
                <a:srgbClr val="C00000"/>
              </a:solidFill>
            </a:endParaRPr>
          </a:p>
          <a:p>
            <a:pPr>
              <a:defRPr/>
            </a:pPr>
            <a:r>
              <a:rPr lang="en-US" sz="3200" b="1" dirty="0">
                <a:solidFill>
                  <a:srgbClr val="0070C0"/>
                </a:solidFill>
              </a:rPr>
              <a:t>Hypoparathyroidism</a:t>
            </a:r>
          </a:p>
          <a:p>
            <a:pPr>
              <a:defRPr/>
            </a:pPr>
            <a:endParaRPr lang="en-US" sz="2800" b="1" dirty="0">
              <a:solidFill>
                <a:srgbClr val="C00000"/>
              </a:solidFill>
            </a:endParaRPr>
          </a:p>
          <a:p>
            <a:pPr marL="0" indent="0" algn="l">
              <a:buNone/>
              <a:defRPr/>
            </a:pPr>
            <a:endParaRPr lang="en-US" dirty="0"/>
          </a:p>
        </p:txBody>
      </p:sp>
    </p:spTree>
    <p:extLst>
      <p:ext uri="{BB962C8B-B14F-4D97-AF65-F5344CB8AC3E}">
        <p14:creationId xmlns:p14="http://schemas.microsoft.com/office/powerpoint/2010/main" val="7200608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81980" y="1033670"/>
            <a:ext cx="8226425" cy="4333460"/>
          </a:xfrm>
        </p:spPr>
        <p:txBody>
          <a:bodyPr/>
          <a:lstStyle/>
          <a:p>
            <a:pPr marL="0" indent="0" algn="l">
              <a:buNone/>
              <a:defRPr/>
            </a:pPr>
            <a:r>
              <a:rPr lang="en-US" sz="2000" b="1" dirty="0">
                <a:solidFill>
                  <a:srgbClr val="C00000"/>
                </a:solidFill>
              </a:rPr>
              <a:t>1. Primary  hyperparathyroidism</a:t>
            </a:r>
            <a:r>
              <a:rPr lang="en-US" dirty="0"/>
              <a:t>: is   the most common cause  of asymptomatic  hypercalcemia.</a:t>
            </a:r>
            <a:r>
              <a:rPr lang="ar-IQ" dirty="0"/>
              <a:t> </a:t>
            </a:r>
            <a:r>
              <a:rPr lang="en-US" dirty="0"/>
              <a:t> </a:t>
            </a:r>
            <a:endParaRPr lang="ar-IQ" dirty="0"/>
          </a:p>
          <a:p>
            <a:pPr marL="0" indent="0">
              <a:buNone/>
              <a:defRPr/>
            </a:pPr>
            <a:endParaRPr lang="en-US" sz="1800" b="1" dirty="0">
              <a:solidFill>
                <a:srgbClr val="C00000"/>
              </a:solidFill>
            </a:endParaRPr>
          </a:p>
          <a:p>
            <a:pPr algn="l">
              <a:defRPr/>
            </a:pPr>
            <a:endParaRPr lang="en-US" dirty="0"/>
          </a:p>
          <a:p>
            <a:pPr algn="l">
              <a:defRPr/>
            </a:pPr>
            <a:r>
              <a:rPr lang="en-US" dirty="0"/>
              <a:t>Most  often  due to </a:t>
            </a:r>
            <a:r>
              <a:rPr lang="en-US" dirty="0">
                <a:solidFill>
                  <a:srgbClr val="C00000"/>
                </a:solidFill>
              </a:rPr>
              <a:t>parathyroid adenoma </a:t>
            </a:r>
            <a:r>
              <a:rPr lang="en-US" dirty="0"/>
              <a:t>, few  cases are caused by primary parathyroid  hyperplasia  ,Carcinoma  is rarely  a cause.</a:t>
            </a:r>
          </a:p>
          <a:p>
            <a:pPr algn="l">
              <a:defRPr/>
            </a:pPr>
            <a:r>
              <a:rPr lang="en-US" dirty="0"/>
              <a:t>Parathyroid adenomas  are</a:t>
            </a:r>
            <a:r>
              <a:rPr lang="en-US" dirty="0">
                <a:solidFill>
                  <a:srgbClr val="FFFF00"/>
                </a:solidFill>
              </a:rPr>
              <a:t> </a:t>
            </a:r>
            <a:r>
              <a:rPr lang="en-US" b="1" dirty="0">
                <a:solidFill>
                  <a:srgbClr val="FF0000"/>
                </a:solidFill>
              </a:rPr>
              <a:t>solitary </a:t>
            </a:r>
            <a:r>
              <a:rPr lang="en-US" dirty="0">
                <a:solidFill>
                  <a:srgbClr val="FFFF00"/>
                </a:solidFill>
              </a:rPr>
              <a:t> </a:t>
            </a:r>
            <a:r>
              <a:rPr lang="en-US" dirty="0"/>
              <a:t>while  hyperplasia  is  typically a </a:t>
            </a:r>
            <a:r>
              <a:rPr lang="en-US" b="1" dirty="0" err="1">
                <a:solidFill>
                  <a:srgbClr val="FF0000"/>
                </a:solidFill>
              </a:rPr>
              <a:t>multiglandular</a:t>
            </a:r>
            <a:r>
              <a:rPr lang="en-US" b="1" dirty="0"/>
              <a:t> </a:t>
            </a:r>
            <a:r>
              <a:rPr lang="en-US" dirty="0"/>
              <a:t> process.</a:t>
            </a:r>
          </a:p>
          <a:p>
            <a:pPr algn="l">
              <a:defRPr/>
            </a:pPr>
            <a:r>
              <a:rPr lang="en-US" dirty="0"/>
              <a:t>Less often the cause is production of PTH like hormone  by  non parathyroid  malignant  tumors  such as </a:t>
            </a:r>
            <a:r>
              <a:rPr lang="en-US" dirty="0" err="1"/>
              <a:t>bronchogenic</a:t>
            </a:r>
            <a:r>
              <a:rPr lang="en-US" dirty="0"/>
              <a:t> </a:t>
            </a:r>
            <a:r>
              <a:rPr lang="en-US" dirty="0" err="1"/>
              <a:t>squamous</a:t>
            </a:r>
            <a:r>
              <a:rPr lang="en-US" dirty="0"/>
              <a:t> cell  carcinoma.</a:t>
            </a:r>
            <a:endParaRPr lang="ar-IQ" dirty="0"/>
          </a:p>
        </p:txBody>
      </p:sp>
    </p:spTree>
    <p:extLst>
      <p:ext uri="{BB962C8B-B14F-4D97-AF65-F5344CB8AC3E}">
        <p14:creationId xmlns:p14="http://schemas.microsoft.com/office/powerpoint/2010/main" val="11325595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559858"/>
            <a:ext cx="8915400" cy="3777622"/>
          </a:xfrm>
        </p:spPr>
        <p:txBody>
          <a:bodyPr/>
          <a:lstStyle/>
          <a:p>
            <a:pPr algn="l">
              <a:defRPr/>
            </a:pPr>
            <a:r>
              <a:rPr lang="en-US" sz="2400" b="1" dirty="0">
                <a:solidFill>
                  <a:srgbClr val="C00000"/>
                </a:solidFill>
              </a:rPr>
              <a:t>Laboratory  findings:</a:t>
            </a:r>
          </a:p>
          <a:p>
            <a:pPr marL="0" indent="0" algn="l">
              <a:buNone/>
              <a:defRPr/>
            </a:pPr>
            <a:endParaRPr lang="en-US" sz="2400" b="1" dirty="0">
              <a:solidFill>
                <a:srgbClr val="C00000"/>
              </a:solidFill>
            </a:endParaRPr>
          </a:p>
          <a:p>
            <a:pPr algn="l">
              <a:defRPr/>
            </a:pPr>
            <a:r>
              <a:rPr lang="en-US" dirty="0" err="1">
                <a:solidFill>
                  <a:schemeClr val="tx1"/>
                </a:solidFill>
              </a:rPr>
              <a:t>Hypercalcemia</a:t>
            </a:r>
            <a:r>
              <a:rPr lang="en-US" dirty="0">
                <a:solidFill>
                  <a:schemeClr val="tx1"/>
                </a:solidFill>
              </a:rPr>
              <a:t> &amp; </a:t>
            </a:r>
            <a:r>
              <a:rPr lang="en-US" dirty="0" err="1">
                <a:solidFill>
                  <a:schemeClr val="tx1"/>
                </a:solidFill>
              </a:rPr>
              <a:t>hypercalciuria</a:t>
            </a:r>
            <a:r>
              <a:rPr lang="en-US" dirty="0">
                <a:solidFill>
                  <a:schemeClr val="tx1"/>
                </a:solidFill>
              </a:rPr>
              <a:t> </a:t>
            </a:r>
          </a:p>
          <a:p>
            <a:pPr algn="l">
              <a:defRPr/>
            </a:pPr>
            <a:r>
              <a:rPr lang="en-US" dirty="0">
                <a:solidFill>
                  <a:schemeClr val="tx1"/>
                </a:solidFill>
              </a:rPr>
              <a:t>Increased  serum alkaline  </a:t>
            </a:r>
            <a:r>
              <a:rPr lang="en-US" dirty="0" err="1">
                <a:solidFill>
                  <a:schemeClr val="tx1"/>
                </a:solidFill>
              </a:rPr>
              <a:t>phosphatase</a:t>
            </a:r>
            <a:endParaRPr lang="en-US" dirty="0">
              <a:solidFill>
                <a:schemeClr val="tx1"/>
              </a:solidFill>
            </a:endParaRPr>
          </a:p>
          <a:p>
            <a:pPr algn="l">
              <a:defRPr/>
            </a:pPr>
            <a:r>
              <a:rPr lang="en-US" dirty="0">
                <a:solidFill>
                  <a:schemeClr val="tx1"/>
                </a:solidFill>
              </a:rPr>
              <a:t>Decreased serum  phosphorus</a:t>
            </a:r>
          </a:p>
          <a:p>
            <a:pPr algn="l">
              <a:defRPr/>
            </a:pPr>
            <a:r>
              <a:rPr lang="en-US" dirty="0">
                <a:solidFill>
                  <a:schemeClr val="tx1"/>
                </a:solidFill>
              </a:rPr>
              <a:t>Increased serum PTH </a:t>
            </a:r>
            <a:endParaRPr lang="ar-IQ" dirty="0">
              <a:solidFill>
                <a:schemeClr val="tx1"/>
              </a:solidFill>
            </a:endParaRPr>
          </a:p>
        </p:txBody>
      </p:sp>
    </p:spTree>
    <p:extLst>
      <p:ext uri="{BB962C8B-B14F-4D97-AF65-F5344CB8AC3E}">
        <p14:creationId xmlns:p14="http://schemas.microsoft.com/office/powerpoint/2010/main" val="1668393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Text Box 4"/>
          <p:cNvSpPr txBox="1">
            <a:spLocks noChangeArrowheads="1"/>
          </p:cNvSpPr>
          <p:nvPr/>
        </p:nvSpPr>
        <p:spPr bwMode="auto">
          <a:xfrm>
            <a:off x="2018368" y="2120219"/>
            <a:ext cx="9070975" cy="3831818"/>
          </a:xfrm>
          <a:prstGeom prst="rect">
            <a:avLst/>
          </a:prstGeom>
          <a:noFill/>
          <a:ln w="9525">
            <a:noFill/>
            <a:miter lim="800000"/>
            <a:headEnd/>
            <a:tailEnd/>
          </a:ln>
          <a:effectLst/>
        </p:spPr>
        <p:txBody>
          <a:bodyPr wrap="square">
            <a:spAutoFit/>
          </a:bodyPr>
          <a:lstStyle/>
          <a:p>
            <a:pPr indent="987425" algn="just">
              <a:defRPr/>
            </a:pPr>
            <a:r>
              <a:rPr lang="en-US" sz="2700" dirty="0">
                <a:effectLst>
                  <a:outerShdw blurRad="38100" dist="38100" dir="2700000" algn="tl">
                    <a:srgbClr val="000000"/>
                  </a:outerShdw>
                </a:effectLst>
              </a:rPr>
              <a:t>The pituitary gland is a small, bean- shaped structure that lies at the base of the brain within the confines of the </a:t>
            </a:r>
            <a:r>
              <a:rPr lang="en-US" sz="2700" dirty="0" err="1">
                <a:effectLst>
                  <a:outerShdw blurRad="38100" dist="38100" dir="2700000" algn="tl">
                    <a:srgbClr val="000000"/>
                  </a:outerShdw>
                </a:effectLst>
              </a:rPr>
              <a:t>sella</a:t>
            </a:r>
            <a:r>
              <a:rPr lang="en-US" sz="2700" dirty="0">
                <a:effectLst>
                  <a:outerShdw blurRad="38100" dist="38100" dir="2700000" algn="tl">
                    <a:srgbClr val="000000"/>
                  </a:outerShdw>
                </a:effectLst>
              </a:rPr>
              <a:t> turcica. </a:t>
            </a:r>
          </a:p>
          <a:p>
            <a:pPr indent="987425" algn="just">
              <a:defRPr/>
            </a:pPr>
            <a:endParaRPr lang="en-US" sz="2700" dirty="0">
              <a:effectLst>
                <a:outerShdw blurRad="38100" dist="38100" dir="2700000" algn="tl">
                  <a:srgbClr val="000000"/>
                </a:outerShdw>
              </a:effectLst>
            </a:endParaRPr>
          </a:p>
          <a:p>
            <a:pPr indent="987425" algn="just">
              <a:defRPr/>
            </a:pPr>
            <a:r>
              <a:rPr lang="en-US" sz="2700" dirty="0">
                <a:effectLst>
                  <a:outerShdw blurRad="38100" dist="38100" dir="2700000" algn="tl">
                    <a:srgbClr val="000000"/>
                  </a:outerShdw>
                </a:effectLst>
              </a:rPr>
              <a:t>The pituitary is composed of two morphologically and functionally distinct components: </a:t>
            </a:r>
          </a:p>
          <a:p>
            <a:pPr indent="987425" algn="just">
              <a:defRPr/>
            </a:pPr>
            <a:r>
              <a:rPr lang="en-US" sz="2700" dirty="0">
                <a:effectLst>
                  <a:outerShdw blurRad="38100" dist="38100" dir="2700000" algn="tl">
                    <a:srgbClr val="000000"/>
                  </a:outerShdw>
                </a:effectLst>
              </a:rPr>
              <a:t>- the anterior lobe (adenohypophysis) and </a:t>
            </a:r>
          </a:p>
          <a:p>
            <a:pPr indent="987425" algn="just">
              <a:defRPr/>
            </a:pPr>
            <a:r>
              <a:rPr lang="en-US" sz="2700" dirty="0">
                <a:effectLst>
                  <a:outerShdw blurRad="38100" dist="38100" dir="2700000" algn="tl">
                    <a:srgbClr val="000000"/>
                  </a:outerShdw>
                </a:effectLst>
              </a:rPr>
              <a:t>- the posterior lobe (neurohypophysis).</a:t>
            </a:r>
          </a:p>
        </p:txBody>
      </p:sp>
      <p:sp>
        <p:nvSpPr>
          <p:cNvPr id="66565" name="Text Box 5"/>
          <p:cNvSpPr txBox="1">
            <a:spLocks noChangeArrowheads="1"/>
          </p:cNvSpPr>
          <p:nvPr/>
        </p:nvSpPr>
        <p:spPr bwMode="auto">
          <a:xfrm>
            <a:off x="2411506" y="1015724"/>
            <a:ext cx="9144000" cy="549275"/>
          </a:xfrm>
          <a:prstGeom prst="rect">
            <a:avLst/>
          </a:prstGeom>
          <a:noFill/>
          <a:ln w="9525">
            <a:noFill/>
            <a:miter lim="800000"/>
            <a:headEnd/>
            <a:tailEnd/>
          </a:ln>
          <a:effectLst/>
        </p:spPr>
        <p:txBody>
          <a:bodyPr>
            <a:spAutoFit/>
          </a:bodyPr>
          <a:lstStyle/>
          <a:p>
            <a:pPr algn="ctr" eaLnBrk="1" hangingPunct="1">
              <a:spcBef>
                <a:spcPct val="50000"/>
              </a:spcBef>
              <a:defRPr/>
            </a:pPr>
            <a:r>
              <a:rPr lang="en-US" sz="3000" dirty="0">
                <a:solidFill>
                  <a:srgbClr val="00B0F0"/>
                </a:solidFill>
                <a:effectLst>
                  <a:outerShdw blurRad="38100" dist="38100" dir="2700000" algn="tl">
                    <a:srgbClr val="000000"/>
                  </a:outerShdw>
                </a:effectLst>
                <a:latin typeface="Arial Black" pitchFamily="34" charset="0"/>
                <a:cs typeface="Arial" pitchFamily="34" charset="0"/>
              </a:rPr>
              <a:t>The pituitary gland and the hypothalamus </a:t>
            </a:r>
          </a:p>
        </p:txBody>
      </p:sp>
    </p:spTree>
    <p:extLst>
      <p:ext uri="{BB962C8B-B14F-4D97-AF65-F5344CB8AC3E}">
        <p14:creationId xmlns:p14="http://schemas.microsoft.com/office/powerpoint/2010/main" val="3583992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565"/>
                                        </p:tgtEl>
                                        <p:attrNameLst>
                                          <p:attrName>style.visibility</p:attrName>
                                        </p:attrNameLst>
                                      </p:cBhvr>
                                      <p:to>
                                        <p:strVal val="visible"/>
                                      </p:to>
                                    </p:set>
                                    <p:anim calcmode="lin" valueType="num">
                                      <p:cBhvr>
                                        <p:cTn id="7" dur="500" fill="hold"/>
                                        <p:tgtEl>
                                          <p:spTgt spid="6656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565"/>
                                        </p:tgtEl>
                                        <p:attrNameLst>
                                          <p:attrName>ppt_y</p:attrName>
                                        </p:attrNameLst>
                                      </p:cBhvr>
                                      <p:tavLst>
                                        <p:tav tm="0">
                                          <p:val>
                                            <p:strVal val="#ppt_y"/>
                                          </p:val>
                                        </p:tav>
                                        <p:tav tm="100000">
                                          <p:val>
                                            <p:strVal val="#ppt_y"/>
                                          </p:val>
                                        </p:tav>
                                      </p:tavLst>
                                    </p:anim>
                                    <p:anim calcmode="lin" valueType="num">
                                      <p:cBhvr>
                                        <p:cTn id="9" dur="500" fill="hold"/>
                                        <p:tgtEl>
                                          <p:spTgt spid="6656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56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565"/>
                                        </p:tgtEl>
                                      </p:cBhvr>
                                    </p:animEffect>
                                  </p:childTnLst>
                                </p:cTn>
                              </p:par>
                            </p:childTnLst>
                          </p:cTn>
                        </p:par>
                        <p:par>
                          <p:cTn id="12" fill="hold" nodeType="afterGroup">
                            <p:stCondLst>
                              <p:cond delay="2200"/>
                            </p:stCondLst>
                            <p:childTnLst>
                              <p:par>
                                <p:cTn id="13" presetID="39" presetClass="entr" presetSubtype="0" accel="100000" fill="hold" grpId="0" nodeType="afterEffect">
                                  <p:stCondLst>
                                    <p:cond delay="0"/>
                                  </p:stCondLst>
                                  <p:childTnLst>
                                    <p:set>
                                      <p:cBhvr>
                                        <p:cTn id="14" dur="1" fill="hold">
                                          <p:stCondLst>
                                            <p:cond delay="0"/>
                                          </p:stCondLst>
                                        </p:cTn>
                                        <p:tgtEl>
                                          <p:spTgt spid="66564"/>
                                        </p:tgtEl>
                                        <p:attrNameLst>
                                          <p:attrName>style.visibility</p:attrName>
                                        </p:attrNameLst>
                                      </p:cBhvr>
                                      <p:to>
                                        <p:strVal val="visible"/>
                                      </p:to>
                                    </p:set>
                                    <p:anim calcmode="lin" valueType="num">
                                      <p:cBhvr>
                                        <p:cTn id="15" dur="500" fill="hold"/>
                                        <p:tgtEl>
                                          <p:spTgt spid="6656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656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656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65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P spid="6656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a:defRPr/>
            </a:pPr>
            <a:r>
              <a:rPr lang="en-US" sz="2400" b="1" dirty="0">
                <a:solidFill>
                  <a:srgbClr val="C00000"/>
                </a:solidFill>
              </a:rPr>
              <a:t>Clinically:</a:t>
            </a:r>
          </a:p>
          <a:p>
            <a:pPr marL="0" indent="0" algn="l">
              <a:buNone/>
              <a:defRPr/>
            </a:pPr>
            <a:endParaRPr lang="en-US" sz="2400" b="1" dirty="0">
              <a:solidFill>
                <a:srgbClr val="C00000"/>
              </a:solidFill>
            </a:endParaRPr>
          </a:p>
          <a:p>
            <a:pPr algn="l">
              <a:defRPr/>
            </a:pPr>
            <a:r>
              <a:rPr lang="en-US" dirty="0">
                <a:solidFill>
                  <a:srgbClr val="FF0000"/>
                </a:solidFill>
              </a:rPr>
              <a:t>Skeletal manifestation</a:t>
            </a:r>
            <a:r>
              <a:rPr lang="en-US" dirty="0"/>
              <a:t>: include bone </a:t>
            </a:r>
            <a:r>
              <a:rPr lang="en-US" dirty="0" err="1"/>
              <a:t>resorption</a:t>
            </a:r>
            <a:r>
              <a:rPr lang="en-US" dirty="0"/>
              <a:t>  ,</a:t>
            </a:r>
            <a:r>
              <a:rPr lang="en-US" dirty="0" err="1"/>
              <a:t>osteitis</a:t>
            </a:r>
            <a:r>
              <a:rPr lang="en-US" dirty="0"/>
              <a:t>  </a:t>
            </a:r>
            <a:r>
              <a:rPr lang="en-US" dirty="0" err="1"/>
              <a:t>fibrosa</a:t>
            </a:r>
            <a:r>
              <a:rPr lang="en-US" dirty="0"/>
              <a:t> </a:t>
            </a:r>
            <a:r>
              <a:rPr lang="en-US" dirty="0" err="1"/>
              <a:t>cyctica</a:t>
            </a:r>
            <a:r>
              <a:rPr lang="en-US" dirty="0"/>
              <a:t> and brown tumors.</a:t>
            </a:r>
          </a:p>
          <a:p>
            <a:pPr algn="l">
              <a:defRPr/>
            </a:pPr>
            <a:r>
              <a:rPr lang="en-US" dirty="0">
                <a:solidFill>
                  <a:srgbClr val="FF0000"/>
                </a:solidFill>
              </a:rPr>
              <a:t>Metastatic calcification </a:t>
            </a:r>
            <a:r>
              <a:rPr lang="en-US" dirty="0"/>
              <a:t>affecting various  tissues especially the kidney (nephrocalcinosis) and renal stones.</a:t>
            </a:r>
          </a:p>
          <a:p>
            <a:pPr algn="l">
              <a:defRPr/>
            </a:pPr>
            <a:r>
              <a:rPr lang="en-US" dirty="0"/>
              <a:t>Peptic  ulcer.</a:t>
            </a:r>
            <a:endParaRPr lang="ar-IQ" dirty="0"/>
          </a:p>
        </p:txBody>
      </p:sp>
    </p:spTree>
    <p:extLst>
      <p:ext uri="{BB962C8B-B14F-4D97-AF65-F5344CB8AC3E}">
        <p14:creationId xmlns:p14="http://schemas.microsoft.com/office/powerpoint/2010/main" val="392163762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79614" y="814668"/>
            <a:ext cx="8226425" cy="5810250"/>
          </a:xfrm>
        </p:spPr>
        <p:txBody>
          <a:bodyPr/>
          <a:lstStyle/>
          <a:p>
            <a:pPr algn="l">
              <a:defRPr/>
            </a:pPr>
            <a:r>
              <a:rPr lang="en-US" sz="2400" b="1" dirty="0">
                <a:solidFill>
                  <a:srgbClr val="C00000"/>
                </a:solidFill>
              </a:rPr>
              <a:t>Secondary hyperparathyroidism:</a:t>
            </a:r>
          </a:p>
          <a:p>
            <a:pPr marL="0" indent="0" algn="l">
              <a:buNone/>
              <a:defRPr/>
            </a:pPr>
            <a:endParaRPr lang="en-US" sz="2000" b="1" dirty="0">
              <a:solidFill>
                <a:srgbClr val="C00000"/>
              </a:solidFill>
            </a:endParaRPr>
          </a:p>
          <a:p>
            <a:pPr algn="l">
              <a:defRPr/>
            </a:pPr>
            <a:r>
              <a:rPr lang="en-US" dirty="0"/>
              <a:t>Compensatory parathyroid hyperplasia  occurs  in response to decreased  serum ionized calcium</a:t>
            </a:r>
          </a:p>
          <a:p>
            <a:pPr algn="l">
              <a:defRPr/>
            </a:pPr>
            <a:r>
              <a:rPr lang="en-US" dirty="0"/>
              <a:t>It is most often cause by renal failure ,malignancies are most important cause  of symptomatic </a:t>
            </a:r>
            <a:r>
              <a:rPr lang="en-US" dirty="0" err="1"/>
              <a:t>hypercalcemia</a:t>
            </a:r>
            <a:r>
              <a:rPr lang="en-US" dirty="0"/>
              <a:t>  which result from </a:t>
            </a:r>
            <a:r>
              <a:rPr lang="en-US" dirty="0" err="1"/>
              <a:t>osteolytic</a:t>
            </a:r>
            <a:r>
              <a:rPr lang="en-US" dirty="0"/>
              <a:t>  metastasis or release  of PTH related protein  from non parathyroid tumors.</a:t>
            </a:r>
            <a:endParaRPr lang="ar-IQ" dirty="0"/>
          </a:p>
        </p:txBody>
      </p:sp>
    </p:spTree>
    <p:extLst>
      <p:ext uri="{BB962C8B-B14F-4D97-AF65-F5344CB8AC3E}">
        <p14:creationId xmlns:p14="http://schemas.microsoft.com/office/powerpoint/2010/main" val="294666763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3200" b="1" dirty="0" err="1">
                <a:solidFill>
                  <a:srgbClr val="C00000"/>
                </a:solidFill>
              </a:rPr>
              <a:t>Hypoparathyroidism</a:t>
            </a:r>
            <a:r>
              <a:rPr lang="en-US" sz="3200" b="1" dirty="0">
                <a:solidFill>
                  <a:srgbClr val="C00000"/>
                </a:solidFill>
              </a:rPr>
              <a:t> </a:t>
            </a:r>
            <a:endParaRPr lang="ar-IQ" sz="3200" b="1" dirty="0">
              <a:solidFill>
                <a:srgbClr val="C00000"/>
              </a:solidFill>
            </a:endParaRPr>
          </a:p>
        </p:txBody>
      </p:sp>
      <p:sp>
        <p:nvSpPr>
          <p:cNvPr id="3" name="Content Placeholder 2"/>
          <p:cNvSpPr>
            <a:spLocks noGrp="1"/>
          </p:cNvSpPr>
          <p:nvPr>
            <p:ph idx="1"/>
          </p:nvPr>
        </p:nvSpPr>
        <p:spPr/>
        <p:txBody>
          <a:bodyPr/>
          <a:lstStyle/>
          <a:p>
            <a:pPr algn="l">
              <a:defRPr/>
            </a:pPr>
            <a:r>
              <a:rPr lang="en-US" dirty="0"/>
              <a:t>The  most common cause is accidental surgical excision during thyroidectomy ,In rare cases this disorder is associated with  congenital thymic  hypoplasia (DiGeorge  Syndrome).</a:t>
            </a:r>
          </a:p>
          <a:p>
            <a:pPr algn="l">
              <a:defRPr/>
            </a:pPr>
            <a:r>
              <a:rPr lang="en-US" dirty="0"/>
              <a:t>Severe hypocalcaemia  manifest  clinically  by  increased  neuromuscular excitability  and  </a:t>
            </a:r>
            <a:r>
              <a:rPr lang="en-US" dirty="0" err="1"/>
              <a:t>tetany</a:t>
            </a:r>
            <a:r>
              <a:rPr lang="en-US" dirty="0"/>
              <a:t>  is characteristic .</a:t>
            </a:r>
            <a:endParaRPr lang="ar-IQ" dirty="0"/>
          </a:p>
        </p:txBody>
      </p:sp>
    </p:spTree>
    <p:extLst>
      <p:ext uri="{BB962C8B-B14F-4D97-AF65-F5344CB8AC3E}">
        <p14:creationId xmlns:p14="http://schemas.microsoft.com/office/powerpoint/2010/main" val="6926653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 </a:t>
            </a:r>
            <a:br>
              <a:rPr lang="en-US" dirty="0"/>
            </a:br>
            <a:r>
              <a:rPr lang="en-US" b="1" dirty="0">
                <a:solidFill>
                  <a:srgbClr val="C00000"/>
                </a:solidFill>
              </a:rPr>
              <a:t>Endocrine pancreas</a:t>
            </a:r>
          </a:p>
        </p:txBody>
      </p:sp>
      <p:sp>
        <p:nvSpPr>
          <p:cNvPr id="3" name="Content Placeholder 2"/>
          <p:cNvSpPr>
            <a:spLocks noGrp="1"/>
          </p:cNvSpPr>
          <p:nvPr>
            <p:ph idx="1"/>
          </p:nvPr>
        </p:nvSpPr>
        <p:spPr>
          <a:xfrm>
            <a:off x="1979614" y="2286001"/>
            <a:ext cx="8226425" cy="5357813"/>
          </a:xfrm>
        </p:spPr>
        <p:txBody>
          <a:bodyPr/>
          <a:lstStyle/>
          <a:p>
            <a:pPr algn="l">
              <a:defRPr/>
            </a:pPr>
            <a:r>
              <a:rPr lang="en-US" dirty="0">
                <a:solidFill>
                  <a:srgbClr val="FFC000"/>
                </a:solidFill>
              </a:rPr>
              <a:t>Type 1 diabetes </a:t>
            </a:r>
            <a:r>
              <a:rPr lang="en-US" dirty="0"/>
              <a:t>is an autoimmune disease characterized by progressive destruction of islet β cells, leading to absolute insulin deficiency. Several immune mechanisms probably contribute to β-cell damage, including T cells, cytokines, and </a:t>
            </a:r>
            <a:r>
              <a:rPr lang="en-US" dirty="0" err="1"/>
              <a:t>autoantibodies</a:t>
            </a:r>
            <a:r>
              <a:rPr lang="en-US" dirty="0"/>
              <a:t>.</a:t>
            </a:r>
            <a:endParaRPr lang="ar-IQ" dirty="0"/>
          </a:p>
        </p:txBody>
      </p:sp>
    </p:spTree>
    <p:extLst>
      <p:ext uri="{BB962C8B-B14F-4D97-AF65-F5344CB8AC3E}">
        <p14:creationId xmlns:p14="http://schemas.microsoft.com/office/powerpoint/2010/main" val="21258620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a:defRPr/>
            </a:pPr>
            <a:r>
              <a:rPr lang="en-US" dirty="0">
                <a:solidFill>
                  <a:srgbClr val="FFC000"/>
                </a:solidFill>
              </a:rPr>
              <a:t>Type 2 diabetes </a:t>
            </a:r>
            <a:r>
              <a:rPr lang="en-US" dirty="0"/>
              <a:t>has no autoimmune basis; instead, features central to its pathogenesis are insulin resistance and β-cell dysfunction, resulting in relative insulin </a:t>
            </a:r>
            <a:r>
              <a:rPr lang="en-US" dirty="0" err="1"/>
              <a:t>deficiency.Obesity</a:t>
            </a:r>
            <a:r>
              <a:rPr lang="en-US" dirty="0"/>
              <a:t> has an important relationship with insulin resistance (and hence, type 2 diabetes), probably mediated by cytokines released from adipose tissues (</a:t>
            </a:r>
            <a:r>
              <a:rPr lang="en-US" dirty="0" err="1"/>
              <a:t>adipocytokines</a:t>
            </a:r>
            <a:r>
              <a:rPr lang="en-US" dirty="0"/>
              <a:t>). </a:t>
            </a:r>
            <a:endParaRPr lang="ar-IQ" dirty="0"/>
          </a:p>
        </p:txBody>
      </p:sp>
    </p:spTree>
    <p:extLst>
      <p:ext uri="{BB962C8B-B14F-4D97-AF65-F5344CB8AC3E}">
        <p14:creationId xmlns:p14="http://schemas.microsoft.com/office/powerpoint/2010/main" val="4738812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Text Box 4"/>
          <p:cNvSpPr txBox="1">
            <a:spLocks noChangeArrowheads="1"/>
          </p:cNvSpPr>
          <p:nvPr/>
        </p:nvSpPr>
        <p:spPr bwMode="auto">
          <a:xfrm>
            <a:off x="4122615" y="779336"/>
            <a:ext cx="5616575" cy="488950"/>
          </a:xfrm>
          <a:prstGeom prst="rect">
            <a:avLst/>
          </a:prstGeom>
          <a:noFill/>
          <a:ln w="9525">
            <a:noFill/>
            <a:miter lim="800000"/>
            <a:headEnd/>
            <a:tailEnd/>
          </a:ln>
          <a:effectLst/>
        </p:spPr>
        <p:txBody>
          <a:bodyPr>
            <a:spAutoFit/>
          </a:bodyPr>
          <a:lstStyle/>
          <a:p>
            <a:pPr eaLnBrk="1" hangingPunct="1">
              <a:defRPr/>
            </a:pPr>
            <a:r>
              <a:rPr lang="en-US" sz="2600" dirty="0">
                <a:solidFill>
                  <a:srgbClr val="00B0F0"/>
                </a:solidFill>
                <a:effectLst>
                  <a:outerShdw blurRad="38100" dist="38100" dir="2700000" algn="tl">
                    <a:srgbClr val="000000"/>
                  </a:outerShdw>
                </a:effectLst>
                <a:latin typeface="Arial Black" pitchFamily="34" charset="0"/>
                <a:cs typeface="Arial" pitchFamily="34" charset="0"/>
              </a:rPr>
              <a:t>The Adrenal gland </a:t>
            </a:r>
          </a:p>
        </p:txBody>
      </p:sp>
      <p:sp>
        <p:nvSpPr>
          <p:cNvPr id="136199" name="Text Box 7"/>
          <p:cNvSpPr txBox="1">
            <a:spLocks noChangeArrowheads="1"/>
          </p:cNvSpPr>
          <p:nvPr/>
        </p:nvSpPr>
        <p:spPr bwMode="auto">
          <a:xfrm>
            <a:off x="2123518" y="2333114"/>
            <a:ext cx="4672698" cy="2386359"/>
          </a:xfrm>
          <a:prstGeom prst="rect">
            <a:avLst/>
          </a:prstGeom>
          <a:noFill/>
          <a:ln w="9525">
            <a:noFill/>
            <a:miter lim="800000"/>
            <a:headEnd/>
            <a:tailEnd/>
          </a:ln>
          <a:effectLst/>
        </p:spPr>
        <p:txBody>
          <a:bodyPr wrap="square">
            <a:spAutoFit/>
          </a:bodyPr>
          <a:lstStyle/>
          <a:p>
            <a:pPr algn="just">
              <a:lnSpc>
                <a:spcPct val="120000"/>
              </a:lnSpc>
              <a:defRPr/>
            </a:pPr>
            <a:r>
              <a:rPr lang="en-US" b="1" dirty="0">
                <a:effectLst>
                  <a:outerShdw blurRad="38100" dist="38100" dir="2700000" algn="tl">
                    <a:srgbClr val="000000"/>
                  </a:outerShdw>
                </a:effectLst>
              </a:rPr>
              <a:t>	 The adrenal glands are paired endocrine organs consisting of both cortex and medulla, which differ in their development, structure, and function. </a:t>
            </a:r>
          </a:p>
          <a:p>
            <a:pPr algn="just">
              <a:lnSpc>
                <a:spcPct val="120000"/>
              </a:lnSpc>
              <a:defRPr/>
            </a:pPr>
            <a:endParaRPr lang="en-US" b="1" dirty="0">
              <a:effectLst>
                <a:outerShdw blurRad="38100" dist="38100" dir="2700000" algn="tl">
                  <a:srgbClr val="000000"/>
                </a:outerShdw>
              </a:effectLst>
            </a:endParaRPr>
          </a:p>
          <a:p>
            <a:pPr algn="just">
              <a:lnSpc>
                <a:spcPct val="120000"/>
              </a:lnSpc>
              <a:defRPr/>
            </a:pPr>
            <a:r>
              <a:rPr lang="en-US" b="1" dirty="0">
                <a:effectLst>
                  <a:outerShdw blurRad="38100" dist="38100" dir="2700000" algn="tl">
                    <a:srgbClr val="000000"/>
                  </a:outerShdw>
                </a:effectLst>
              </a:rPr>
              <a:t>	The cortex being mesodermal and the medulla of neural origin.</a:t>
            </a:r>
          </a:p>
        </p:txBody>
      </p:sp>
      <p:sp>
        <p:nvSpPr>
          <p:cNvPr id="136200" name="Text Box 8"/>
          <p:cNvSpPr txBox="1">
            <a:spLocks noChangeArrowheads="1"/>
          </p:cNvSpPr>
          <p:nvPr/>
        </p:nvSpPr>
        <p:spPr bwMode="auto">
          <a:xfrm>
            <a:off x="1703388" y="5661025"/>
            <a:ext cx="8763000" cy="392672"/>
          </a:xfrm>
          <a:prstGeom prst="rect">
            <a:avLst/>
          </a:prstGeom>
          <a:noFill/>
          <a:ln w="9525">
            <a:noFill/>
            <a:miter lim="800000"/>
            <a:headEnd/>
            <a:tailEnd/>
          </a:ln>
          <a:effectLst/>
        </p:spPr>
        <p:txBody>
          <a:bodyPr>
            <a:spAutoFit/>
          </a:bodyPr>
          <a:lstStyle/>
          <a:p>
            <a:pPr algn="just" eaLnBrk="1" hangingPunct="1">
              <a:lnSpc>
                <a:spcPct val="120000"/>
              </a:lnSpc>
              <a:defRPr/>
            </a:pPr>
            <a:r>
              <a:rPr lang="en-US" b="1" dirty="0">
                <a:effectLst>
                  <a:outerShdw blurRad="38100" dist="38100" dir="2700000" algn="tl">
                    <a:srgbClr val="000000"/>
                  </a:outerShdw>
                </a:effectLst>
              </a:rPr>
              <a:t>	</a:t>
            </a:r>
            <a:endParaRPr lang="en-US" dirty="0"/>
          </a:p>
        </p:txBody>
      </p:sp>
      <p:sp>
        <p:nvSpPr>
          <p:cNvPr id="3" name="Title 2">
            <a:extLst>
              <a:ext uri="{FF2B5EF4-FFF2-40B4-BE49-F238E27FC236}">
                <a16:creationId xmlns:a16="http://schemas.microsoft.com/office/drawing/2014/main" xmlns="" id="{B594CF75-9458-51AD-382B-4DAA52630B71}"/>
              </a:ext>
            </a:extLst>
          </p:cNvPr>
          <p:cNvSpPr>
            <a:spLocks noGrp="1"/>
          </p:cNvSpPr>
          <p:nvPr>
            <p:ph type="title"/>
          </p:nvPr>
        </p:nvSpPr>
        <p:spPr/>
        <p:txBody>
          <a:bodyPr/>
          <a:lstStyle/>
          <a:p>
            <a:endParaRPr lang="en-US" dirty="0"/>
          </a:p>
        </p:txBody>
      </p:sp>
      <p:pic>
        <p:nvPicPr>
          <p:cNvPr id="2" name="Picture 5" descr="Here are normal adrenal glands">
            <a:extLst>
              <a:ext uri="{FF2B5EF4-FFF2-40B4-BE49-F238E27FC236}">
                <a16:creationId xmlns:a16="http://schemas.microsoft.com/office/drawing/2014/main" xmlns="" id="{A63433BA-E809-34CF-9489-C1E949E71144}"/>
              </a:ext>
            </a:extLst>
          </p:cNvPr>
          <p:cNvPicPr>
            <a:picLocks noGrp="1" noChangeAspect="1" noChangeArrowheads="1"/>
          </p:cNvPicPr>
          <p:nvPr>
            <p:ph sz="half" idx="1"/>
          </p:nvPr>
        </p:nvPicPr>
        <p:blipFill>
          <a:blip r:embed="rId2"/>
          <a:stretch>
            <a:fillRect/>
          </a:stretch>
        </p:blipFill>
        <p:spPr>
          <a:xfrm>
            <a:off x="7251528" y="2457132"/>
            <a:ext cx="4594655" cy="3017520"/>
          </a:xfrm>
          <a:noFill/>
          <a:ln w="57150" cmpd="thinThick">
            <a:solidFill>
              <a:srgbClr val="000000"/>
            </a:solidFill>
          </a:ln>
        </p:spPr>
      </p:pic>
    </p:spTree>
    <p:extLst>
      <p:ext uri="{BB962C8B-B14F-4D97-AF65-F5344CB8AC3E}">
        <p14:creationId xmlns:p14="http://schemas.microsoft.com/office/powerpoint/2010/main" val="11403413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6196"/>
                                        </p:tgtEl>
                                        <p:attrNameLst>
                                          <p:attrName>style.visibility</p:attrName>
                                        </p:attrNameLst>
                                      </p:cBhvr>
                                      <p:to>
                                        <p:strVal val="visible"/>
                                      </p:to>
                                    </p:set>
                                    <p:anim calcmode="lin" valueType="num">
                                      <p:cBhvr>
                                        <p:cTn id="7" dur="500" fill="hold"/>
                                        <p:tgtEl>
                                          <p:spTgt spid="1361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6196"/>
                                        </p:tgtEl>
                                        <p:attrNameLst>
                                          <p:attrName>ppt_y</p:attrName>
                                        </p:attrNameLst>
                                      </p:cBhvr>
                                      <p:tavLst>
                                        <p:tav tm="0">
                                          <p:val>
                                            <p:strVal val="#ppt_y"/>
                                          </p:val>
                                        </p:tav>
                                        <p:tav tm="100000">
                                          <p:val>
                                            <p:strVal val="#ppt_y"/>
                                          </p:val>
                                        </p:tav>
                                      </p:tavLst>
                                    </p:anim>
                                    <p:anim calcmode="lin" valueType="num">
                                      <p:cBhvr>
                                        <p:cTn id="9" dur="500" fill="hold"/>
                                        <p:tgtEl>
                                          <p:spTgt spid="1361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619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6196"/>
                                        </p:tgtEl>
                                      </p:cBhvr>
                                    </p:animEffect>
                                  </p:childTnLst>
                                </p:cTn>
                              </p:par>
                            </p:childTnLst>
                          </p:cTn>
                        </p:par>
                        <p:par>
                          <p:cTn id="12" fill="hold" nodeType="afterGroup">
                            <p:stCondLst>
                              <p:cond delay="1200"/>
                            </p:stCondLst>
                            <p:childTnLst>
                              <p:par>
                                <p:cTn id="13" presetID="39" presetClass="entr" presetSubtype="0" accel="100000" fill="hold" grpId="0" nodeType="afterEffect">
                                  <p:stCondLst>
                                    <p:cond delay="0"/>
                                  </p:stCondLst>
                                  <p:childTnLst>
                                    <p:set>
                                      <p:cBhvr>
                                        <p:cTn id="14" dur="1" fill="hold">
                                          <p:stCondLst>
                                            <p:cond delay="0"/>
                                          </p:stCondLst>
                                        </p:cTn>
                                        <p:tgtEl>
                                          <p:spTgt spid="136199"/>
                                        </p:tgtEl>
                                        <p:attrNameLst>
                                          <p:attrName>style.visibility</p:attrName>
                                        </p:attrNameLst>
                                      </p:cBhvr>
                                      <p:to>
                                        <p:strVal val="visible"/>
                                      </p:to>
                                    </p:set>
                                    <p:anim calcmode="lin" valueType="num">
                                      <p:cBhvr>
                                        <p:cTn id="15" dur="500" fill="hold"/>
                                        <p:tgtEl>
                                          <p:spTgt spid="136199"/>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36199"/>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36199"/>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36199"/>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700"/>
                            </p:stCondLst>
                            <p:childTnLst>
                              <p:par>
                                <p:cTn id="20" presetID="37" presetClass="entr" presetSubtype="0" fill="hold" grpId="0" nodeType="afterEffect">
                                  <p:stCondLst>
                                    <p:cond delay="0"/>
                                  </p:stCondLst>
                                  <p:childTnLst>
                                    <p:set>
                                      <p:cBhvr>
                                        <p:cTn id="21" dur="1" fill="hold">
                                          <p:stCondLst>
                                            <p:cond delay="0"/>
                                          </p:stCondLst>
                                        </p:cTn>
                                        <p:tgtEl>
                                          <p:spTgt spid="136200"/>
                                        </p:tgtEl>
                                        <p:attrNameLst>
                                          <p:attrName>style.visibility</p:attrName>
                                        </p:attrNameLst>
                                      </p:cBhvr>
                                      <p:to>
                                        <p:strVal val="visible"/>
                                      </p:to>
                                    </p:set>
                                    <p:animEffect transition="in" filter="fade">
                                      <p:cBhvr>
                                        <p:cTn id="22" dur="1000"/>
                                        <p:tgtEl>
                                          <p:spTgt spid="136200"/>
                                        </p:tgtEl>
                                      </p:cBhvr>
                                    </p:animEffect>
                                    <p:anim calcmode="lin" valueType="num">
                                      <p:cBhvr>
                                        <p:cTn id="23" dur="1000" fill="hold"/>
                                        <p:tgtEl>
                                          <p:spTgt spid="136200"/>
                                        </p:tgtEl>
                                        <p:attrNameLst>
                                          <p:attrName>ppt_x</p:attrName>
                                        </p:attrNameLst>
                                      </p:cBhvr>
                                      <p:tavLst>
                                        <p:tav tm="0">
                                          <p:val>
                                            <p:strVal val="#ppt_x"/>
                                          </p:val>
                                        </p:tav>
                                        <p:tav tm="100000">
                                          <p:val>
                                            <p:strVal val="#ppt_x"/>
                                          </p:val>
                                        </p:tav>
                                      </p:tavLst>
                                    </p:anim>
                                    <p:anim calcmode="lin" valueType="num">
                                      <p:cBhvr>
                                        <p:cTn id="24" dur="900" decel="100000" fill="hold"/>
                                        <p:tgtEl>
                                          <p:spTgt spid="136200"/>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3620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6" grpId="0"/>
      <p:bldP spid="136199" grpId="0"/>
      <p:bldP spid="13620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Text Box 4"/>
          <p:cNvSpPr txBox="1">
            <a:spLocks noChangeArrowheads="1"/>
          </p:cNvSpPr>
          <p:nvPr/>
        </p:nvSpPr>
        <p:spPr bwMode="auto">
          <a:xfrm>
            <a:off x="3999047" y="705195"/>
            <a:ext cx="5616575" cy="488950"/>
          </a:xfrm>
          <a:prstGeom prst="rect">
            <a:avLst/>
          </a:prstGeom>
          <a:noFill/>
          <a:ln w="9525">
            <a:noFill/>
            <a:miter lim="800000"/>
            <a:headEnd/>
            <a:tailEnd/>
          </a:ln>
          <a:effectLst/>
        </p:spPr>
        <p:txBody>
          <a:bodyPr>
            <a:spAutoFit/>
          </a:bodyPr>
          <a:lstStyle/>
          <a:p>
            <a:pPr eaLnBrk="1" hangingPunct="1">
              <a:defRPr/>
            </a:pPr>
            <a:r>
              <a:rPr lang="en-US" sz="2600" dirty="0">
                <a:solidFill>
                  <a:srgbClr val="00B0F0"/>
                </a:solidFill>
                <a:effectLst>
                  <a:outerShdw blurRad="38100" dist="38100" dir="2700000" algn="tl">
                    <a:srgbClr val="000000"/>
                  </a:outerShdw>
                </a:effectLst>
                <a:latin typeface="Arial Black" pitchFamily="34" charset="0"/>
                <a:cs typeface="Arial" pitchFamily="34" charset="0"/>
              </a:rPr>
              <a:t>The Adrenal gland </a:t>
            </a:r>
          </a:p>
        </p:txBody>
      </p:sp>
      <p:sp>
        <p:nvSpPr>
          <p:cNvPr id="136198" name="Text Box 6"/>
          <p:cNvSpPr txBox="1">
            <a:spLocks noChangeArrowheads="1"/>
          </p:cNvSpPr>
          <p:nvPr/>
        </p:nvSpPr>
        <p:spPr bwMode="auto">
          <a:xfrm>
            <a:off x="2691802" y="1873849"/>
            <a:ext cx="8847138" cy="3383555"/>
          </a:xfrm>
          <a:prstGeom prst="rect">
            <a:avLst/>
          </a:prstGeom>
          <a:noFill/>
          <a:ln w="9525">
            <a:noFill/>
            <a:miter lim="800000"/>
            <a:headEnd/>
            <a:tailEnd/>
          </a:ln>
          <a:effectLst/>
        </p:spPr>
        <p:txBody>
          <a:bodyPr>
            <a:spAutoFit/>
          </a:bodyPr>
          <a:lstStyle/>
          <a:p>
            <a:pPr algn="just">
              <a:lnSpc>
                <a:spcPct val="120000"/>
              </a:lnSpc>
              <a:buClr>
                <a:srgbClr val="FFFF66"/>
              </a:buClr>
              <a:defRPr/>
            </a:pPr>
            <a:r>
              <a:rPr lang="en-US" b="1" dirty="0">
                <a:effectLst>
                  <a:outerShdw blurRad="38100" dist="38100" dir="2700000" algn="tl">
                    <a:srgbClr val="000000"/>
                  </a:outerShdw>
                </a:effectLst>
              </a:rPr>
              <a:t>The adrenal cortex synthesizes three different types of steroids :</a:t>
            </a:r>
            <a:endParaRPr lang="en-US" dirty="0"/>
          </a:p>
          <a:p>
            <a:pPr algn="just">
              <a:lnSpc>
                <a:spcPct val="120000"/>
              </a:lnSpc>
              <a:buClr>
                <a:srgbClr val="FFFF66"/>
              </a:buClr>
              <a:defRPr/>
            </a:pPr>
            <a:endParaRPr lang="en-US" b="1" dirty="0">
              <a:effectLst>
                <a:outerShdw blurRad="38100" dist="38100" dir="2700000" algn="tl">
                  <a:srgbClr val="000000"/>
                </a:outerShdw>
              </a:effectLst>
            </a:endParaRPr>
          </a:p>
          <a:p>
            <a:pPr algn="just">
              <a:lnSpc>
                <a:spcPct val="120000"/>
              </a:lnSpc>
              <a:buClr>
                <a:srgbClr val="FFFF66"/>
              </a:buClr>
              <a:defRPr/>
            </a:pPr>
            <a:r>
              <a:rPr lang="en-US" b="1" dirty="0">
                <a:effectLst>
                  <a:outerShdw blurRad="38100" dist="38100" dir="2700000" algn="tl">
                    <a:srgbClr val="000000"/>
                  </a:outerShdw>
                </a:effectLst>
              </a:rPr>
              <a:t>1. Glucocorticoids "principally cortisone" which are synthesized primarily in the Zona fasciculata.</a:t>
            </a:r>
          </a:p>
          <a:p>
            <a:pPr algn="just">
              <a:lnSpc>
                <a:spcPct val="120000"/>
              </a:lnSpc>
              <a:buClr>
                <a:srgbClr val="FFFF66"/>
              </a:buClr>
              <a:defRPr/>
            </a:pPr>
            <a:endParaRPr lang="en-US" b="1" dirty="0">
              <a:effectLst>
                <a:outerShdw blurRad="38100" dist="38100" dir="2700000" algn="tl">
                  <a:srgbClr val="000000"/>
                </a:outerShdw>
              </a:effectLst>
            </a:endParaRPr>
          </a:p>
          <a:p>
            <a:pPr algn="just">
              <a:lnSpc>
                <a:spcPct val="120000"/>
              </a:lnSpc>
              <a:buClr>
                <a:srgbClr val="FFFF66"/>
              </a:buClr>
              <a:defRPr/>
            </a:pPr>
            <a:r>
              <a:rPr lang="en-US" b="1" dirty="0">
                <a:effectLst>
                  <a:outerShdw blurRad="38100" dist="38100" dir="2700000" algn="tl">
                    <a:srgbClr val="000000"/>
                  </a:outerShdw>
                </a:effectLst>
              </a:rPr>
              <a:t>2. </a:t>
            </a:r>
            <a:r>
              <a:rPr lang="en-US" b="1" dirty="0" err="1">
                <a:effectLst>
                  <a:outerShdw blurRad="38100" dist="38100" dir="2700000" algn="tl">
                    <a:srgbClr val="000000"/>
                  </a:outerShdw>
                </a:effectLst>
              </a:rPr>
              <a:t>Mineralo</a:t>
            </a:r>
            <a:r>
              <a:rPr lang="en-US" b="1" dirty="0">
                <a:effectLst>
                  <a:outerShdw blurRad="38100" dist="38100" dir="2700000" algn="tl">
                    <a:srgbClr val="000000"/>
                  </a:outerShdw>
                </a:effectLst>
              </a:rPr>
              <a:t> corticoids, the most important being aldosterone which is generated in the zona glomerulosa.</a:t>
            </a:r>
          </a:p>
          <a:p>
            <a:pPr algn="just">
              <a:lnSpc>
                <a:spcPct val="120000"/>
              </a:lnSpc>
              <a:buClr>
                <a:srgbClr val="FFFF66"/>
              </a:buClr>
              <a:defRPr/>
            </a:pPr>
            <a:endParaRPr lang="en-US" b="1" dirty="0">
              <a:effectLst>
                <a:outerShdw blurRad="38100" dist="38100" dir="2700000" algn="tl">
                  <a:srgbClr val="000000"/>
                </a:outerShdw>
              </a:effectLst>
            </a:endParaRPr>
          </a:p>
          <a:p>
            <a:pPr algn="just">
              <a:lnSpc>
                <a:spcPct val="120000"/>
              </a:lnSpc>
              <a:buClr>
                <a:srgbClr val="FFFF66"/>
              </a:buClr>
              <a:defRPr/>
            </a:pPr>
            <a:r>
              <a:rPr lang="en-US" b="1" dirty="0">
                <a:effectLst>
                  <a:outerShdw blurRad="38100" dist="38100" dir="2700000" algn="tl">
                    <a:srgbClr val="000000"/>
                  </a:outerShdw>
                </a:effectLst>
              </a:rPr>
              <a:t>3. Sex steroid "</a:t>
            </a:r>
            <a:r>
              <a:rPr lang="en-US" b="1" dirty="0" err="1">
                <a:effectLst>
                  <a:outerShdw blurRad="38100" dist="38100" dir="2700000" algn="tl">
                    <a:srgbClr val="000000"/>
                  </a:outerShdw>
                </a:effectLst>
              </a:rPr>
              <a:t>eostrogens</a:t>
            </a:r>
            <a:r>
              <a:rPr lang="en-US" b="1" dirty="0">
                <a:effectLst>
                  <a:outerShdw blurRad="38100" dist="38100" dir="2700000" algn="tl">
                    <a:srgbClr val="000000"/>
                  </a:outerShdw>
                </a:effectLst>
              </a:rPr>
              <a:t> and androgens", which are produced largely in the zona reticularis.</a:t>
            </a:r>
          </a:p>
        </p:txBody>
      </p:sp>
      <p:sp>
        <p:nvSpPr>
          <p:cNvPr id="136199" name="Text Box 7"/>
          <p:cNvSpPr txBox="1">
            <a:spLocks noChangeArrowheads="1"/>
          </p:cNvSpPr>
          <p:nvPr/>
        </p:nvSpPr>
        <p:spPr bwMode="auto">
          <a:xfrm>
            <a:off x="1703388" y="714375"/>
            <a:ext cx="8763000" cy="392672"/>
          </a:xfrm>
          <a:prstGeom prst="rect">
            <a:avLst/>
          </a:prstGeom>
          <a:noFill/>
          <a:ln w="9525">
            <a:noFill/>
            <a:miter lim="800000"/>
            <a:headEnd/>
            <a:tailEnd/>
          </a:ln>
          <a:effectLst/>
        </p:spPr>
        <p:txBody>
          <a:bodyPr>
            <a:spAutoFit/>
          </a:bodyPr>
          <a:lstStyle/>
          <a:p>
            <a:pPr algn="just" eaLnBrk="1" hangingPunct="1">
              <a:lnSpc>
                <a:spcPct val="120000"/>
              </a:lnSpc>
              <a:defRPr/>
            </a:pPr>
            <a:r>
              <a:rPr lang="en-US" b="1" dirty="0">
                <a:effectLst>
                  <a:outerShdw blurRad="38100" dist="38100" dir="2700000" algn="tl">
                    <a:srgbClr val="000000"/>
                  </a:outerShdw>
                </a:effectLst>
              </a:rPr>
              <a:t>	</a:t>
            </a:r>
            <a:endParaRPr lang="en-US" dirty="0"/>
          </a:p>
        </p:txBody>
      </p:sp>
      <p:sp>
        <p:nvSpPr>
          <p:cNvPr id="136200" name="Text Box 8"/>
          <p:cNvSpPr txBox="1">
            <a:spLocks noChangeArrowheads="1"/>
          </p:cNvSpPr>
          <p:nvPr/>
        </p:nvSpPr>
        <p:spPr bwMode="auto">
          <a:xfrm>
            <a:off x="2691802" y="5574529"/>
            <a:ext cx="9034979" cy="725070"/>
          </a:xfrm>
          <a:prstGeom prst="rect">
            <a:avLst/>
          </a:prstGeom>
          <a:noFill/>
          <a:ln w="9525">
            <a:noFill/>
            <a:miter lim="800000"/>
            <a:headEnd/>
            <a:tailEnd/>
          </a:ln>
          <a:effectLst/>
        </p:spPr>
        <p:txBody>
          <a:bodyPr wrap="square">
            <a:spAutoFit/>
          </a:bodyPr>
          <a:lstStyle/>
          <a:p>
            <a:pPr algn="just" eaLnBrk="1" hangingPunct="1">
              <a:lnSpc>
                <a:spcPct val="120000"/>
              </a:lnSpc>
              <a:defRPr/>
            </a:pPr>
            <a:r>
              <a:rPr lang="en-US" b="1" dirty="0">
                <a:effectLst>
                  <a:outerShdw blurRad="38100" dist="38100" dir="2700000" algn="tl">
                    <a:srgbClr val="000000"/>
                  </a:outerShdw>
                </a:effectLst>
              </a:rPr>
              <a:t>	The adrenal medulla is composed of chromaffin cells which synthesize and secrete catecholamines, mainly epinephrine.</a:t>
            </a:r>
            <a:r>
              <a:rPr lang="en-US" dirty="0"/>
              <a:t> </a:t>
            </a:r>
          </a:p>
        </p:txBody>
      </p:sp>
    </p:spTree>
    <p:extLst>
      <p:ext uri="{BB962C8B-B14F-4D97-AF65-F5344CB8AC3E}">
        <p14:creationId xmlns:p14="http://schemas.microsoft.com/office/powerpoint/2010/main" val="38254491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6196"/>
                                        </p:tgtEl>
                                        <p:attrNameLst>
                                          <p:attrName>style.visibility</p:attrName>
                                        </p:attrNameLst>
                                      </p:cBhvr>
                                      <p:to>
                                        <p:strVal val="visible"/>
                                      </p:to>
                                    </p:set>
                                    <p:anim calcmode="lin" valueType="num">
                                      <p:cBhvr>
                                        <p:cTn id="7" dur="500" fill="hold"/>
                                        <p:tgtEl>
                                          <p:spTgt spid="1361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6196"/>
                                        </p:tgtEl>
                                        <p:attrNameLst>
                                          <p:attrName>ppt_y</p:attrName>
                                        </p:attrNameLst>
                                      </p:cBhvr>
                                      <p:tavLst>
                                        <p:tav tm="0">
                                          <p:val>
                                            <p:strVal val="#ppt_y"/>
                                          </p:val>
                                        </p:tav>
                                        <p:tav tm="100000">
                                          <p:val>
                                            <p:strVal val="#ppt_y"/>
                                          </p:val>
                                        </p:tav>
                                      </p:tavLst>
                                    </p:anim>
                                    <p:anim calcmode="lin" valueType="num">
                                      <p:cBhvr>
                                        <p:cTn id="9" dur="500" fill="hold"/>
                                        <p:tgtEl>
                                          <p:spTgt spid="1361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619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6196"/>
                                        </p:tgtEl>
                                      </p:cBhvr>
                                    </p:animEffect>
                                  </p:childTnLst>
                                </p:cTn>
                              </p:par>
                            </p:childTnLst>
                          </p:cTn>
                        </p:par>
                        <p:par>
                          <p:cTn id="12" fill="hold" nodeType="afterGroup">
                            <p:stCondLst>
                              <p:cond delay="1200"/>
                            </p:stCondLst>
                            <p:childTnLst>
                              <p:par>
                                <p:cTn id="13" presetID="39" presetClass="entr" presetSubtype="0" accel="100000" fill="hold" grpId="0" nodeType="afterEffect">
                                  <p:stCondLst>
                                    <p:cond delay="0"/>
                                  </p:stCondLst>
                                  <p:childTnLst>
                                    <p:set>
                                      <p:cBhvr>
                                        <p:cTn id="14" dur="1" fill="hold">
                                          <p:stCondLst>
                                            <p:cond delay="0"/>
                                          </p:stCondLst>
                                        </p:cTn>
                                        <p:tgtEl>
                                          <p:spTgt spid="136199"/>
                                        </p:tgtEl>
                                        <p:attrNameLst>
                                          <p:attrName>style.visibility</p:attrName>
                                        </p:attrNameLst>
                                      </p:cBhvr>
                                      <p:to>
                                        <p:strVal val="visible"/>
                                      </p:to>
                                    </p:set>
                                    <p:anim calcmode="lin" valueType="num">
                                      <p:cBhvr>
                                        <p:cTn id="15" dur="500" fill="hold"/>
                                        <p:tgtEl>
                                          <p:spTgt spid="136199"/>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36199"/>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36199"/>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36199"/>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700"/>
                            </p:stCondLst>
                            <p:childTnLst>
                              <p:par>
                                <p:cTn id="20" presetID="47" presetClass="entr" presetSubtype="0" fill="hold" grpId="0" nodeType="afterEffect">
                                  <p:stCondLst>
                                    <p:cond delay="0"/>
                                  </p:stCondLst>
                                  <p:childTnLst>
                                    <p:set>
                                      <p:cBhvr>
                                        <p:cTn id="21" dur="1" fill="hold">
                                          <p:stCondLst>
                                            <p:cond delay="0"/>
                                          </p:stCondLst>
                                        </p:cTn>
                                        <p:tgtEl>
                                          <p:spTgt spid="136198">
                                            <p:txEl>
                                              <p:pRg st="0" end="0"/>
                                            </p:txEl>
                                          </p:spTgt>
                                        </p:tgtEl>
                                        <p:attrNameLst>
                                          <p:attrName>style.visibility</p:attrName>
                                        </p:attrNameLst>
                                      </p:cBhvr>
                                      <p:to>
                                        <p:strVal val="visible"/>
                                      </p:to>
                                    </p:set>
                                    <p:animEffect transition="in" filter="fade">
                                      <p:cBhvr>
                                        <p:cTn id="22" dur="500"/>
                                        <p:tgtEl>
                                          <p:spTgt spid="136198">
                                            <p:txEl>
                                              <p:pRg st="0" end="0"/>
                                            </p:txEl>
                                          </p:spTgt>
                                        </p:tgtEl>
                                      </p:cBhvr>
                                    </p:animEffect>
                                    <p:anim calcmode="lin" valueType="num">
                                      <p:cBhvr>
                                        <p:cTn id="23" dur="500" fill="hold"/>
                                        <p:tgtEl>
                                          <p:spTgt spid="136198">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136198">
                                            <p:txEl>
                                              <p:pRg st="0" end="0"/>
                                            </p:txEl>
                                          </p:spTgt>
                                        </p:tgtEl>
                                        <p:attrNameLst>
                                          <p:attrName>ppt_y</p:attrName>
                                        </p:attrNameLst>
                                      </p:cBhvr>
                                      <p:tavLst>
                                        <p:tav tm="0">
                                          <p:val>
                                            <p:strVal val="#ppt_y-.1"/>
                                          </p:val>
                                        </p:tav>
                                        <p:tav tm="100000">
                                          <p:val>
                                            <p:strVal val="#ppt_y"/>
                                          </p:val>
                                        </p:tav>
                                      </p:tavLst>
                                    </p:anim>
                                  </p:childTnLst>
                                </p:cTn>
                              </p:par>
                            </p:childTnLst>
                          </p:cTn>
                        </p:par>
                        <p:par>
                          <p:cTn id="25" fill="hold">
                            <p:stCondLst>
                              <p:cond delay="2200"/>
                            </p:stCondLst>
                            <p:childTnLst>
                              <p:par>
                                <p:cTn id="26" presetID="47" presetClass="entr" presetSubtype="0" fill="hold" grpId="0" nodeType="afterEffect">
                                  <p:stCondLst>
                                    <p:cond delay="0"/>
                                  </p:stCondLst>
                                  <p:childTnLst>
                                    <p:set>
                                      <p:cBhvr>
                                        <p:cTn id="27" dur="1" fill="hold">
                                          <p:stCondLst>
                                            <p:cond delay="0"/>
                                          </p:stCondLst>
                                        </p:cTn>
                                        <p:tgtEl>
                                          <p:spTgt spid="136198">
                                            <p:txEl>
                                              <p:pRg st="2" end="2"/>
                                            </p:txEl>
                                          </p:spTgt>
                                        </p:tgtEl>
                                        <p:attrNameLst>
                                          <p:attrName>style.visibility</p:attrName>
                                        </p:attrNameLst>
                                      </p:cBhvr>
                                      <p:to>
                                        <p:strVal val="visible"/>
                                      </p:to>
                                    </p:set>
                                    <p:animEffect transition="in" filter="fade">
                                      <p:cBhvr>
                                        <p:cTn id="28" dur="500"/>
                                        <p:tgtEl>
                                          <p:spTgt spid="136198">
                                            <p:txEl>
                                              <p:pRg st="2" end="2"/>
                                            </p:txEl>
                                          </p:spTgt>
                                        </p:tgtEl>
                                      </p:cBhvr>
                                    </p:animEffect>
                                    <p:anim calcmode="lin" valueType="num">
                                      <p:cBhvr>
                                        <p:cTn id="29" dur="500" fill="hold"/>
                                        <p:tgtEl>
                                          <p:spTgt spid="136198">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13619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36198">
                                            <p:txEl>
                                              <p:pRg st="4" end="4"/>
                                            </p:txEl>
                                          </p:spTgt>
                                        </p:tgtEl>
                                        <p:attrNameLst>
                                          <p:attrName>style.visibility</p:attrName>
                                        </p:attrNameLst>
                                      </p:cBhvr>
                                      <p:to>
                                        <p:strVal val="visible"/>
                                      </p:to>
                                    </p:set>
                                    <p:animEffect transition="in" filter="fade">
                                      <p:cBhvr>
                                        <p:cTn id="35" dur="500"/>
                                        <p:tgtEl>
                                          <p:spTgt spid="136198">
                                            <p:txEl>
                                              <p:pRg st="4" end="4"/>
                                            </p:txEl>
                                          </p:spTgt>
                                        </p:tgtEl>
                                      </p:cBhvr>
                                    </p:animEffect>
                                    <p:anim calcmode="lin" valueType="num">
                                      <p:cBhvr>
                                        <p:cTn id="36" dur="500" fill="hold"/>
                                        <p:tgtEl>
                                          <p:spTgt spid="136198">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13619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136198">
                                            <p:txEl>
                                              <p:pRg st="6" end="6"/>
                                            </p:txEl>
                                          </p:spTgt>
                                        </p:tgtEl>
                                        <p:attrNameLst>
                                          <p:attrName>style.visibility</p:attrName>
                                        </p:attrNameLst>
                                      </p:cBhvr>
                                      <p:to>
                                        <p:strVal val="visible"/>
                                      </p:to>
                                    </p:set>
                                    <p:animEffect transition="in" filter="fade">
                                      <p:cBhvr>
                                        <p:cTn id="42" dur="500"/>
                                        <p:tgtEl>
                                          <p:spTgt spid="136198">
                                            <p:txEl>
                                              <p:pRg st="6" end="6"/>
                                            </p:txEl>
                                          </p:spTgt>
                                        </p:tgtEl>
                                      </p:cBhvr>
                                    </p:animEffect>
                                    <p:anim calcmode="lin" valueType="num">
                                      <p:cBhvr>
                                        <p:cTn id="43" dur="500" fill="hold"/>
                                        <p:tgtEl>
                                          <p:spTgt spid="136198">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136198">
                                            <p:txEl>
                                              <p:pRg st="6" end="6"/>
                                            </p:txEl>
                                          </p:spTgt>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500"/>
                            </p:stCondLst>
                            <p:childTnLst>
                              <p:par>
                                <p:cTn id="46" presetID="37" presetClass="entr" presetSubtype="0" fill="hold" grpId="0" nodeType="afterEffect">
                                  <p:stCondLst>
                                    <p:cond delay="0"/>
                                  </p:stCondLst>
                                  <p:childTnLst>
                                    <p:set>
                                      <p:cBhvr>
                                        <p:cTn id="47" dur="1" fill="hold">
                                          <p:stCondLst>
                                            <p:cond delay="0"/>
                                          </p:stCondLst>
                                        </p:cTn>
                                        <p:tgtEl>
                                          <p:spTgt spid="136200"/>
                                        </p:tgtEl>
                                        <p:attrNameLst>
                                          <p:attrName>style.visibility</p:attrName>
                                        </p:attrNameLst>
                                      </p:cBhvr>
                                      <p:to>
                                        <p:strVal val="visible"/>
                                      </p:to>
                                    </p:set>
                                    <p:animEffect transition="in" filter="fade">
                                      <p:cBhvr>
                                        <p:cTn id="48" dur="1000"/>
                                        <p:tgtEl>
                                          <p:spTgt spid="136200"/>
                                        </p:tgtEl>
                                      </p:cBhvr>
                                    </p:animEffect>
                                    <p:anim calcmode="lin" valueType="num">
                                      <p:cBhvr>
                                        <p:cTn id="49" dur="1000" fill="hold"/>
                                        <p:tgtEl>
                                          <p:spTgt spid="136200"/>
                                        </p:tgtEl>
                                        <p:attrNameLst>
                                          <p:attrName>ppt_x</p:attrName>
                                        </p:attrNameLst>
                                      </p:cBhvr>
                                      <p:tavLst>
                                        <p:tav tm="0">
                                          <p:val>
                                            <p:strVal val="#ppt_x"/>
                                          </p:val>
                                        </p:tav>
                                        <p:tav tm="100000">
                                          <p:val>
                                            <p:strVal val="#ppt_x"/>
                                          </p:val>
                                        </p:tav>
                                      </p:tavLst>
                                    </p:anim>
                                    <p:anim calcmode="lin" valueType="num">
                                      <p:cBhvr>
                                        <p:cTn id="50" dur="900" decel="100000" fill="hold"/>
                                        <p:tgtEl>
                                          <p:spTgt spid="136200"/>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3620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6" grpId="0"/>
      <p:bldP spid="136198" grpId="0" build="p"/>
      <p:bldP spid="136199" grpId="0"/>
      <p:bldP spid="13620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Text Box 4"/>
          <p:cNvSpPr txBox="1">
            <a:spLocks noChangeArrowheads="1"/>
          </p:cNvSpPr>
          <p:nvPr/>
        </p:nvSpPr>
        <p:spPr bwMode="auto">
          <a:xfrm>
            <a:off x="3875479" y="705195"/>
            <a:ext cx="5616575" cy="48895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lgn="ct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Pathology of adrenal cortex </a:t>
            </a:r>
          </a:p>
        </p:txBody>
      </p:sp>
      <p:sp>
        <p:nvSpPr>
          <p:cNvPr id="137221" name="Text Box 5"/>
          <p:cNvSpPr txBox="1">
            <a:spLocks noChangeArrowheads="1"/>
          </p:cNvSpPr>
          <p:nvPr/>
        </p:nvSpPr>
        <p:spPr bwMode="auto">
          <a:xfrm>
            <a:off x="2988494" y="1542282"/>
            <a:ext cx="8763000" cy="1421928"/>
          </a:xfrm>
          <a:prstGeom prst="rect">
            <a:avLst/>
          </a:prstGeom>
          <a:noFill/>
          <a:ln w="9525">
            <a:noFill/>
            <a:miter lim="800000"/>
            <a:headEnd/>
            <a:tailEnd/>
          </a:ln>
          <a:effectLst/>
        </p:spPr>
        <p:txBody>
          <a:bodyPr>
            <a:spAutoFit/>
          </a:bodyPr>
          <a:lstStyle/>
          <a:p>
            <a:pPr algn="just" eaLnBrk="1" hangingPunct="1">
              <a:lnSpc>
                <a:spcPct val="120000"/>
              </a:lnSpc>
              <a:defRPr/>
            </a:pPr>
            <a:r>
              <a:rPr lang="en-US" b="1" dirty="0">
                <a:effectLst>
                  <a:outerShdw blurRad="38100" dist="38100" dir="2700000" algn="tl">
                    <a:srgbClr val="000000"/>
                  </a:outerShdw>
                </a:effectLst>
              </a:rPr>
              <a:t>	I-Adrenocortical hyperfunction "</a:t>
            </a:r>
            <a:r>
              <a:rPr lang="en-US" b="1" dirty="0" err="1">
                <a:effectLst>
                  <a:outerShdw blurRad="38100" dist="38100" dir="2700000" algn="tl">
                    <a:srgbClr val="000000"/>
                  </a:outerShdw>
                </a:effectLst>
              </a:rPr>
              <a:t>Hyperadrenalism</a:t>
            </a:r>
            <a:r>
              <a:rPr lang="en-US" b="1" dirty="0">
                <a:effectLst>
                  <a:outerShdw blurRad="38100" dist="38100" dir="2700000" algn="tl">
                    <a:srgbClr val="000000"/>
                  </a:outerShdw>
                </a:effectLst>
              </a:rPr>
              <a:t>" As there are three basic types of corticosteroid, elaborated by the adrenal cortex "</a:t>
            </a:r>
            <a:r>
              <a:rPr lang="en-US" b="1" dirty="0" err="1">
                <a:effectLst>
                  <a:outerShdw blurRad="38100" dist="38100" dir="2700000" algn="tl">
                    <a:srgbClr val="000000"/>
                  </a:outerShdw>
                </a:effectLst>
              </a:rPr>
              <a:t>glusocorticoids</a:t>
            </a:r>
            <a:r>
              <a:rPr lang="en-US" b="1" dirty="0">
                <a:effectLst>
                  <a:outerShdw blurRad="38100" dist="38100" dir="2700000" algn="tl">
                    <a:srgbClr val="000000"/>
                  </a:outerShdw>
                </a:effectLst>
              </a:rPr>
              <a:t>, mineralocorticoid, and sex steroids", So there are 3 distinctive hyper adrenal clinical syndromes."</a:t>
            </a:r>
            <a:r>
              <a:rPr lang="en-US" dirty="0"/>
              <a:t> </a:t>
            </a:r>
          </a:p>
        </p:txBody>
      </p:sp>
      <p:sp>
        <p:nvSpPr>
          <p:cNvPr id="137224" name="Text Box 8"/>
          <p:cNvSpPr txBox="1">
            <a:spLocks noChangeArrowheads="1"/>
          </p:cNvSpPr>
          <p:nvPr/>
        </p:nvSpPr>
        <p:spPr bwMode="auto">
          <a:xfrm>
            <a:off x="3024877" y="3645245"/>
            <a:ext cx="8847137" cy="1255728"/>
          </a:xfrm>
          <a:prstGeom prst="rect">
            <a:avLst/>
          </a:prstGeom>
          <a:noFill/>
          <a:ln w="9525">
            <a:noFill/>
            <a:miter lim="800000"/>
            <a:headEnd/>
            <a:tailEnd/>
          </a:ln>
          <a:effectLst/>
        </p:spPr>
        <p:txBody>
          <a:bodyPr>
            <a:spAutoFit/>
          </a:bodyPr>
          <a:lstStyle/>
          <a:p>
            <a:pPr marL="342900" indent="-342900" algn="just">
              <a:lnSpc>
                <a:spcPct val="140000"/>
              </a:lnSpc>
              <a:buClr>
                <a:srgbClr val="FFFF66"/>
              </a:buClr>
              <a:buFontTx/>
              <a:buAutoNum type="arabicPeriod"/>
              <a:defRPr/>
            </a:pPr>
            <a:r>
              <a:rPr lang="en-US" b="1" dirty="0">
                <a:effectLst>
                  <a:outerShdw blurRad="38100" dist="38100" dir="2700000" algn="tl">
                    <a:srgbClr val="000000"/>
                  </a:outerShdw>
                </a:effectLst>
              </a:rPr>
              <a:t>Cushing syndrome characterized by an excess cortisone.</a:t>
            </a:r>
            <a:r>
              <a:rPr lang="en-US" dirty="0"/>
              <a:t> </a:t>
            </a:r>
          </a:p>
          <a:p>
            <a:pPr marL="342900" indent="-342900" algn="just">
              <a:lnSpc>
                <a:spcPct val="140000"/>
              </a:lnSpc>
              <a:buClr>
                <a:srgbClr val="FFFF66"/>
              </a:buClr>
              <a:buFontTx/>
              <a:buAutoNum type="arabicPeriod"/>
              <a:defRPr/>
            </a:pPr>
            <a:r>
              <a:rPr lang="en-US" b="1" dirty="0" err="1">
                <a:effectLst>
                  <a:outerShdw blurRad="38100" dist="38100" dir="2700000" algn="tl">
                    <a:srgbClr val="000000"/>
                  </a:outerShdw>
                </a:effectLst>
              </a:rPr>
              <a:t>Hyperaldosteromism</a:t>
            </a:r>
            <a:r>
              <a:rPr lang="en-US" b="1" dirty="0">
                <a:effectLst>
                  <a:outerShdw blurRad="38100" dist="38100" dir="2700000" algn="tl">
                    <a:srgbClr val="000000"/>
                  </a:outerShdw>
                </a:effectLst>
              </a:rPr>
              <a:t>.</a:t>
            </a:r>
          </a:p>
          <a:p>
            <a:pPr marL="342900" indent="-342900" algn="just">
              <a:lnSpc>
                <a:spcPct val="140000"/>
              </a:lnSpc>
              <a:buClr>
                <a:srgbClr val="FFFF66"/>
              </a:buClr>
              <a:buFontTx/>
              <a:buAutoNum type="arabicPeriod"/>
              <a:defRPr/>
            </a:pPr>
            <a:r>
              <a:rPr lang="en-US" b="1" dirty="0">
                <a:effectLst>
                  <a:outerShdw blurRad="38100" dist="38100" dir="2700000" algn="tl">
                    <a:srgbClr val="000000"/>
                  </a:outerShdw>
                </a:effectLst>
              </a:rPr>
              <a:t>Adrenogenital or virilizing syndrome characterized by excess androgen.</a:t>
            </a:r>
            <a:r>
              <a:rPr lang="en-US" dirty="0"/>
              <a:t> </a:t>
            </a:r>
            <a:r>
              <a:rPr lang="en-US" b="1" dirty="0">
                <a:effectLst>
                  <a:outerShdw blurRad="38100" dist="38100" dir="2700000" algn="tl">
                    <a:srgbClr val="000000"/>
                  </a:outerShdw>
                </a:effectLst>
              </a:rPr>
              <a:t> </a:t>
            </a:r>
          </a:p>
        </p:txBody>
      </p:sp>
    </p:spTree>
    <p:extLst>
      <p:ext uri="{BB962C8B-B14F-4D97-AF65-F5344CB8AC3E}">
        <p14:creationId xmlns:p14="http://schemas.microsoft.com/office/powerpoint/2010/main" val="22474657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7220"/>
                                        </p:tgtEl>
                                        <p:attrNameLst>
                                          <p:attrName>style.visibility</p:attrName>
                                        </p:attrNameLst>
                                      </p:cBhvr>
                                      <p:to>
                                        <p:strVal val="visible"/>
                                      </p:to>
                                    </p:set>
                                    <p:anim calcmode="lin" valueType="num">
                                      <p:cBhvr>
                                        <p:cTn id="7" dur="500" fill="hold"/>
                                        <p:tgtEl>
                                          <p:spTgt spid="1372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7220"/>
                                        </p:tgtEl>
                                        <p:attrNameLst>
                                          <p:attrName>ppt_y</p:attrName>
                                        </p:attrNameLst>
                                      </p:cBhvr>
                                      <p:tavLst>
                                        <p:tav tm="0">
                                          <p:val>
                                            <p:strVal val="#ppt_y"/>
                                          </p:val>
                                        </p:tav>
                                        <p:tav tm="100000">
                                          <p:val>
                                            <p:strVal val="#ppt_y"/>
                                          </p:val>
                                        </p:tav>
                                      </p:tavLst>
                                    </p:anim>
                                    <p:anim calcmode="lin" valueType="num">
                                      <p:cBhvr>
                                        <p:cTn id="9" dur="500" fill="hold"/>
                                        <p:tgtEl>
                                          <p:spTgt spid="1372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72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7220"/>
                                        </p:tgtEl>
                                      </p:cBhvr>
                                    </p:animEffect>
                                  </p:childTnLst>
                                </p:cTn>
                              </p:par>
                            </p:childTnLst>
                          </p:cTn>
                        </p:par>
                        <p:par>
                          <p:cTn id="12" fill="hold" nodeType="afterGroup">
                            <p:stCondLst>
                              <p:cond delay="1650"/>
                            </p:stCondLst>
                            <p:childTnLst>
                              <p:par>
                                <p:cTn id="13" presetID="15" presetClass="entr" presetSubtype="0" fill="hold" grpId="0" nodeType="afterEffect">
                                  <p:stCondLst>
                                    <p:cond delay="0"/>
                                  </p:stCondLst>
                                  <p:childTnLst>
                                    <p:set>
                                      <p:cBhvr>
                                        <p:cTn id="14" dur="1" fill="hold">
                                          <p:stCondLst>
                                            <p:cond delay="0"/>
                                          </p:stCondLst>
                                        </p:cTn>
                                        <p:tgtEl>
                                          <p:spTgt spid="137221"/>
                                        </p:tgtEl>
                                        <p:attrNameLst>
                                          <p:attrName>style.visibility</p:attrName>
                                        </p:attrNameLst>
                                      </p:cBhvr>
                                      <p:to>
                                        <p:strVal val="visible"/>
                                      </p:to>
                                    </p:set>
                                    <p:anim calcmode="lin" valueType="num">
                                      <p:cBhvr>
                                        <p:cTn id="15" dur="1000" fill="hold"/>
                                        <p:tgtEl>
                                          <p:spTgt spid="137221"/>
                                        </p:tgtEl>
                                        <p:attrNameLst>
                                          <p:attrName>ppt_w</p:attrName>
                                        </p:attrNameLst>
                                      </p:cBhvr>
                                      <p:tavLst>
                                        <p:tav tm="0">
                                          <p:val>
                                            <p:fltVal val="0"/>
                                          </p:val>
                                        </p:tav>
                                        <p:tav tm="100000">
                                          <p:val>
                                            <p:strVal val="#ppt_w"/>
                                          </p:val>
                                        </p:tav>
                                      </p:tavLst>
                                    </p:anim>
                                    <p:anim calcmode="lin" valueType="num">
                                      <p:cBhvr>
                                        <p:cTn id="16" dur="1000" fill="hold"/>
                                        <p:tgtEl>
                                          <p:spTgt spid="137221"/>
                                        </p:tgtEl>
                                        <p:attrNameLst>
                                          <p:attrName>ppt_h</p:attrName>
                                        </p:attrNameLst>
                                      </p:cBhvr>
                                      <p:tavLst>
                                        <p:tav tm="0">
                                          <p:val>
                                            <p:fltVal val="0"/>
                                          </p:val>
                                        </p:tav>
                                        <p:tav tm="100000">
                                          <p:val>
                                            <p:strVal val="#ppt_h"/>
                                          </p:val>
                                        </p:tav>
                                      </p:tavLst>
                                    </p:anim>
                                    <p:anim calcmode="lin" valueType="num">
                                      <p:cBhvr>
                                        <p:cTn id="17" dur="1000" fill="hold"/>
                                        <p:tgtEl>
                                          <p:spTgt spid="13722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37221"/>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650"/>
                            </p:stCondLst>
                            <p:childTnLst>
                              <p:par>
                                <p:cTn id="20" presetID="39" presetClass="entr" presetSubtype="0" accel="100000" fill="hold" grpId="0" nodeType="afterEffect">
                                  <p:stCondLst>
                                    <p:cond delay="0"/>
                                  </p:stCondLst>
                                  <p:childTnLst>
                                    <p:set>
                                      <p:cBhvr>
                                        <p:cTn id="21" dur="1" fill="hold">
                                          <p:stCondLst>
                                            <p:cond delay="0"/>
                                          </p:stCondLst>
                                        </p:cTn>
                                        <p:tgtEl>
                                          <p:spTgt spid="137224">
                                            <p:txEl>
                                              <p:pRg st="0" end="0"/>
                                            </p:txEl>
                                          </p:spTgt>
                                        </p:tgtEl>
                                        <p:attrNameLst>
                                          <p:attrName>style.visibility</p:attrName>
                                        </p:attrNameLst>
                                      </p:cBhvr>
                                      <p:to>
                                        <p:strVal val="visible"/>
                                      </p:to>
                                    </p:set>
                                    <p:anim calcmode="lin" valueType="num">
                                      <p:cBhvr>
                                        <p:cTn id="22" dur="500" fill="hold"/>
                                        <p:tgtEl>
                                          <p:spTgt spid="13722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13722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13722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13722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39" presetClass="entr" presetSubtype="0" accel="100000" fill="hold" grpId="0" nodeType="clickEffect">
                                  <p:stCondLst>
                                    <p:cond delay="0"/>
                                  </p:stCondLst>
                                  <p:childTnLst>
                                    <p:set>
                                      <p:cBhvr>
                                        <p:cTn id="29" dur="1" fill="hold">
                                          <p:stCondLst>
                                            <p:cond delay="0"/>
                                          </p:stCondLst>
                                        </p:cTn>
                                        <p:tgtEl>
                                          <p:spTgt spid="137224">
                                            <p:txEl>
                                              <p:pRg st="1" end="1"/>
                                            </p:txEl>
                                          </p:spTgt>
                                        </p:tgtEl>
                                        <p:attrNameLst>
                                          <p:attrName>style.visibility</p:attrName>
                                        </p:attrNameLst>
                                      </p:cBhvr>
                                      <p:to>
                                        <p:strVal val="visible"/>
                                      </p:to>
                                    </p:set>
                                    <p:anim calcmode="lin" valueType="num">
                                      <p:cBhvr>
                                        <p:cTn id="30" dur="500" fill="hold"/>
                                        <p:tgtEl>
                                          <p:spTgt spid="13722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13722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13722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13722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9" presetClass="entr" presetSubtype="0" accel="100000" fill="hold" grpId="0" nodeType="clickEffect">
                                  <p:stCondLst>
                                    <p:cond delay="0"/>
                                  </p:stCondLst>
                                  <p:childTnLst>
                                    <p:set>
                                      <p:cBhvr>
                                        <p:cTn id="37" dur="1" fill="hold">
                                          <p:stCondLst>
                                            <p:cond delay="0"/>
                                          </p:stCondLst>
                                        </p:cTn>
                                        <p:tgtEl>
                                          <p:spTgt spid="137224">
                                            <p:txEl>
                                              <p:pRg st="2" end="2"/>
                                            </p:txEl>
                                          </p:spTgt>
                                        </p:tgtEl>
                                        <p:attrNameLst>
                                          <p:attrName>style.visibility</p:attrName>
                                        </p:attrNameLst>
                                      </p:cBhvr>
                                      <p:to>
                                        <p:strVal val="visible"/>
                                      </p:to>
                                    </p:set>
                                    <p:anim calcmode="lin" valueType="num">
                                      <p:cBhvr>
                                        <p:cTn id="38" dur="500" fill="hold"/>
                                        <p:tgtEl>
                                          <p:spTgt spid="13722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9" dur="500" fill="hold"/>
                                        <p:tgtEl>
                                          <p:spTgt spid="13722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0" dur="500" fill="hold"/>
                                        <p:tgtEl>
                                          <p:spTgt spid="13722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41" dur="500" fill="hold"/>
                                        <p:tgtEl>
                                          <p:spTgt spid="13722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0" grpId="0" animBg="1"/>
      <p:bldP spid="137221" grpId="0"/>
      <p:bldP spid="137224"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4" name="Text Box 4"/>
          <p:cNvSpPr txBox="1">
            <a:spLocks noChangeArrowheads="1"/>
          </p:cNvSpPr>
          <p:nvPr/>
        </p:nvSpPr>
        <p:spPr bwMode="auto">
          <a:xfrm>
            <a:off x="3912549" y="495130"/>
            <a:ext cx="6985000"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Causes of "Cushing syndrome" </a:t>
            </a:r>
          </a:p>
        </p:txBody>
      </p:sp>
      <p:sp>
        <p:nvSpPr>
          <p:cNvPr id="138245" name="Text Box 5"/>
          <p:cNvSpPr txBox="1">
            <a:spLocks noChangeArrowheads="1"/>
          </p:cNvSpPr>
          <p:nvPr/>
        </p:nvSpPr>
        <p:spPr bwMode="auto">
          <a:xfrm>
            <a:off x="2654862" y="1962410"/>
            <a:ext cx="8763000" cy="772840"/>
          </a:xfrm>
          <a:prstGeom prst="rect">
            <a:avLst/>
          </a:prstGeom>
          <a:noFill/>
          <a:ln w="9525">
            <a:noFill/>
            <a:miter lim="800000"/>
            <a:headEnd/>
            <a:tailEnd/>
          </a:ln>
          <a:effectLst/>
        </p:spPr>
        <p:txBody>
          <a:bodyPr>
            <a:spAutoFit/>
          </a:bodyPr>
          <a:lstStyle/>
          <a:p>
            <a:pPr indent="1076325">
              <a:lnSpc>
                <a:spcPct val="130000"/>
              </a:lnSpc>
              <a:defRPr/>
            </a:pPr>
            <a:r>
              <a:rPr lang="en-US" b="1" dirty="0">
                <a:effectLst>
                  <a:outerShdw blurRad="38100" dist="38100" dir="2700000" algn="tl">
                    <a:srgbClr val="000000"/>
                  </a:outerShdw>
                </a:effectLst>
              </a:rPr>
              <a:t>This conditions is caused by any condition that produces an elevation in glucocorticoid levels. </a:t>
            </a:r>
          </a:p>
        </p:txBody>
      </p:sp>
      <p:sp>
        <p:nvSpPr>
          <p:cNvPr id="138247" name="Text Box 7"/>
          <p:cNvSpPr txBox="1">
            <a:spLocks noChangeArrowheads="1"/>
          </p:cNvSpPr>
          <p:nvPr/>
        </p:nvSpPr>
        <p:spPr bwMode="auto">
          <a:xfrm>
            <a:off x="2306170" y="3021273"/>
            <a:ext cx="8713788" cy="3333220"/>
          </a:xfrm>
          <a:prstGeom prst="rect">
            <a:avLst/>
          </a:prstGeom>
          <a:noFill/>
          <a:ln w="9525">
            <a:noFill/>
            <a:miter lim="800000"/>
            <a:headEnd/>
            <a:tailEnd/>
          </a:ln>
          <a:effectLst/>
        </p:spPr>
        <p:txBody>
          <a:bodyPr>
            <a:spAutoFit/>
          </a:bodyPr>
          <a:lstStyle/>
          <a:p>
            <a:pPr marL="342900" indent="-342900" algn="just">
              <a:lnSpc>
                <a:spcPct val="130000"/>
              </a:lnSpc>
              <a:buClr>
                <a:srgbClr val="FFFF66"/>
              </a:buClr>
              <a:buFontTx/>
              <a:buAutoNum type="arabicPeriod"/>
              <a:defRPr/>
            </a:pPr>
            <a:r>
              <a:rPr lang="en-US" b="1" dirty="0">
                <a:effectLst>
                  <a:outerShdw blurRad="38100" dist="38100" dir="2700000" algn="tl">
                    <a:srgbClr val="000000"/>
                  </a:outerShdw>
                </a:effectLst>
              </a:rPr>
              <a:t>In clinical practice most cases of Cushing syndrome are caused by the administration of exogenous glucocorticoids.</a:t>
            </a:r>
          </a:p>
          <a:p>
            <a:pPr marL="342900" indent="-342900">
              <a:lnSpc>
                <a:spcPct val="130000"/>
              </a:lnSpc>
              <a:buClr>
                <a:srgbClr val="FFFF66"/>
              </a:buClr>
              <a:buFontTx/>
              <a:buAutoNum type="arabicPeriod"/>
              <a:defRPr/>
            </a:pPr>
            <a:r>
              <a:rPr lang="en-US" b="1" dirty="0">
                <a:effectLst>
                  <a:outerShdw blurRad="38100" dist="38100" dir="2700000" algn="tl">
                    <a:srgbClr val="000000"/>
                  </a:outerShdw>
                </a:effectLst>
              </a:rPr>
              <a:t>The remaining cases are endogenous and include the following:  </a:t>
            </a:r>
          </a:p>
          <a:p>
            <a:pPr marL="800100" lvl="1" indent="-342900" algn="just">
              <a:lnSpc>
                <a:spcPct val="130000"/>
              </a:lnSpc>
              <a:buClr>
                <a:srgbClr val="FFFF66"/>
              </a:buClr>
              <a:buFontTx/>
              <a:buAutoNum type="alphaLcPeriod"/>
              <a:defRPr/>
            </a:pPr>
            <a:r>
              <a:rPr lang="en-US" b="1" dirty="0">
                <a:effectLst>
                  <a:outerShdw blurRad="38100" dist="38100" dir="2700000" algn="tl">
                    <a:srgbClr val="000000"/>
                  </a:outerShdw>
                </a:effectLst>
              </a:rPr>
              <a:t>Primary hypothalamic-pituitary diseases associated with hyper secretion of ACTH "Cushing disease" account for 50%.</a:t>
            </a:r>
          </a:p>
          <a:p>
            <a:pPr marL="800100" lvl="1" indent="-342900" algn="just">
              <a:lnSpc>
                <a:spcPct val="130000"/>
              </a:lnSpc>
              <a:buClr>
                <a:srgbClr val="FFFF66"/>
              </a:buClr>
              <a:buFontTx/>
              <a:buAutoNum type="alphaLcPeriod"/>
              <a:defRPr/>
            </a:pPr>
            <a:r>
              <a:rPr lang="en-US" b="1" dirty="0">
                <a:effectLst>
                  <a:outerShdw blurRad="38100" dist="38100" dir="2700000" algn="tl">
                    <a:srgbClr val="000000"/>
                  </a:outerShdw>
                </a:effectLst>
              </a:rPr>
              <a:t>Primary adrenocortical hyperplasia or neoplasia "10-20%".</a:t>
            </a:r>
          </a:p>
          <a:p>
            <a:pPr marL="800100" lvl="1" indent="-342900" algn="just">
              <a:lnSpc>
                <a:spcPct val="130000"/>
              </a:lnSpc>
              <a:buClr>
                <a:srgbClr val="FFFF66"/>
              </a:buClr>
              <a:buFontTx/>
              <a:buAutoNum type="alphaLcPeriod"/>
              <a:defRPr/>
            </a:pPr>
            <a:r>
              <a:rPr lang="en-US" b="1" dirty="0">
                <a:effectLst>
                  <a:outerShdw blurRad="38100" dist="38100" dir="2700000" algn="tl">
                    <a:srgbClr val="000000"/>
                  </a:outerShdw>
                </a:effectLst>
              </a:rPr>
              <a:t>The secretion of ectopic ACTH by nonendocrine </a:t>
            </a:r>
            <a:r>
              <a:rPr lang="en-US" b="1" dirty="0" err="1">
                <a:effectLst>
                  <a:outerShdw blurRad="38100" dist="38100" dir="2700000" algn="tl">
                    <a:srgbClr val="000000"/>
                  </a:outerShdw>
                </a:effectLst>
              </a:rPr>
              <a:t>neoplasma</a:t>
            </a:r>
            <a:r>
              <a:rPr lang="en-US" b="1" dirty="0">
                <a:effectLst>
                  <a:outerShdw blurRad="38100" dist="38100" dir="2700000" algn="tl">
                    <a:srgbClr val="000000"/>
                  </a:outerShdw>
                </a:effectLst>
              </a:rPr>
              <a:t> </a:t>
            </a:r>
            <a:r>
              <a:rPr lang="en-US" b="1" dirty="0" err="1">
                <a:effectLst>
                  <a:outerShdw blurRad="38100" dist="38100" dir="2700000" algn="tl">
                    <a:srgbClr val="000000"/>
                  </a:outerShdw>
                </a:effectLst>
              </a:rPr>
              <a:t>e.i.g</a:t>
            </a:r>
            <a:r>
              <a:rPr lang="en-US" b="1" dirty="0">
                <a:effectLst>
                  <a:outerShdw blurRad="38100" dist="38100" dir="2700000" algn="tl">
                    <a:srgbClr val="000000"/>
                  </a:outerShdw>
                </a:effectLst>
              </a:rPr>
              <a:t>." oat cell carcinoma of lung, medullary thyroid carcinoma carcinoid </a:t>
            </a:r>
            <a:r>
              <a:rPr lang="en-US" b="1" dirty="0" err="1">
                <a:effectLst>
                  <a:outerShdw blurRad="38100" dist="38100" dir="2700000" algn="tl">
                    <a:srgbClr val="000000"/>
                  </a:outerShdw>
                </a:effectLst>
              </a:rPr>
              <a:t>tumour</a:t>
            </a:r>
            <a:r>
              <a:rPr lang="en-US" b="1" dirty="0">
                <a:effectLst>
                  <a:outerShdw blurRad="38100" dist="38100" dir="2700000" algn="tl">
                    <a:srgbClr val="000000"/>
                  </a:outerShdw>
                </a:effectLst>
              </a:rPr>
              <a:t>, islet cell </a:t>
            </a:r>
            <a:r>
              <a:rPr lang="en-US" b="1" dirty="0" err="1">
                <a:effectLst>
                  <a:outerShdw blurRad="38100" dist="38100" dir="2700000" algn="tl">
                    <a:srgbClr val="000000"/>
                  </a:outerShdw>
                </a:effectLst>
              </a:rPr>
              <a:t>tumour</a:t>
            </a:r>
            <a:r>
              <a:rPr lang="en-US" b="1" dirty="0">
                <a:effectLst>
                  <a:outerShdw blurRad="38100" dist="38100" dir="2700000" algn="tl">
                    <a:srgbClr val="000000"/>
                  </a:outerShdw>
                </a:effectLst>
              </a:rPr>
              <a:t> of the pancreas.</a:t>
            </a:r>
          </a:p>
        </p:txBody>
      </p:sp>
    </p:spTree>
    <p:extLst>
      <p:ext uri="{BB962C8B-B14F-4D97-AF65-F5344CB8AC3E}">
        <p14:creationId xmlns:p14="http://schemas.microsoft.com/office/powerpoint/2010/main" val="37964486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8244"/>
                                        </p:tgtEl>
                                        <p:attrNameLst>
                                          <p:attrName>style.visibility</p:attrName>
                                        </p:attrNameLst>
                                      </p:cBhvr>
                                      <p:to>
                                        <p:strVal val="visible"/>
                                      </p:to>
                                    </p:set>
                                    <p:anim calcmode="lin" valueType="num">
                                      <p:cBhvr>
                                        <p:cTn id="7" dur="500" fill="hold"/>
                                        <p:tgtEl>
                                          <p:spTgt spid="1382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8244"/>
                                        </p:tgtEl>
                                        <p:attrNameLst>
                                          <p:attrName>ppt_y</p:attrName>
                                        </p:attrNameLst>
                                      </p:cBhvr>
                                      <p:tavLst>
                                        <p:tav tm="0">
                                          <p:val>
                                            <p:strVal val="#ppt_y"/>
                                          </p:val>
                                        </p:tav>
                                        <p:tav tm="100000">
                                          <p:val>
                                            <p:strVal val="#ppt_y"/>
                                          </p:val>
                                        </p:tav>
                                      </p:tavLst>
                                    </p:anim>
                                    <p:anim calcmode="lin" valueType="num">
                                      <p:cBhvr>
                                        <p:cTn id="9" dur="500" fill="hold"/>
                                        <p:tgtEl>
                                          <p:spTgt spid="1382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824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8244"/>
                                        </p:tgtEl>
                                      </p:cBhvr>
                                    </p:animEffect>
                                  </p:childTnLst>
                                </p:cTn>
                              </p:par>
                            </p:childTnLst>
                          </p:cTn>
                        </p:par>
                        <p:par>
                          <p:cTn id="12" fill="hold" nodeType="afterGroup">
                            <p:stCondLst>
                              <p:cond delay="1700"/>
                            </p:stCondLst>
                            <p:childTnLst>
                              <p:par>
                                <p:cTn id="13" presetID="47" presetClass="entr" presetSubtype="0" fill="hold" grpId="0" nodeType="afterEffect">
                                  <p:stCondLst>
                                    <p:cond delay="0"/>
                                  </p:stCondLst>
                                  <p:childTnLst>
                                    <p:set>
                                      <p:cBhvr>
                                        <p:cTn id="14" dur="1" fill="hold">
                                          <p:stCondLst>
                                            <p:cond delay="0"/>
                                          </p:stCondLst>
                                        </p:cTn>
                                        <p:tgtEl>
                                          <p:spTgt spid="138245"/>
                                        </p:tgtEl>
                                        <p:attrNameLst>
                                          <p:attrName>style.visibility</p:attrName>
                                        </p:attrNameLst>
                                      </p:cBhvr>
                                      <p:to>
                                        <p:strVal val="visible"/>
                                      </p:to>
                                    </p:set>
                                    <p:animEffect transition="in" filter="fade">
                                      <p:cBhvr>
                                        <p:cTn id="15" dur="1000"/>
                                        <p:tgtEl>
                                          <p:spTgt spid="138245"/>
                                        </p:tgtEl>
                                      </p:cBhvr>
                                    </p:animEffect>
                                    <p:anim calcmode="lin" valueType="num">
                                      <p:cBhvr>
                                        <p:cTn id="16" dur="1000" fill="hold"/>
                                        <p:tgtEl>
                                          <p:spTgt spid="138245"/>
                                        </p:tgtEl>
                                        <p:attrNameLst>
                                          <p:attrName>ppt_x</p:attrName>
                                        </p:attrNameLst>
                                      </p:cBhvr>
                                      <p:tavLst>
                                        <p:tav tm="0">
                                          <p:val>
                                            <p:strVal val="#ppt_x"/>
                                          </p:val>
                                        </p:tav>
                                        <p:tav tm="100000">
                                          <p:val>
                                            <p:strVal val="#ppt_x"/>
                                          </p:val>
                                        </p:tav>
                                      </p:tavLst>
                                    </p:anim>
                                    <p:anim calcmode="lin" valueType="num">
                                      <p:cBhvr>
                                        <p:cTn id="17" dur="1000" fill="hold"/>
                                        <p:tgtEl>
                                          <p:spTgt spid="138245"/>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700"/>
                            </p:stCondLst>
                            <p:childTnLst>
                              <p:par>
                                <p:cTn id="19" presetID="34" presetClass="entr" presetSubtype="0" fill="hold" grpId="0" nodeType="afterEffect">
                                  <p:stCondLst>
                                    <p:cond delay="0"/>
                                  </p:stCondLst>
                                  <p:childTnLst>
                                    <p:set>
                                      <p:cBhvr>
                                        <p:cTn id="20" dur="1" fill="hold">
                                          <p:stCondLst>
                                            <p:cond delay="0"/>
                                          </p:stCondLst>
                                        </p:cTn>
                                        <p:tgtEl>
                                          <p:spTgt spid="138247">
                                            <p:txEl>
                                              <p:pRg st="0" end="0"/>
                                            </p:txEl>
                                          </p:spTgt>
                                        </p:tgtEl>
                                        <p:attrNameLst>
                                          <p:attrName>style.visibility</p:attrName>
                                        </p:attrNameLst>
                                      </p:cBhvr>
                                      <p:to>
                                        <p:strVal val="visible"/>
                                      </p:to>
                                    </p:set>
                                    <p:anim from="(-#ppt_w/2)" to="(#ppt_x)" calcmode="lin" valueType="num">
                                      <p:cBhvr>
                                        <p:cTn id="21" dur="600" fill="hold">
                                          <p:stCondLst>
                                            <p:cond delay="0"/>
                                          </p:stCondLst>
                                        </p:cTn>
                                        <p:tgtEl>
                                          <p:spTgt spid="138247">
                                            <p:txEl>
                                              <p:pRg st="0" end="0"/>
                                            </p:txEl>
                                          </p:spTgt>
                                        </p:tgtEl>
                                        <p:attrNameLst>
                                          <p:attrName>ppt_x</p:attrName>
                                        </p:attrNameLst>
                                      </p:cBhvr>
                                    </p:anim>
                                    <p:anim from="0" to="-1.0" calcmode="lin" valueType="num">
                                      <p:cBhvr>
                                        <p:cTn id="22" dur="200" decel="50000" autoRev="1" fill="hold">
                                          <p:stCondLst>
                                            <p:cond delay="600"/>
                                          </p:stCondLst>
                                        </p:cTn>
                                        <p:tgtEl>
                                          <p:spTgt spid="138247">
                                            <p:txEl>
                                              <p:pRg st="0" end="0"/>
                                            </p:txEl>
                                          </p:spTgt>
                                        </p:tgtEl>
                                        <p:attrNameLst>
                                          <p:attrName>xshear</p:attrName>
                                        </p:attrNameLst>
                                      </p:cBhvr>
                                    </p:anim>
                                    <p:animScale>
                                      <p:cBhvr>
                                        <p:cTn id="23" dur="200" decel="100000" autoRev="1" fill="hold">
                                          <p:stCondLst>
                                            <p:cond delay="600"/>
                                          </p:stCondLst>
                                        </p:cTn>
                                        <p:tgtEl>
                                          <p:spTgt spid="138247">
                                            <p:txEl>
                                              <p:pRg st="0" end="0"/>
                                            </p:txEl>
                                          </p:spTgt>
                                        </p:tgtEl>
                                      </p:cBhvr>
                                      <p:from x="100000" y="100000"/>
                                      <p:to x="80000" y="100000"/>
                                    </p:animScale>
                                    <p:anim by="(#ppt_h/3+#ppt_w*0.1)" calcmode="lin" valueType="num">
                                      <p:cBhvr additive="sum">
                                        <p:cTn id="24" dur="200" decel="100000" autoRev="1" fill="hold">
                                          <p:stCondLst>
                                            <p:cond delay="600"/>
                                          </p:stCondLst>
                                        </p:cTn>
                                        <p:tgtEl>
                                          <p:spTgt spid="138247">
                                            <p:txEl>
                                              <p:pRg st="0" end="0"/>
                                            </p:txEl>
                                          </p:spTgt>
                                        </p:tgtEl>
                                        <p:attrNameLst>
                                          <p:attrName>ppt_x</p:attrName>
                                        </p:attrNameLst>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34" presetClass="entr" presetSubtype="0" fill="hold" grpId="0" nodeType="clickEffect">
                                  <p:stCondLst>
                                    <p:cond delay="0"/>
                                  </p:stCondLst>
                                  <p:childTnLst>
                                    <p:set>
                                      <p:cBhvr>
                                        <p:cTn id="28" dur="1" fill="hold">
                                          <p:stCondLst>
                                            <p:cond delay="0"/>
                                          </p:stCondLst>
                                        </p:cTn>
                                        <p:tgtEl>
                                          <p:spTgt spid="138247">
                                            <p:txEl>
                                              <p:pRg st="1" end="1"/>
                                            </p:txEl>
                                          </p:spTgt>
                                        </p:tgtEl>
                                        <p:attrNameLst>
                                          <p:attrName>style.visibility</p:attrName>
                                        </p:attrNameLst>
                                      </p:cBhvr>
                                      <p:to>
                                        <p:strVal val="visible"/>
                                      </p:to>
                                    </p:set>
                                    <p:anim from="(-#ppt_w/2)" to="(#ppt_x)" calcmode="lin" valueType="num">
                                      <p:cBhvr>
                                        <p:cTn id="29" dur="600" fill="hold">
                                          <p:stCondLst>
                                            <p:cond delay="0"/>
                                          </p:stCondLst>
                                        </p:cTn>
                                        <p:tgtEl>
                                          <p:spTgt spid="138247">
                                            <p:txEl>
                                              <p:pRg st="1" end="1"/>
                                            </p:txEl>
                                          </p:spTgt>
                                        </p:tgtEl>
                                        <p:attrNameLst>
                                          <p:attrName>ppt_x</p:attrName>
                                        </p:attrNameLst>
                                      </p:cBhvr>
                                    </p:anim>
                                    <p:anim from="0" to="-1.0" calcmode="lin" valueType="num">
                                      <p:cBhvr>
                                        <p:cTn id="30" dur="200" decel="50000" autoRev="1" fill="hold">
                                          <p:stCondLst>
                                            <p:cond delay="600"/>
                                          </p:stCondLst>
                                        </p:cTn>
                                        <p:tgtEl>
                                          <p:spTgt spid="138247">
                                            <p:txEl>
                                              <p:pRg st="1" end="1"/>
                                            </p:txEl>
                                          </p:spTgt>
                                        </p:tgtEl>
                                        <p:attrNameLst>
                                          <p:attrName>xshear</p:attrName>
                                        </p:attrNameLst>
                                      </p:cBhvr>
                                    </p:anim>
                                    <p:animScale>
                                      <p:cBhvr>
                                        <p:cTn id="31" dur="200" decel="100000" autoRev="1" fill="hold">
                                          <p:stCondLst>
                                            <p:cond delay="600"/>
                                          </p:stCondLst>
                                        </p:cTn>
                                        <p:tgtEl>
                                          <p:spTgt spid="138247">
                                            <p:txEl>
                                              <p:pRg st="1" end="1"/>
                                            </p:txEl>
                                          </p:spTgt>
                                        </p:tgtEl>
                                      </p:cBhvr>
                                      <p:from x="100000" y="100000"/>
                                      <p:to x="80000" y="100000"/>
                                    </p:animScale>
                                    <p:anim by="(#ppt_h/3+#ppt_w*0.1)" calcmode="lin" valueType="num">
                                      <p:cBhvr additive="sum">
                                        <p:cTn id="32" dur="200" decel="100000" autoRev="1" fill="hold">
                                          <p:stCondLst>
                                            <p:cond delay="600"/>
                                          </p:stCondLst>
                                        </p:cTn>
                                        <p:tgtEl>
                                          <p:spTgt spid="138247">
                                            <p:txEl>
                                              <p:pRg st="1" end="1"/>
                                            </p:txEl>
                                          </p:spTgt>
                                        </p:tgtEl>
                                        <p:attrNameLst>
                                          <p:attrName>ppt_x</p:attrName>
                                        </p:attrNameLst>
                                      </p:cBhvr>
                                    </p:anim>
                                  </p:childTnLst>
                                </p:cTn>
                              </p:par>
                              <p:par>
                                <p:cTn id="33" presetID="34" presetClass="entr" presetSubtype="0" fill="hold" grpId="0" nodeType="withEffect">
                                  <p:stCondLst>
                                    <p:cond delay="0"/>
                                  </p:stCondLst>
                                  <p:childTnLst>
                                    <p:set>
                                      <p:cBhvr>
                                        <p:cTn id="34" dur="1" fill="hold">
                                          <p:stCondLst>
                                            <p:cond delay="0"/>
                                          </p:stCondLst>
                                        </p:cTn>
                                        <p:tgtEl>
                                          <p:spTgt spid="138247">
                                            <p:txEl>
                                              <p:pRg st="2" end="2"/>
                                            </p:txEl>
                                          </p:spTgt>
                                        </p:tgtEl>
                                        <p:attrNameLst>
                                          <p:attrName>style.visibility</p:attrName>
                                        </p:attrNameLst>
                                      </p:cBhvr>
                                      <p:to>
                                        <p:strVal val="visible"/>
                                      </p:to>
                                    </p:set>
                                    <p:anim from="(-#ppt_w/2)" to="(#ppt_x)" calcmode="lin" valueType="num">
                                      <p:cBhvr>
                                        <p:cTn id="35" dur="600" fill="hold">
                                          <p:stCondLst>
                                            <p:cond delay="0"/>
                                          </p:stCondLst>
                                        </p:cTn>
                                        <p:tgtEl>
                                          <p:spTgt spid="138247">
                                            <p:txEl>
                                              <p:pRg st="2" end="2"/>
                                            </p:txEl>
                                          </p:spTgt>
                                        </p:tgtEl>
                                        <p:attrNameLst>
                                          <p:attrName>ppt_x</p:attrName>
                                        </p:attrNameLst>
                                      </p:cBhvr>
                                    </p:anim>
                                    <p:anim from="0" to="-1.0" calcmode="lin" valueType="num">
                                      <p:cBhvr>
                                        <p:cTn id="36" dur="200" decel="50000" autoRev="1" fill="hold">
                                          <p:stCondLst>
                                            <p:cond delay="600"/>
                                          </p:stCondLst>
                                        </p:cTn>
                                        <p:tgtEl>
                                          <p:spTgt spid="138247">
                                            <p:txEl>
                                              <p:pRg st="2" end="2"/>
                                            </p:txEl>
                                          </p:spTgt>
                                        </p:tgtEl>
                                        <p:attrNameLst>
                                          <p:attrName>xshear</p:attrName>
                                        </p:attrNameLst>
                                      </p:cBhvr>
                                    </p:anim>
                                    <p:animScale>
                                      <p:cBhvr>
                                        <p:cTn id="37" dur="200" decel="100000" autoRev="1" fill="hold">
                                          <p:stCondLst>
                                            <p:cond delay="600"/>
                                          </p:stCondLst>
                                        </p:cTn>
                                        <p:tgtEl>
                                          <p:spTgt spid="138247">
                                            <p:txEl>
                                              <p:pRg st="2" end="2"/>
                                            </p:txEl>
                                          </p:spTgt>
                                        </p:tgtEl>
                                      </p:cBhvr>
                                      <p:from x="100000" y="100000"/>
                                      <p:to x="80000" y="100000"/>
                                    </p:animScale>
                                    <p:anim by="(#ppt_h/3+#ppt_w*0.1)" calcmode="lin" valueType="num">
                                      <p:cBhvr additive="sum">
                                        <p:cTn id="38" dur="200" decel="100000" autoRev="1" fill="hold">
                                          <p:stCondLst>
                                            <p:cond delay="600"/>
                                          </p:stCondLst>
                                        </p:cTn>
                                        <p:tgtEl>
                                          <p:spTgt spid="138247">
                                            <p:txEl>
                                              <p:pRg st="2" end="2"/>
                                            </p:txEl>
                                          </p:spTgt>
                                        </p:tgtEl>
                                        <p:attrNameLst>
                                          <p:attrName>ppt_x</p:attrName>
                                        </p:attrNameLst>
                                      </p:cBhvr>
                                    </p:anim>
                                  </p:childTnLst>
                                </p:cTn>
                              </p:par>
                              <p:par>
                                <p:cTn id="39" presetID="34" presetClass="entr" presetSubtype="0" fill="hold" grpId="0" nodeType="withEffect">
                                  <p:stCondLst>
                                    <p:cond delay="0"/>
                                  </p:stCondLst>
                                  <p:childTnLst>
                                    <p:set>
                                      <p:cBhvr>
                                        <p:cTn id="40" dur="1" fill="hold">
                                          <p:stCondLst>
                                            <p:cond delay="0"/>
                                          </p:stCondLst>
                                        </p:cTn>
                                        <p:tgtEl>
                                          <p:spTgt spid="138247">
                                            <p:txEl>
                                              <p:pRg st="3" end="3"/>
                                            </p:txEl>
                                          </p:spTgt>
                                        </p:tgtEl>
                                        <p:attrNameLst>
                                          <p:attrName>style.visibility</p:attrName>
                                        </p:attrNameLst>
                                      </p:cBhvr>
                                      <p:to>
                                        <p:strVal val="visible"/>
                                      </p:to>
                                    </p:set>
                                    <p:anim from="(-#ppt_w/2)" to="(#ppt_x)" calcmode="lin" valueType="num">
                                      <p:cBhvr>
                                        <p:cTn id="41" dur="600" fill="hold">
                                          <p:stCondLst>
                                            <p:cond delay="0"/>
                                          </p:stCondLst>
                                        </p:cTn>
                                        <p:tgtEl>
                                          <p:spTgt spid="138247">
                                            <p:txEl>
                                              <p:pRg st="3" end="3"/>
                                            </p:txEl>
                                          </p:spTgt>
                                        </p:tgtEl>
                                        <p:attrNameLst>
                                          <p:attrName>ppt_x</p:attrName>
                                        </p:attrNameLst>
                                      </p:cBhvr>
                                    </p:anim>
                                    <p:anim from="0" to="-1.0" calcmode="lin" valueType="num">
                                      <p:cBhvr>
                                        <p:cTn id="42" dur="200" decel="50000" autoRev="1" fill="hold">
                                          <p:stCondLst>
                                            <p:cond delay="600"/>
                                          </p:stCondLst>
                                        </p:cTn>
                                        <p:tgtEl>
                                          <p:spTgt spid="138247">
                                            <p:txEl>
                                              <p:pRg st="3" end="3"/>
                                            </p:txEl>
                                          </p:spTgt>
                                        </p:tgtEl>
                                        <p:attrNameLst>
                                          <p:attrName>xshear</p:attrName>
                                        </p:attrNameLst>
                                      </p:cBhvr>
                                    </p:anim>
                                    <p:animScale>
                                      <p:cBhvr>
                                        <p:cTn id="43" dur="200" decel="100000" autoRev="1" fill="hold">
                                          <p:stCondLst>
                                            <p:cond delay="600"/>
                                          </p:stCondLst>
                                        </p:cTn>
                                        <p:tgtEl>
                                          <p:spTgt spid="138247">
                                            <p:txEl>
                                              <p:pRg st="3" end="3"/>
                                            </p:txEl>
                                          </p:spTgt>
                                        </p:tgtEl>
                                      </p:cBhvr>
                                      <p:from x="100000" y="100000"/>
                                      <p:to x="80000" y="100000"/>
                                    </p:animScale>
                                    <p:anim by="(#ppt_h/3+#ppt_w*0.1)" calcmode="lin" valueType="num">
                                      <p:cBhvr additive="sum">
                                        <p:cTn id="44" dur="200" decel="100000" autoRev="1" fill="hold">
                                          <p:stCondLst>
                                            <p:cond delay="600"/>
                                          </p:stCondLst>
                                        </p:cTn>
                                        <p:tgtEl>
                                          <p:spTgt spid="138247">
                                            <p:txEl>
                                              <p:pRg st="3" end="3"/>
                                            </p:txEl>
                                          </p:spTgt>
                                        </p:tgtEl>
                                        <p:attrNameLst>
                                          <p:attrName>ppt_x</p:attrName>
                                        </p:attrNameLst>
                                      </p:cBhvr>
                                    </p:anim>
                                  </p:childTnLst>
                                </p:cTn>
                              </p:par>
                              <p:par>
                                <p:cTn id="45" presetID="34" presetClass="entr" presetSubtype="0" fill="hold" grpId="0" nodeType="withEffect">
                                  <p:stCondLst>
                                    <p:cond delay="0"/>
                                  </p:stCondLst>
                                  <p:childTnLst>
                                    <p:set>
                                      <p:cBhvr>
                                        <p:cTn id="46" dur="1" fill="hold">
                                          <p:stCondLst>
                                            <p:cond delay="0"/>
                                          </p:stCondLst>
                                        </p:cTn>
                                        <p:tgtEl>
                                          <p:spTgt spid="138247">
                                            <p:txEl>
                                              <p:pRg st="4" end="4"/>
                                            </p:txEl>
                                          </p:spTgt>
                                        </p:tgtEl>
                                        <p:attrNameLst>
                                          <p:attrName>style.visibility</p:attrName>
                                        </p:attrNameLst>
                                      </p:cBhvr>
                                      <p:to>
                                        <p:strVal val="visible"/>
                                      </p:to>
                                    </p:set>
                                    <p:anim from="(-#ppt_w/2)" to="(#ppt_x)" calcmode="lin" valueType="num">
                                      <p:cBhvr>
                                        <p:cTn id="47" dur="600" fill="hold">
                                          <p:stCondLst>
                                            <p:cond delay="0"/>
                                          </p:stCondLst>
                                        </p:cTn>
                                        <p:tgtEl>
                                          <p:spTgt spid="138247">
                                            <p:txEl>
                                              <p:pRg st="4" end="4"/>
                                            </p:txEl>
                                          </p:spTgt>
                                        </p:tgtEl>
                                        <p:attrNameLst>
                                          <p:attrName>ppt_x</p:attrName>
                                        </p:attrNameLst>
                                      </p:cBhvr>
                                    </p:anim>
                                    <p:anim from="0" to="-1.0" calcmode="lin" valueType="num">
                                      <p:cBhvr>
                                        <p:cTn id="48" dur="200" decel="50000" autoRev="1" fill="hold">
                                          <p:stCondLst>
                                            <p:cond delay="600"/>
                                          </p:stCondLst>
                                        </p:cTn>
                                        <p:tgtEl>
                                          <p:spTgt spid="138247">
                                            <p:txEl>
                                              <p:pRg st="4" end="4"/>
                                            </p:txEl>
                                          </p:spTgt>
                                        </p:tgtEl>
                                        <p:attrNameLst>
                                          <p:attrName>xshear</p:attrName>
                                        </p:attrNameLst>
                                      </p:cBhvr>
                                    </p:anim>
                                    <p:animScale>
                                      <p:cBhvr>
                                        <p:cTn id="49" dur="200" decel="100000" autoRev="1" fill="hold">
                                          <p:stCondLst>
                                            <p:cond delay="600"/>
                                          </p:stCondLst>
                                        </p:cTn>
                                        <p:tgtEl>
                                          <p:spTgt spid="138247">
                                            <p:txEl>
                                              <p:pRg st="4" end="4"/>
                                            </p:txEl>
                                          </p:spTgt>
                                        </p:tgtEl>
                                      </p:cBhvr>
                                      <p:from x="100000" y="100000"/>
                                      <p:to x="80000" y="100000"/>
                                    </p:animScale>
                                    <p:anim by="(#ppt_h/3+#ppt_w*0.1)" calcmode="lin" valueType="num">
                                      <p:cBhvr additive="sum">
                                        <p:cTn id="50" dur="200" decel="100000" autoRev="1" fill="hold">
                                          <p:stCondLst>
                                            <p:cond delay="600"/>
                                          </p:stCondLst>
                                        </p:cTn>
                                        <p:tgtEl>
                                          <p:spTgt spid="138247">
                                            <p:txEl>
                                              <p:pRg st="4" end="4"/>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p:bldP spid="138245" grpId="0"/>
      <p:bldP spid="138247"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2" name="Picture 4" descr="Untitled-11"/>
          <p:cNvPicPr>
            <a:picLocks noGrp="1" noChangeAspect="1" noChangeArrowheads="1"/>
          </p:cNvPicPr>
          <p:nvPr>
            <p:ph/>
          </p:nvPr>
        </p:nvPicPr>
        <p:blipFill>
          <a:blip r:embed="rId2">
            <a:extLst>
              <a:ext uri="{28A0092B-C50C-407E-A947-70E740481C1C}">
                <a14:useLocalDpi xmlns:a14="http://schemas.microsoft.com/office/drawing/2010/main" val="0"/>
              </a:ext>
            </a:extLst>
          </a:blip>
          <a:srcRect l="1440" r="487" b="12636"/>
          <a:stretch>
            <a:fillRect/>
          </a:stretch>
        </p:blipFill>
        <p:spPr>
          <a:xfrm>
            <a:off x="1555751" y="20639"/>
            <a:ext cx="9121775" cy="6118225"/>
          </a:xfrm>
          <a:noFill/>
          <a:extLst>
            <a:ext uri="{909E8E84-426E-40DD-AFC4-6F175D3DCCD1}">
              <a14:hiddenFill xmlns:a14="http://schemas.microsoft.com/office/drawing/2010/main">
                <a:solidFill>
                  <a:srgbClr val="FFFFFF"/>
                </a:solidFill>
              </a14:hiddenFill>
            </a:ext>
          </a:extLst>
        </p:spPr>
      </p:pic>
      <p:sp>
        <p:nvSpPr>
          <p:cNvPr id="165895" name="Text Box 7"/>
          <p:cNvSpPr txBox="1">
            <a:spLocks noChangeArrowheads="1"/>
          </p:cNvSpPr>
          <p:nvPr/>
        </p:nvSpPr>
        <p:spPr bwMode="auto">
          <a:xfrm>
            <a:off x="2819401" y="6237288"/>
            <a:ext cx="6551613" cy="519112"/>
          </a:xfrm>
          <a:prstGeom prst="rect">
            <a:avLst/>
          </a:prstGeom>
          <a:noFill/>
          <a:ln w="9525">
            <a:noFill/>
            <a:miter lim="800000"/>
            <a:headEnd/>
            <a:tailEnd/>
          </a:ln>
          <a:effectLst/>
        </p:spPr>
        <p:txBody>
          <a:bodyPr>
            <a:spAutoFit/>
          </a:bodyPr>
          <a:lstStyle/>
          <a:p>
            <a:pPr algn="ctr" eaLnBrk="1" hangingPunct="1">
              <a:spcBef>
                <a:spcPct val="50000"/>
              </a:spcBef>
              <a:defRPr/>
            </a:pPr>
            <a:r>
              <a:rPr lang="en-US" sz="2800" b="1">
                <a:solidFill>
                  <a:srgbClr val="00FF00"/>
                </a:solidFill>
                <a:effectLst>
                  <a:outerShdw blurRad="38100" dist="38100" dir="2700000" algn="tl">
                    <a:srgbClr val="000000"/>
                  </a:outerShdw>
                </a:effectLst>
              </a:rPr>
              <a:t>Various forms of Cushing syndrome</a:t>
            </a:r>
          </a:p>
        </p:txBody>
      </p:sp>
    </p:spTree>
    <p:extLst>
      <p:ext uri="{BB962C8B-B14F-4D97-AF65-F5344CB8AC3E}">
        <p14:creationId xmlns:p14="http://schemas.microsoft.com/office/powerpoint/2010/main" val="3278831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165892"/>
                                        </p:tgtEl>
                                        <p:attrNameLst>
                                          <p:attrName>style.visibility</p:attrName>
                                        </p:attrNameLst>
                                      </p:cBhvr>
                                      <p:to>
                                        <p:strVal val="visible"/>
                                      </p:to>
                                    </p:set>
                                    <p:animEffect transition="in" filter="fade">
                                      <p:cBhvr>
                                        <p:cTn id="7" dur="770" decel="100000"/>
                                        <p:tgtEl>
                                          <p:spTgt spid="165892"/>
                                        </p:tgtEl>
                                      </p:cBhvr>
                                    </p:animEffect>
                                    <p:animScale>
                                      <p:cBhvr>
                                        <p:cTn id="8" dur="770" decel="100000"/>
                                        <p:tgtEl>
                                          <p:spTgt spid="165892"/>
                                        </p:tgtEl>
                                      </p:cBhvr>
                                      <p:from x="10000" y="10000"/>
                                      <p:to x="200000" y="450000"/>
                                    </p:animScale>
                                    <p:animScale>
                                      <p:cBhvr>
                                        <p:cTn id="9" dur="1230" accel="100000" fill="hold">
                                          <p:stCondLst>
                                            <p:cond delay="770"/>
                                          </p:stCondLst>
                                        </p:cTn>
                                        <p:tgtEl>
                                          <p:spTgt spid="165892"/>
                                        </p:tgtEl>
                                      </p:cBhvr>
                                      <p:from x="200000" y="450000"/>
                                      <p:to x="100000" y="100000"/>
                                    </p:animScale>
                                    <p:set>
                                      <p:cBhvr>
                                        <p:cTn id="10" dur="770" fill="hold"/>
                                        <p:tgtEl>
                                          <p:spTgt spid="165892"/>
                                        </p:tgtEl>
                                        <p:attrNameLst>
                                          <p:attrName>ppt_x</p:attrName>
                                        </p:attrNameLst>
                                      </p:cBhvr>
                                      <p:to>
                                        <p:strVal val="(0.5)"/>
                                      </p:to>
                                    </p:set>
                                    <p:anim from="(0.5)" to="(#ppt_x)" calcmode="lin" valueType="num">
                                      <p:cBhvr>
                                        <p:cTn id="11" dur="1230" accel="100000" fill="hold">
                                          <p:stCondLst>
                                            <p:cond delay="770"/>
                                          </p:stCondLst>
                                        </p:cTn>
                                        <p:tgtEl>
                                          <p:spTgt spid="165892"/>
                                        </p:tgtEl>
                                        <p:attrNameLst>
                                          <p:attrName>ppt_x</p:attrName>
                                        </p:attrNameLst>
                                      </p:cBhvr>
                                    </p:anim>
                                    <p:set>
                                      <p:cBhvr>
                                        <p:cTn id="12" dur="770" fill="hold"/>
                                        <p:tgtEl>
                                          <p:spTgt spid="165892"/>
                                        </p:tgtEl>
                                        <p:attrNameLst>
                                          <p:attrName>ppt_y</p:attrName>
                                        </p:attrNameLst>
                                      </p:cBhvr>
                                      <p:to>
                                        <p:strVal val="(#ppt_y+0.4)"/>
                                      </p:to>
                                    </p:set>
                                    <p:anim from="(#ppt_y+0.4)" to="(#ppt_y)" calcmode="lin" valueType="num">
                                      <p:cBhvr>
                                        <p:cTn id="13" dur="1230" accel="100000" fill="hold">
                                          <p:stCondLst>
                                            <p:cond delay="770"/>
                                          </p:stCondLst>
                                        </p:cTn>
                                        <p:tgtEl>
                                          <p:spTgt spid="165892"/>
                                        </p:tgtEl>
                                        <p:attrNameLst>
                                          <p:attrName>ppt_y</p:attrName>
                                        </p:attrNameLst>
                                      </p:cBhvr>
                                    </p:anim>
                                  </p:childTnLst>
                                </p:cTn>
                              </p:par>
                            </p:childTnLst>
                          </p:cTn>
                        </p:par>
                        <p:par>
                          <p:cTn id="14" fill="hold" nodeType="afterGroup">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165895"/>
                                        </p:tgtEl>
                                        <p:attrNameLst>
                                          <p:attrName>style.visibility</p:attrName>
                                        </p:attrNameLst>
                                      </p:cBhvr>
                                      <p:to>
                                        <p:strVal val="visible"/>
                                      </p:to>
                                    </p:set>
                                    <p:animEffect transition="in" filter="fade">
                                      <p:cBhvr>
                                        <p:cTn id="17" dur="1000"/>
                                        <p:tgtEl>
                                          <p:spTgt spid="165895"/>
                                        </p:tgtEl>
                                      </p:cBhvr>
                                    </p:animEffect>
                                    <p:anim calcmode="lin" valueType="num">
                                      <p:cBhvr>
                                        <p:cTn id="18" dur="1000" fill="hold"/>
                                        <p:tgtEl>
                                          <p:spTgt spid="165895"/>
                                        </p:tgtEl>
                                        <p:attrNameLst>
                                          <p:attrName>ppt_x</p:attrName>
                                        </p:attrNameLst>
                                      </p:cBhvr>
                                      <p:tavLst>
                                        <p:tav tm="0">
                                          <p:val>
                                            <p:strVal val="#ppt_x"/>
                                          </p:val>
                                        </p:tav>
                                        <p:tav tm="100000">
                                          <p:val>
                                            <p:strVal val="#ppt_x"/>
                                          </p:val>
                                        </p:tav>
                                      </p:tavLst>
                                    </p:anim>
                                    <p:anim calcmode="lin" valueType="num">
                                      <p:cBhvr>
                                        <p:cTn id="19" dur="1000" fill="hold"/>
                                        <p:tgtEl>
                                          <p:spTgt spid="1658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C36A10F5-8BF9-5FC6-576C-49DC0EE92AEA}"/>
              </a:ext>
            </a:extLst>
          </p:cNvPr>
          <p:cNvSpPr>
            <a:spLocks noGrp="1"/>
          </p:cNvSpPr>
          <p:nvPr>
            <p:ph type="title"/>
          </p:nvPr>
        </p:nvSpPr>
        <p:spPr/>
        <p:txBody>
          <a:bodyPr/>
          <a:lstStyle/>
          <a:p>
            <a:endParaRPr lang="en-US" dirty="0"/>
          </a:p>
        </p:txBody>
      </p:sp>
      <p:sp>
        <p:nvSpPr>
          <p:cNvPr id="6" name="Slide Number Placeholder 5">
            <a:extLst>
              <a:ext uri="{FF2B5EF4-FFF2-40B4-BE49-F238E27FC236}">
                <a16:creationId xmlns:a16="http://schemas.microsoft.com/office/drawing/2014/main" xmlns="" id="{7CBB25F7-F3DE-991B-9C6D-99580DBD41CF}"/>
              </a:ext>
            </a:extLst>
          </p:cNvPr>
          <p:cNvSpPr>
            <a:spLocks noGrp="1"/>
          </p:cNvSpPr>
          <p:nvPr>
            <p:ph type="sldNum" sz="quarter" idx="12"/>
          </p:nvPr>
        </p:nvSpPr>
        <p:spPr/>
        <p:txBody>
          <a:bodyPr/>
          <a:lstStyle/>
          <a:p>
            <a:endParaRPr lang="en-US" dirty="0"/>
          </a:p>
        </p:txBody>
      </p:sp>
      <p:pic>
        <p:nvPicPr>
          <p:cNvPr id="10" name="Picture 6" descr="The normal gross appearance of the pituitary gland removed from the sella turcica is shown here">
            <a:extLst>
              <a:ext uri="{FF2B5EF4-FFF2-40B4-BE49-F238E27FC236}">
                <a16:creationId xmlns:a16="http://schemas.microsoft.com/office/drawing/2014/main" xmlns="" id="{A8B3F967-2399-9B94-C5D9-E39634CCF043}"/>
              </a:ext>
            </a:extLst>
          </p:cNvPr>
          <p:cNvPicPr>
            <a:picLocks noGrp="1" noChangeAspect="1" noChangeArrowheads="1"/>
          </p:cNvPicPr>
          <p:nvPr>
            <p:ph sz="half" idx="1"/>
          </p:nvPr>
        </p:nvPicPr>
        <p:blipFill>
          <a:blip r:embed="rId2"/>
          <a:srcRect/>
          <a:stretch>
            <a:fillRect/>
          </a:stretch>
        </p:blipFill>
        <p:spPr>
          <a:xfrm>
            <a:off x="2589213" y="1593649"/>
            <a:ext cx="4455421" cy="2926080"/>
          </a:xfrm>
          <a:noFill/>
          <a:ln w="57150" cmpd="thinThick">
            <a:solidFill>
              <a:srgbClr val="000000"/>
            </a:solidFill>
          </a:ln>
        </p:spPr>
      </p:pic>
      <p:pic>
        <p:nvPicPr>
          <p:cNvPr id="11" name="Picture 5" descr="The normal microscopic appearance of the pituitary gland is shown here">
            <a:extLst>
              <a:ext uri="{FF2B5EF4-FFF2-40B4-BE49-F238E27FC236}">
                <a16:creationId xmlns:a16="http://schemas.microsoft.com/office/drawing/2014/main" xmlns="" id="{AC772D7F-DBED-9B7A-92DA-FC5BDE8E9022}"/>
              </a:ext>
            </a:extLst>
          </p:cNvPr>
          <p:cNvPicPr>
            <a:picLocks noGrp="1" noChangeAspect="1" noChangeArrowheads="1"/>
          </p:cNvPicPr>
          <p:nvPr>
            <p:ph sz="half" idx="2"/>
          </p:nvPr>
        </p:nvPicPr>
        <p:blipFill>
          <a:blip r:embed="rId3"/>
          <a:srcRect/>
          <a:stretch>
            <a:fillRect/>
          </a:stretch>
        </p:blipFill>
        <p:spPr>
          <a:xfrm>
            <a:off x="7191375" y="1590609"/>
            <a:ext cx="4442002" cy="3014163"/>
          </a:xfrm>
          <a:noFill/>
          <a:ln w="57150" cmpd="thinThick">
            <a:noFill/>
          </a:ln>
        </p:spPr>
      </p:pic>
      <p:sp>
        <p:nvSpPr>
          <p:cNvPr id="13" name="TextBox 12">
            <a:extLst>
              <a:ext uri="{FF2B5EF4-FFF2-40B4-BE49-F238E27FC236}">
                <a16:creationId xmlns:a16="http://schemas.microsoft.com/office/drawing/2014/main" xmlns="" id="{16900600-A9EF-8B9E-000C-9D799BCD15A6}"/>
              </a:ext>
            </a:extLst>
          </p:cNvPr>
          <p:cNvSpPr txBox="1"/>
          <p:nvPr/>
        </p:nvSpPr>
        <p:spPr>
          <a:xfrm>
            <a:off x="9871603" y="5299585"/>
            <a:ext cx="1769792" cy="276999"/>
          </a:xfrm>
          <a:prstGeom prst="rect">
            <a:avLst/>
          </a:prstGeom>
          <a:noFill/>
        </p:spPr>
        <p:txBody>
          <a:bodyPr wrap="square">
            <a:spAutoFit/>
          </a:bodyPr>
          <a:lstStyle/>
          <a:p>
            <a:r>
              <a:rPr lang="en-US" sz="1200" b="1" dirty="0" err="1"/>
              <a:t>Adenohypophisis</a:t>
            </a:r>
            <a:endParaRPr lang="en-US" sz="1200" b="1" dirty="0"/>
          </a:p>
        </p:txBody>
      </p:sp>
      <p:sp>
        <p:nvSpPr>
          <p:cNvPr id="15" name="TextBox 14">
            <a:extLst>
              <a:ext uri="{FF2B5EF4-FFF2-40B4-BE49-F238E27FC236}">
                <a16:creationId xmlns:a16="http://schemas.microsoft.com/office/drawing/2014/main" xmlns="" id="{D76D3FC8-98C5-B0EE-6CCD-E65F2DFD2264}"/>
              </a:ext>
            </a:extLst>
          </p:cNvPr>
          <p:cNvSpPr txBox="1"/>
          <p:nvPr/>
        </p:nvSpPr>
        <p:spPr>
          <a:xfrm>
            <a:off x="7492193" y="5289753"/>
            <a:ext cx="1533820" cy="276999"/>
          </a:xfrm>
          <a:prstGeom prst="rect">
            <a:avLst/>
          </a:prstGeom>
          <a:noFill/>
        </p:spPr>
        <p:txBody>
          <a:bodyPr wrap="square">
            <a:spAutoFit/>
          </a:bodyPr>
          <a:lstStyle/>
          <a:p>
            <a:r>
              <a:rPr lang="en-US" sz="1200" b="1" dirty="0" err="1"/>
              <a:t>Neurohypophisis</a:t>
            </a:r>
            <a:endParaRPr lang="en-US" sz="1200" b="1" dirty="0"/>
          </a:p>
        </p:txBody>
      </p:sp>
      <p:sp>
        <p:nvSpPr>
          <p:cNvPr id="16" name="Arrow: Up 15">
            <a:extLst>
              <a:ext uri="{FF2B5EF4-FFF2-40B4-BE49-F238E27FC236}">
                <a16:creationId xmlns:a16="http://schemas.microsoft.com/office/drawing/2014/main" xmlns="" id="{2EB7ED07-E7D4-8660-95B4-3F15BCF95960}"/>
              </a:ext>
            </a:extLst>
          </p:cNvPr>
          <p:cNvSpPr/>
          <p:nvPr/>
        </p:nvSpPr>
        <p:spPr>
          <a:xfrm>
            <a:off x="8111613" y="4748979"/>
            <a:ext cx="182880" cy="365760"/>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Up 16">
            <a:extLst>
              <a:ext uri="{FF2B5EF4-FFF2-40B4-BE49-F238E27FC236}">
                <a16:creationId xmlns:a16="http://schemas.microsoft.com/office/drawing/2014/main" xmlns="" id="{0CF16277-DC44-906B-4F67-4565AC0D2171}"/>
              </a:ext>
            </a:extLst>
          </p:cNvPr>
          <p:cNvSpPr/>
          <p:nvPr/>
        </p:nvSpPr>
        <p:spPr>
          <a:xfrm>
            <a:off x="10486108" y="4724402"/>
            <a:ext cx="182880" cy="365760"/>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82747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Text Box 4"/>
          <p:cNvSpPr txBox="1">
            <a:spLocks noChangeArrowheads="1"/>
          </p:cNvSpPr>
          <p:nvPr/>
        </p:nvSpPr>
        <p:spPr bwMode="auto">
          <a:xfrm>
            <a:off x="3826051" y="705195"/>
            <a:ext cx="6985000" cy="48895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9525">
            <a:noFill/>
            <a:miter lim="800000"/>
            <a:headEnd/>
            <a:tailEnd/>
          </a:ln>
          <a:effectLst/>
        </p:spPr>
        <p:txBody>
          <a:bodyPr>
            <a:spAutoFit/>
          </a:bodyPr>
          <a:lstStyle/>
          <a:p>
            <a:pPr algn="ct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The Pathology of Cushing syndrome </a:t>
            </a:r>
          </a:p>
        </p:txBody>
      </p:sp>
      <p:sp>
        <p:nvSpPr>
          <p:cNvPr id="139271" name="Text Box 7"/>
          <p:cNvSpPr txBox="1">
            <a:spLocks noChangeArrowheads="1"/>
          </p:cNvSpPr>
          <p:nvPr/>
        </p:nvSpPr>
        <p:spPr bwMode="auto">
          <a:xfrm>
            <a:off x="3062848" y="1778435"/>
            <a:ext cx="8834438" cy="2031325"/>
          </a:xfrm>
          <a:prstGeom prst="rect">
            <a:avLst/>
          </a:prstGeom>
          <a:noFill/>
          <a:ln w="9525">
            <a:noFill/>
            <a:miter lim="800000"/>
            <a:headEnd/>
            <a:tailEnd/>
          </a:ln>
          <a:effectLst/>
        </p:spPr>
        <p:txBody>
          <a:bodyPr>
            <a:spAutoFit/>
          </a:bodyPr>
          <a:lstStyle/>
          <a:p>
            <a:pPr indent="987425" algn="just">
              <a:spcBef>
                <a:spcPct val="50000"/>
              </a:spcBef>
              <a:defRPr/>
            </a:pPr>
            <a:r>
              <a:rPr lang="en-US" b="1" dirty="0">
                <a:effectLst>
                  <a:outerShdw blurRad="38100" dist="38100" dir="2700000" algn="tl">
                    <a:srgbClr val="000000"/>
                  </a:outerShdw>
                </a:effectLst>
              </a:rPr>
              <a:t>The main lesions of </a:t>
            </a:r>
            <a:r>
              <a:rPr lang="en-US" b="1" dirty="0" err="1">
                <a:effectLst>
                  <a:outerShdw blurRad="38100" dist="38100" dir="2700000" algn="tl">
                    <a:srgbClr val="000000"/>
                  </a:outerShdw>
                </a:effectLst>
              </a:rPr>
              <a:t>cushing</a:t>
            </a:r>
            <a:r>
              <a:rPr lang="en-US" b="1" dirty="0">
                <a:effectLst>
                  <a:outerShdw blurRad="38100" dist="38100" dir="2700000" algn="tl">
                    <a:srgbClr val="000000"/>
                  </a:outerShdw>
                </a:effectLst>
              </a:rPr>
              <a:t> syndrome one found in the pituitary and a adrenal glands, in pituitary, the normal granular, basophilic cytoplasm of ACTH-producing cell in anterior pituitary is replaced by homogonous, lightly basophilic material, due to accumulation of intermediate keratin filaments in the cytoplasm. "Crooke hyaline change, while the adrenal glands show either, cortical atrophy, diffuse or nodular hyperplasia or adenoma and </a:t>
            </a:r>
            <a:r>
              <a:rPr lang="en-US" b="1" dirty="0" err="1">
                <a:effectLst>
                  <a:outerShdw blurRad="38100" dist="38100" dir="2700000" algn="tl">
                    <a:srgbClr val="000000"/>
                  </a:outerShdw>
                </a:effectLst>
              </a:rPr>
              <a:t>rarly</a:t>
            </a:r>
            <a:r>
              <a:rPr lang="en-US" b="1" dirty="0">
                <a:effectLst>
                  <a:outerShdw blurRad="38100" dist="38100" dir="2700000" algn="tl">
                    <a:srgbClr val="000000"/>
                  </a:outerShdw>
                </a:effectLst>
              </a:rPr>
              <a:t> a carcinoma. </a:t>
            </a:r>
          </a:p>
        </p:txBody>
      </p:sp>
      <p:sp>
        <p:nvSpPr>
          <p:cNvPr id="139272" name="Text Box 8"/>
          <p:cNvSpPr txBox="1">
            <a:spLocks noChangeArrowheads="1"/>
          </p:cNvSpPr>
          <p:nvPr/>
        </p:nvSpPr>
        <p:spPr bwMode="auto">
          <a:xfrm>
            <a:off x="4319425" y="4289771"/>
            <a:ext cx="6529387" cy="2031325"/>
          </a:xfrm>
          <a:prstGeom prst="rect">
            <a:avLst/>
          </a:prstGeom>
          <a:noFill/>
          <a:ln w="9525">
            <a:noFill/>
            <a:miter lim="800000"/>
            <a:headEnd/>
            <a:tailEnd/>
          </a:ln>
          <a:effectLst/>
        </p:spPr>
        <p:txBody>
          <a:bodyPr>
            <a:spAutoFit/>
          </a:bodyPr>
          <a:lstStyle/>
          <a:p>
            <a:pPr marL="342900" indent="-342900">
              <a:defRPr/>
            </a:pPr>
            <a:r>
              <a:rPr lang="en-US" b="1" dirty="0">
                <a:effectLst>
                  <a:outerShdw blurRad="38100" dist="38100" dir="2700000" algn="tl">
                    <a:srgbClr val="000000"/>
                  </a:outerShdw>
                </a:effectLst>
              </a:rPr>
              <a:t>Clinically </a:t>
            </a:r>
            <a:r>
              <a:rPr lang="en-US" b="1" dirty="0" err="1">
                <a:effectLst>
                  <a:outerShdw blurRad="38100" dist="38100" dir="2700000" algn="tl">
                    <a:srgbClr val="000000"/>
                  </a:outerShdw>
                </a:effectLst>
              </a:rPr>
              <a:t>cushing</a:t>
            </a:r>
            <a:r>
              <a:rPr lang="en-US" b="1" dirty="0">
                <a:effectLst>
                  <a:outerShdw blurRad="38100" dist="38100" dir="2700000" algn="tl">
                    <a:srgbClr val="000000"/>
                  </a:outerShdw>
                </a:effectLst>
              </a:rPr>
              <a:t> </a:t>
            </a:r>
            <a:r>
              <a:rPr lang="en-US" b="1" dirty="0" err="1">
                <a:effectLst>
                  <a:outerShdw blurRad="38100" dist="38100" dir="2700000" algn="tl">
                    <a:srgbClr val="000000"/>
                  </a:outerShdw>
                </a:effectLst>
              </a:rPr>
              <a:t>cyndrome</a:t>
            </a:r>
            <a:r>
              <a:rPr lang="en-US" b="1" dirty="0">
                <a:effectLst>
                  <a:outerShdw blurRad="38100" dist="38100" dir="2700000" algn="tl">
                    <a:srgbClr val="000000"/>
                  </a:outerShdw>
                </a:effectLst>
              </a:rPr>
              <a:t> manifested by :</a:t>
            </a:r>
          </a:p>
          <a:p>
            <a:pPr marL="342900" indent="-342900">
              <a:buClr>
                <a:srgbClr val="00FF00"/>
              </a:buClr>
              <a:buFontTx/>
              <a:buAutoNum type="alphaLcPeriod"/>
              <a:defRPr/>
            </a:pPr>
            <a:r>
              <a:rPr lang="en-US" b="1" dirty="0">
                <a:effectLst>
                  <a:outerShdw blurRad="38100" dist="38100" dir="2700000" algn="tl">
                    <a:srgbClr val="000000"/>
                  </a:outerShdw>
                </a:effectLst>
              </a:rPr>
              <a:t>Systemic hypertension.</a:t>
            </a:r>
          </a:p>
          <a:p>
            <a:pPr marL="342900" indent="-342900">
              <a:buClr>
                <a:srgbClr val="00FF00"/>
              </a:buClr>
              <a:buFontTx/>
              <a:buAutoNum type="alphaLcPeriod"/>
              <a:defRPr/>
            </a:pPr>
            <a:r>
              <a:rPr lang="en-US" b="1" dirty="0">
                <a:effectLst>
                  <a:outerShdw blurRad="38100" dist="38100" dir="2700000" algn="tl">
                    <a:srgbClr val="000000"/>
                  </a:outerShdw>
                </a:effectLst>
              </a:rPr>
              <a:t>Obesity of face, neck and trunk. </a:t>
            </a:r>
          </a:p>
          <a:p>
            <a:pPr marL="342900" indent="-342900">
              <a:buClr>
                <a:srgbClr val="00FF00"/>
              </a:buClr>
              <a:buFontTx/>
              <a:buAutoNum type="alphaLcPeriod"/>
              <a:defRPr/>
            </a:pPr>
            <a:r>
              <a:rPr lang="en-US" b="1" dirty="0">
                <a:effectLst>
                  <a:outerShdw blurRad="38100" dist="38100" dir="2700000" algn="tl">
                    <a:srgbClr val="000000"/>
                  </a:outerShdw>
                </a:effectLst>
              </a:rPr>
              <a:t>Striae of the </a:t>
            </a:r>
            <a:r>
              <a:rPr lang="en-US" b="1" dirty="0" err="1">
                <a:effectLst>
                  <a:outerShdw blurRad="38100" dist="38100" dir="2700000" algn="tl">
                    <a:srgbClr val="000000"/>
                  </a:outerShdw>
                </a:effectLst>
              </a:rPr>
              <a:t>abdomin</a:t>
            </a:r>
            <a:r>
              <a:rPr lang="en-US" b="1" dirty="0">
                <a:effectLst>
                  <a:outerShdw blurRad="38100" dist="38100" dir="2700000" algn="tl">
                    <a:srgbClr val="000000"/>
                  </a:outerShdw>
                </a:effectLst>
              </a:rPr>
              <a:t>.</a:t>
            </a:r>
          </a:p>
          <a:p>
            <a:pPr marL="342900" indent="-342900">
              <a:buClr>
                <a:srgbClr val="00FF00"/>
              </a:buClr>
              <a:buFontTx/>
              <a:buAutoNum type="alphaLcPeriod"/>
              <a:defRPr/>
            </a:pPr>
            <a:r>
              <a:rPr lang="en-US" b="1" dirty="0">
                <a:effectLst>
                  <a:outerShdw blurRad="38100" dist="38100" dir="2700000" algn="tl">
                    <a:srgbClr val="000000"/>
                  </a:outerShdw>
                </a:effectLst>
              </a:rPr>
              <a:t>Facial hair.</a:t>
            </a:r>
          </a:p>
          <a:p>
            <a:pPr marL="342900" indent="-342900">
              <a:buClr>
                <a:srgbClr val="00FF00"/>
              </a:buClr>
              <a:buFontTx/>
              <a:buAutoNum type="alphaLcPeriod"/>
              <a:defRPr/>
            </a:pPr>
            <a:r>
              <a:rPr lang="en-US" b="1" dirty="0">
                <a:effectLst>
                  <a:outerShdw blurRad="38100" dist="38100" dir="2700000" algn="tl">
                    <a:srgbClr val="000000"/>
                  </a:outerShdw>
                </a:effectLst>
              </a:rPr>
              <a:t>Thin and wasting of skeletal muscles </a:t>
            </a:r>
          </a:p>
          <a:p>
            <a:pPr marL="342900" indent="-342900">
              <a:buClr>
                <a:srgbClr val="00FF00"/>
              </a:buClr>
              <a:buFontTx/>
              <a:buAutoNum type="alphaLcPeriod"/>
              <a:defRPr/>
            </a:pPr>
            <a:r>
              <a:rPr lang="en-US" b="1" dirty="0">
                <a:effectLst>
                  <a:outerShdw blurRad="38100" dist="38100" dir="2700000" algn="tl">
                    <a:srgbClr val="000000"/>
                  </a:outerShdw>
                </a:effectLst>
              </a:rPr>
              <a:t>Increased tendency for bacterial infection.</a:t>
            </a:r>
            <a:r>
              <a:rPr lang="en-US" dirty="0"/>
              <a:t> </a:t>
            </a:r>
          </a:p>
        </p:txBody>
      </p:sp>
    </p:spTree>
    <p:extLst>
      <p:ext uri="{BB962C8B-B14F-4D97-AF65-F5344CB8AC3E}">
        <p14:creationId xmlns:p14="http://schemas.microsoft.com/office/powerpoint/2010/main" val="21076454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9268"/>
                                        </p:tgtEl>
                                        <p:attrNameLst>
                                          <p:attrName>style.visibility</p:attrName>
                                        </p:attrNameLst>
                                      </p:cBhvr>
                                      <p:to>
                                        <p:strVal val="visible"/>
                                      </p:to>
                                    </p:set>
                                    <p:anim calcmode="lin" valueType="num">
                                      <p:cBhvr>
                                        <p:cTn id="7" dur="500" fill="hold"/>
                                        <p:tgtEl>
                                          <p:spTgt spid="1392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9268"/>
                                        </p:tgtEl>
                                        <p:attrNameLst>
                                          <p:attrName>ppt_y</p:attrName>
                                        </p:attrNameLst>
                                      </p:cBhvr>
                                      <p:tavLst>
                                        <p:tav tm="0">
                                          <p:val>
                                            <p:strVal val="#ppt_y"/>
                                          </p:val>
                                        </p:tav>
                                        <p:tav tm="100000">
                                          <p:val>
                                            <p:strVal val="#ppt_y"/>
                                          </p:val>
                                        </p:tav>
                                      </p:tavLst>
                                    </p:anim>
                                    <p:anim calcmode="lin" valueType="num">
                                      <p:cBhvr>
                                        <p:cTn id="9" dur="500" fill="hold"/>
                                        <p:tgtEl>
                                          <p:spTgt spid="1392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926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9268"/>
                                        </p:tgtEl>
                                      </p:cBhvr>
                                    </p:animEffect>
                                  </p:childTnLst>
                                </p:cTn>
                              </p:par>
                            </p:childTnLst>
                          </p:cTn>
                        </p:par>
                        <p:par>
                          <p:cTn id="12" fill="hold" nodeType="afterGroup">
                            <p:stCondLst>
                              <p:cond delay="1900"/>
                            </p:stCondLst>
                            <p:childTnLst>
                              <p:par>
                                <p:cTn id="13" presetID="15" presetClass="entr" presetSubtype="0" fill="hold" grpId="0" nodeType="afterEffect">
                                  <p:stCondLst>
                                    <p:cond delay="0"/>
                                  </p:stCondLst>
                                  <p:childTnLst>
                                    <p:set>
                                      <p:cBhvr>
                                        <p:cTn id="14" dur="1" fill="hold">
                                          <p:stCondLst>
                                            <p:cond delay="0"/>
                                          </p:stCondLst>
                                        </p:cTn>
                                        <p:tgtEl>
                                          <p:spTgt spid="139271"/>
                                        </p:tgtEl>
                                        <p:attrNameLst>
                                          <p:attrName>style.visibility</p:attrName>
                                        </p:attrNameLst>
                                      </p:cBhvr>
                                      <p:to>
                                        <p:strVal val="visible"/>
                                      </p:to>
                                    </p:set>
                                    <p:anim calcmode="lin" valueType="num">
                                      <p:cBhvr>
                                        <p:cTn id="15" dur="1000" fill="hold"/>
                                        <p:tgtEl>
                                          <p:spTgt spid="139271"/>
                                        </p:tgtEl>
                                        <p:attrNameLst>
                                          <p:attrName>ppt_w</p:attrName>
                                        </p:attrNameLst>
                                      </p:cBhvr>
                                      <p:tavLst>
                                        <p:tav tm="0">
                                          <p:val>
                                            <p:fltVal val="0"/>
                                          </p:val>
                                        </p:tav>
                                        <p:tav tm="100000">
                                          <p:val>
                                            <p:strVal val="#ppt_w"/>
                                          </p:val>
                                        </p:tav>
                                      </p:tavLst>
                                    </p:anim>
                                    <p:anim calcmode="lin" valueType="num">
                                      <p:cBhvr>
                                        <p:cTn id="16" dur="1000" fill="hold"/>
                                        <p:tgtEl>
                                          <p:spTgt spid="139271"/>
                                        </p:tgtEl>
                                        <p:attrNameLst>
                                          <p:attrName>ppt_h</p:attrName>
                                        </p:attrNameLst>
                                      </p:cBhvr>
                                      <p:tavLst>
                                        <p:tav tm="0">
                                          <p:val>
                                            <p:fltVal val="0"/>
                                          </p:val>
                                        </p:tav>
                                        <p:tav tm="100000">
                                          <p:val>
                                            <p:strVal val="#ppt_h"/>
                                          </p:val>
                                        </p:tav>
                                      </p:tavLst>
                                    </p:anim>
                                    <p:anim calcmode="lin" valueType="num">
                                      <p:cBhvr>
                                        <p:cTn id="17" dur="1000" fill="hold"/>
                                        <p:tgtEl>
                                          <p:spTgt spid="13927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39271"/>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900"/>
                            </p:stCondLst>
                            <p:childTnLst>
                              <p:par>
                                <p:cTn id="20" presetID="47" presetClass="entr" presetSubtype="0" fill="hold" grpId="0" nodeType="afterEffect">
                                  <p:stCondLst>
                                    <p:cond delay="0"/>
                                  </p:stCondLst>
                                  <p:childTnLst>
                                    <p:set>
                                      <p:cBhvr>
                                        <p:cTn id="21" dur="1" fill="hold">
                                          <p:stCondLst>
                                            <p:cond delay="0"/>
                                          </p:stCondLst>
                                        </p:cTn>
                                        <p:tgtEl>
                                          <p:spTgt spid="139272">
                                            <p:txEl>
                                              <p:pRg st="0" end="0"/>
                                            </p:txEl>
                                          </p:spTgt>
                                        </p:tgtEl>
                                        <p:attrNameLst>
                                          <p:attrName>style.visibility</p:attrName>
                                        </p:attrNameLst>
                                      </p:cBhvr>
                                      <p:to>
                                        <p:strVal val="visible"/>
                                      </p:to>
                                    </p:set>
                                    <p:animEffect transition="in" filter="fade">
                                      <p:cBhvr>
                                        <p:cTn id="22" dur="500"/>
                                        <p:tgtEl>
                                          <p:spTgt spid="139272">
                                            <p:txEl>
                                              <p:pRg st="0" end="0"/>
                                            </p:txEl>
                                          </p:spTgt>
                                        </p:tgtEl>
                                      </p:cBhvr>
                                    </p:animEffect>
                                    <p:anim calcmode="lin" valueType="num">
                                      <p:cBhvr>
                                        <p:cTn id="23" dur="500" fill="hold"/>
                                        <p:tgtEl>
                                          <p:spTgt spid="139272">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13927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39272">
                                            <p:txEl>
                                              <p:pRg st="1" end="1"/>
                                            </p:txEl>
                                          </p:spTgt>
                                        </p:tgtEl>
                                        <p:attrNameLst>
                                          <p:attrName>style.visibility</p:attrName>
                                        </p:attrNameLst>
                                      </p:cBhvr>
                                      <p:to>
                                        <p:strVal val="visible"/>
                                      </p:to>
                                    </p:set>
                                    <p:animEffect transition="in" filter="fade">
                                      <p:cBhvr>
                                        <p:cTn id="29" dur="500"/>
                                        <p:tgtEl>
                                          <p:spTgt spid="139272">
                                            <p:txEl>
                                              <p:pRg st="1" end="1"/>
                                            </p:txEl>
                                          </p:spTgt>
                                        </p:tgtEl>
                                      </p:cBhvr>
                                    </p:animEffect>
                                    <p:anim calcmode="lin" valueType="num">
                                      <p:cBhvr>
                                        <p:cTn id="30" dur="500" fill="hold"/>
                                        <p:tgtEl>
                                          <p:spTgt spid="139272">
                                            <p:txEl>
                                              <p:pRg st="1" end="1"/>
                                            </p:txEl>
                                          </p:spTgt>
                                        </p:tgtEl>
                                        <p:attrNameLst>
                                          <p:attrName>ppt_x</p:attrName>
                                        </p:attrNameLst>
                                      </p:cBhvr>
                                      <p:tavLst>
                                        <p:tav tm="0">
                                          <p:val>
                                            <p:strVal val="#ppt_x"/>
                                          </p:val>
                                        </p:tav>
                                        <p:tav tm="100000">
                                          <p:val>
                                            <p:strVal val="#ppt_x"/>
                                          </p:val>
                                        </p:tav>
                                      </p:tavLst>
                                    </p:anim>
                                    <p:anim calcmode="lin" valueType="num">
                                      <p:cBhvr>
                                        <p:cTn id="31" dur="500" fill="hold"/>
                                        <p:tgtEl>
                                          <p:spTgt spid="13927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139272">
                                            <p:txEl>
                                              <p:pRg st="2" end="2"/>
                                            </p:txEl>
                                          </p:spTgt>
                                        </p:tgtEl>
                                        <p:attrNameLst>
                                          <p:attrName>style.visibility</p:attrName>
                                        </p:attrNameLst>
                                      </p:cBhvr>
                                      <p:to>
                                        <p:strVal val="visible"/>
                                      </p:to>
                                    </p:set>
                                    <p:animEffect transition="in" filter="fade">
                                      <p:cBhvr>
                                        <p:cTn id="36" dur="500"/>
                                        <p:tgtEl>
                                          <p:spTgt spid="139272">
                                            <p:txEl>
                                              <p:pRg st="2" end="2"/>
                                            </p:txEl>
                                          </p:spTgt>
                                        </p:tgtEl>
                                      </p:cBhvr>
                                    </p:animEffect>
                                    <p:anim calcmode="lin" valueType="num">
                                      <p:cBhvr>
                                        <p:cTn id="37" dur="500" fill="hold"/>
                                        <p:tgtEl>
                                          <p:spTgt spid="139272">
                                            <p:txEl>
                                              <p:pRg st="2" end="2"/>
                                            </p:txEl>
                                          </p:spTgt>
                                        </p:tgtEl>
                                        <p:attrNameLst>
                                          <p:attrName>ppt_x</p:attrName>
                                        </p:attrNameLst>
                                      </p:cBhvr>
                                      <p:tavLst>
                                        <p:tav tm="0">
                                          <p:val>
                                            <p:strVal val="#ppt_x"/>
                                          </p:val>
                                        </p:tav>
                                        <p:tav tm="100000">
                                          <p:val>
                                            <p:strVal val="#ppt_x"/>
                                          </p:val>
                                        </p:tav>
                                      </p:tavLst>
                                    </p:anim>
                                    <p:anim calcmode="lin" valueType="num">
                                      <p:cBhvr>
                                        <p:cTn id="38" dur="500" fill="hold"/>
                                        <p:tgtEl>
                                          <p:spTgt spid="13927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139272">
                                            <p:txEl>
                                              <p:pRg st="3" end="3"/>
                                            </p:txEl>
                                          </p:spTgt>
                                        </p:tgtEl>
                                        <p:attrNameLst>
                                          <p:attrName>style.visibility</p:attrName>
                                        </p:attrNameLst>
                                      </p:cBhvr>
                                      <p:to>
                                        <p:strVal val="visible"/>
                                      </p:to>
                                    </p:set>
                                    <p:animEffect transition="in" filter="fade">
                                      <p:cBhvr>
                                        <p:cTn id="43" dur="500"/>
                                        <p:tgtEl>
                                          <p:spTgt spid="139272">
                                            <p:txEl>
                                              <p:pRg st="3" end="3"/>
                                            </p:txEl>
                                          </p:spTgt>
                                        </p:tgtEl>
                                      </p:cBhvr>
                                    </p:animEffect>
                                    <p:anim calcmode="lin" valueType="num">
                                      <p:cBhvr>
                                        <p:cTn id="44" dur="500" fill="hold"/>
                                        <p:tgtEl>
                                          <p:spTgt spid="139272">
                                            <p:txEl>
                                              <p:pRg st="3" end="3"/>
                                            </p:txEl>
                                          </p:spTgt>
                                        </p:tgtEl>
                                        <p:attrNameLst>
                                          <p:attrName>ppt_x</p:attrName>
                                        </p:attrNameLst>
                                      </p:cBhvr>
                                      <p:tavLst>
                                        <p:tav tm="0">
                                          <p:val>
                                            <p:strVal val="#ppt_x"/>
                                          </p:val>
                                        </p:tav>
                                        <p:tav tm="100000">
                                          <p:val>
                                            <p:strVal val="#ppt_x"/>
                                          </p:val>
                                        </p:tav>
                                      </p:tavLst>
                                    </p:anim>
                                    <p:anim calcmode="lin" valueType="num">
                                      <p:cBhvr>
                                        <p:cTn id="45" dur="500" fill="hold"/>
                                        <p:tgtEl>
                                          <p:spTgt spid="13927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47" presetClass="entr" presetSubtype="0" fill="hold" grpId="0" nodeType="clickEffect">
                                  <p:stCondLst>
                                    <p:cond delay="0"/>
                                  </p:stCondLst>
                                  <p:childTnLst>
                                    <p:set>
                                      <p:cBhvr>
                                        <p:cTn id="49" dur="1" fill="hold">
                                          <p:stCondLst>
                                            <p:cond delay="0"/>
                                          </p:stCondLst>
                                        </p:cTn>
                                        <p:tgtEl>
                                          <p:spTgt spid="139272">
                                            <p:txEl>
                                              <p:pRg st="4" end="4"/>
                                            </p:txEl>
                                          </p:spTgt>
                                        </p:tgtEl>
                                        <p:attrNameLst>
                                          <p:attrName>style.visibility</p:attrName>
                                        </p:attrNameLst>
                                      </p:cBhvr>
                                      <p:to>
                                        <p:strVal val="visible"/>
                                      </p:to>
                                    </p:set>
                                    <p:animEffect transition="in" filter="fade">
                                      <p:cBhvr>
                                        <p:cTn id="50" dur="500"/>
                                        <p:tgtEl>
                                          <p:spTgt spid="139272">
                                            <p:txEl>
                                              <p:pRg st="4" end="4"/>
                                            </p:txEl>
                                          </p:spTgt>
                                        </p:tgtEl>
                                      </p:cBhvr>
                                    </p:animEffect>
                                    <p:anim calcmode="lin" valueType="num">
                                      <p:cBhvr>
                                        <p:cTn id="51" dur="500" fill="hold"/>
                                        <p:tgtEl>
                                          <p:spTgt spid="139272">
                                            <p:txEl>
                                              <p:pRg st="4" end="4"/>
                                            </p:txEl>
                                          </p:spTgt>
                                        </p:tgtEl>
                                        <p:attrNameLst>
                                          <p:attrName>ppt_x</p:attrName>
                                        </p:attrNameLst>
                                      </p:cBhvr>
                                      <p:tavLst>
                                        <p:tav tm="0">
                                          <p:val>
                                            <p:strVal val="#ppt_x"/>
                                          </p:val>
                                        </p:tav>
                                        <p:tav tm="100000">
                                          <p:val>
                                            <p:strVal val="#ppt_x"/>
                                          </p:val>
                                        </p:tav>
                                      </p:tavLst>
                                    </p:anim>
                                    <p:anim calcmode="lin" valueType="num">
                                      <p:cBhvr>
                                        <p:cTn id="52" dur="500" fill="hold"/>
                                        <p:tgtEl>
                                          <p:spTgt spid="13927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139272">
                                            <p:txEl>
                                              <p:pRg st="5" end="5"/>
                                            </p:txEl>
                                          </p:spTgt>
                                        </p:tgtEl>
                                        <p:attrNameLst>
                                          <p:attrName>style.visibility</p:attrName>
                                        </p:attrNameLst>
                                      </p:cBhvr>
                                      <p:to>
                                        <p:strVal val="visible"/>
                                      </p:to>
                                    </p:set>
                                    <p:animEffect transition="in" filter="fade">
                                      <p:cBhvr>
                                        <p:cTn id="57" dur="500"/>
                                        <p:tgtEl>
                                          <p:spTgt spid="139272">
                                            <p:txEl>
                                              <p:pRg st="5" end="5"/>
                                            </p:txEl>
                                          </p:spTgt>
                                        </p:tgtEl>
                                      </p:cBhvr>
                                    </p:animEffect>
                                    <p:anim calcmode="lin" valueType="num">
                                      <p:cBhvr>
                                        <p:cTn id="58" dur="500" fill="hold"/>
                                        <p:tgtEl>
                                          <p:spTgt spid="139272">
                                            <p:txEl>
                                              <p:pRg st="5" end="5"/>
                                            </p:txEl>
                                          </p:spTgt>
                                        </p:tgtEl>
                                        <p:attrNameLst>
                                          <p:attrName>ppt_x</p:attrName>
                                        </p:attrNameLst>
                                      </p:cBhvr>
                                      <p:tavLst>
                                        <p:tav tm="0">
                                          <p:val>
                                            <p:strVal val="#ppt_x"/>
                                          </p:val>
                                        </p:tav>
                                        <p:tav tm="100000">
                                          <p:val>
                                            <p:strVal val="#ppt_x"/>
                                          </p:val>
                                        </p:tav>
                                      </p:tavLst>
                                    </p:anim>
                                    <p:anim calcmode="lin" valueType="num">
                                      <p:cBhvr>
                                        <p:cTn id="59" dur="500" fill="hold"/>
                                        <p:tgtEl>
                                          <p:spTgt spid="13927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47" presetClass="entr" presetSubtype="0" fill="hold" grpId="0" nodeType="clickEffect">
                                  <p:stCondLst>
                                    <p:cond delay="0"/>
                                  </p:stCondLst>
                                  <p:childTnLst>
                                    <p:set>
                                      <p:cBhvr>
                                        <p:cTn id="63" dur="1" fill="hold">
                                          <p:stCondLst>
                                            <p:cond delay="0"/>
                                          </p:stCondLst>
                                        </p:cTn>
                                        <p:tgtEl>
                                          <p:spTgt spid="139272">
                                            <p:txEl>
                                              <p:pRg st="6" end="6"/>
                                            </p:txEl>
                                          </p:spTgt>
                                        </p:tgtEl>
                                        <p:attrNameLst>
                                          <p:attrName>style.visibility</p:attrName>
                                        </p:attrNameLst>
                                      </p:cBhvr>
                                      <p:to>
                                        <p:strVal val="visible"/>
                                      </p:to>
                                    </p:set>
                                    <p:animEffect transition="in" filter="fade">
                                      <p:cBhvr>
                                        <p:cTn id="64" dur="500"/>
                                        <p:tgtEl>
                                          <p:spTgt spid="139272">
                                            <p:txEl>
                                              <p:pRg st="6" end="6"/>
                                            </p:txEl>
                                          </p:spTgt>
                                        </p:tgtEl>
                                      </p:cBhvr>
                                    </p:animEffect>
                                    <p:anim calcmode="lin" valueType="num">
                                      <p:cBhvr>
                                        <p:cTn id="65" dur="500" fill="hold"/>
                                        <p:tgtEl>
                                          <p:spTgt spid="139272">
                                            <p:txEl>
                                              <p:pRg st="6" end="6"/>
                                            </p:txEl>
                                          </p:spTgt>
                                        </p:tgtEl>
                                        <p:attrNameLst>
                                          <p:attrName>ppt_x</p:attrName>
                                        </p:attrNameLst>
                                      </p:cBhvr>
                                      <p:tavLst>
                                        <p:tav tm="0">
                                          <p:val>
                                            <p:strVal val="#ppt_x"/>
                                          </p:val>
                                        </p:tav>
                                        <p:tav tm="100000">
                                          <p:val>
                                            <p:strVal val="#ppt_x"/>
                                          </p:val>
                                        </p:tav>
                                      </p:tavLst>
                                    </p:anim>
                                    <p:anim calcmode="lin" valueType="num">
                                      <p:cBhvr>
                                        <p:cTn id="66" dur="500" fill="hold"/>
                                        <p:tgtEl>
                                          <p:spTgt spid="13927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8" grpId="0" animBg="1"/>
      <p:bldP spid="139271" grpId="0"/>
      <p:bldP spid="139272"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3287714" y="0"/>
            <a:ext cx="5400675" cy="6858000"/>
            <a:chOff x="204" y="2597"/>
            <a:chExt cx="1113" cy="1723"/>
          </a:xfrm>
        </p:grpSpPr>
        <p:pic>
          <p:nvPicPr>
            <p:cNvPr id="63491" name="Picture 5" descr="19-09-2006 04-37-52 م_00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 y="2597"/>
              <a:ext cx="1113" cy="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Rectangle 6"/>
            <p:cNvSpPr>
              <a:spLocks noChangeArrowheads="1"/>
            </p:cNvSpPr>
            <p:nvPr/>
          </p:nvSpPr>
          <p:spPr bwMode="auto">
            <a:xfrm>
              <a:off x="239" y="4124"/>
              <a:ext cx="227" cy="44"/>
            </a:xfrm>
            <a:prstGeom prst="rect">
              <a:avLst/>
            </a:prstGeom>
            <a:solidFill>
              <a:schemeClr val="tx1"/>
            </a:solidFill>
            <a:ln w="9525">
              <a:solidFill>
                <a:schemeClr val="tx1"/>
              </a:solidFill>
              <a:miter lim="800000"/>
              <a:headEnd/>
              <a:tailEnd/>
            </a:ln>
          </p:spPr>
          <p:txBody>
            <a:bodyPr wrap="none" anchor="ct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ar-SA" sz="240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0710970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2" name="Text Box 4"/>
          <p:cNvSpPr txBox="1">
            <a:spLocks noChangeArrowheads="1"/>
          </p:cNvSpPr>
          <p:nvPr/>
        </p:nvSpPr>
        <p:spPr bwMode="auto">
          <a:xfrm>
            <a:off x="2880639" y="845277"/>
            <a:ext cx="8678022" cy="49244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9525">
            <a:noFill/>
            <a:miter lim="800000"/>
            <a:headEnd/>
            <a:tailEnd/>
          </a:ln>
          <a:effectLst/>
        </p:spPr>
        <p:txBody>
          <a:bodyPr wrap="square">
            <a:spAutoFit/>
          </a:bodyPr>
          <a:lstStyle/>
          <a:p>
            <a:pPr algn="ct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The Pathology of Hyperaldosteronism </a:t>
            </a:r>
          </a:p>
        </p:txBody>
      </p:sp>
      <p:sp>
        <p:nvSpPr>
          <p:cNvPr id="140294" name="Text Box 6"/>
          <p:cNvSpPr txBox="1">
            <a:spLocks noChangeArrowheads="1"/>
          </p:cNvSpPr>
          <p:nvPr/>
        </p:nvSpPr>
        <p:spPr bwMode="auto">
          <a:xfrm>
            <a:off x="2602691" y="2101199"/>
            <a:ext cx="8893175" cy="3662541"/>
          </a:xfrm>
          <a:prstGeom prst="rect">
            <a:avLst/>
          </a:prstGeom>
          <a:noFill/>
          <a:ln w="9525">
            <a:noFill/>
            <a:miter lim="800000"/>
            <a:headEnd/>
            <a:tailEnd/>
          </a:ln>
          <a:effectLst/>
        </p:spPr>
        <p:txBody>
          <a:bodyPr>
            <a:spAutoFit/>
          </a:bodyPr>
          <a:lstStyle/>
          <a:p>
            <a:pPr marL="342900" indent="-342900" algn="just">
              <a:buFont typeface="Wingdings" pitchFamily="2" charset="2"/>
              <a:buChar char="§"/>
              <a:defRPr/>
            </a:pPr>
            <a:r>
              <a:rPr lang="en-US" b="1" dirty="0">
                <a:effectLst>
                  <a:outerShdw blurRad="38100" dist="38100" dir="2700000" algn="tl">
                    <a:srgbClr val="000000"/>
                  </a:outerShdw>
                </a:effectLst>
              </a:rPr>
              <a:t>Excessive levels of aldosterone cause sodium </a:t>
            </a:r>
            <a:r>
              <a:rPr lang="en-US" b="1" dirty="0" err="1">
                <a:effectLst>
                  <a:outerShdw blurRad="38100" dist="38100" dir="2700000" algn="tl">
                    <a:srgbClr val="000000"/>
                  </a:outerShdw>
                </a:effectLst>
              </a:rPr>
              <a:t>retension</a:t>
            </a:r>
            <a:r>
              <a:rPr lang="en-US" b="1" dirty="0">
                <a:effectLst>
                  <a:outerShdw blurRad="38100" dist="38100" dir="2700000" algn="tl">
                    <a:srgbClr val="000000"/>
                  </a:outerShdw>
                </a:effectLst>
              </a:rPr>
              <a:t> and potassium excretion, with resultant hypertension and hypokalemia.</a:t>
            </a:r>
          </a:p>
          <a:p>
            <a:pPr marL="342900" indent="-342900" algn="just">
              <a:defRPr/>
            </a:pPr>
            <a:endParaRPr lang="en-US" sz="1200" b="1" dirty="0">
              <a:effectLst>
                <a:outerShdw blurRad="38100" dist="38100" dir="2700000" algn="tl">
                  <a:srgbClr val="000000"/>
                </a:outerShdw>
              </a:effectLst>
            </a:endParaRPr>
          </a:p>
          <a:p>
            <a:pPr marL="342900" indent="-342900" algn="just">
              <a:buFont typeface="Wingdings" pitchFamily="2" charset="2"/>
              <a:buChar char="§"/>
              <a:defRPr/>
            </a:pPr>
            <a:r>
              <a:rPr lang="en-US" b="1" dirty="0">
                <a:effectLst>
                  <a:outerShdw blurRad="38100" dist="38100" dir="2700000" algn="tl">
                    <a:srgbClr val="000000"/>
                  </a:outerShdw>
                </a:effectLst>
              </a:rPr>
              <a:t>Hyperaldosteronism may be primary "Conn syndrome"  associated with aldosterone-secreting adenoma in one adrenal gland. </a:t>
            </a:r>
          </a:p>
          <a:p>
            <a:pPr marL="342900" indent="-342900" algn="just">
              <a:defRPr/>
            </a:pPr>
            <a:endParaRPr lang="en-US" sz="1200" b="1" dirty="0">
              <a:effectLst>
                <a:outerShdw blurRad="38100" dist="38100" dir="2700000" algn="tl">
                  <a:srgbClr val="000000"/>
                </a:outerShdw>
              </a:effectLst>
            </a:endParaRPr>
          </a:p>
          <a:p>
            <a:pPr marL="342900" indent="-342900" algn="just">
              <a:buFont typeface="Wingdings" pitchFamily="2" charset="2"/>
              <a:buChar char="§"/>
              <a:defRPr/>
            </a:pPr>
            <a:r>
              <a:rPr lang="en-US" b="1" dirty="0">
                <a:effectLst>
                  <a:outerShdw blurRad="38100" dist="38100" dir="2700000" algn="tl">
                    <a:srgbClr val="000000"/>
                  </a:outerShdw>
                </a:effectLst>
              </a:rPr>
              <a:t>Primary hyperaldosteronism indicate a primary autonomous over production of aldosterone with resultant suppression of the rennin-angiotensin system with decreased plasma rennin activity. </a:t>
            </a:r>
          </a:p>
          <a:p>
            <a:pPr marL="342900" indent="-342900" algn="just">
              <a:buFont typeface="Wingdings" pitchFamily="2" charset="2"/>
              <a:buChar char="§"/>
              <a:defRPr/>
            </a:pPr>
            <a:endParaRPr lang="en-US" sz="1000" b="1" dirty="0">
              <a:effectLst>
                <a:outerShdw blurRad="38100" dist="38100" dir="2700000" algn="tl">
                  <a:srgbClr val="000000"/>
                </a:outerShdw>
              </a:effectLst>
            </a:endParaRPr>
          </a:p>
          <a:p>
            <a:pPr marL="342900" indent="-342900" algn="just">
              <a:buFont typeface="Wingdings" pitchFamily="2" charset="2"/>
              <a:buChar char="§"/>
              <a:defRPr/>
            </a:pPr>
            <a:r>
              <a:rPr lang="en-US" b="1" dirty="0">
                <a:effectLst>
                  <a:outerShdw blurRad="38100" dist="38100" dir="2700000" algn="tl">
                    <a:srgbClr val="000000"/>
                  </a:outerShdw>
                </a:effectLst>
              </a:rPr>
              <a:t>Secondary </a:t>
            </a:r>
            <a:r>
              <a:rPr lang="en-US" b="1" dirty="0" err="1">
                <a:effectLst>
                  <a:outerShdw blurRad="38100" dist="38100" dir="2700000" algn="tl">
                    <a:srgbClr val="000000"/>
                  </a:outerShdw>
                </a:effectLst>
              </a:rPr>
              <a:t>hyperaldosteromsm</a:t>
            </a:r>
            <a:r>
              <a:rPr lang="en-US" b="1" dirty="0">
                <a:effectLst>
                  <a:outerShdw blurRad="38100" dist="38100" dir="2700000" algn="tl">
                    <a:srgbClr val="000000"/>
                  </a:outerShdw>
                </a:effectLst>
              </a:rPr>
              <a:t> due to an </a:t>
            </a:r>
            <a:r>
              <a:rPr lang="en-US" b="1" dirty="0" err="1">
                <a:effectLst>
                  <a:outerShdw blurRad="38100" dist="38100" dir="2700000" algn="tl">
                    <a:srgbClr val="000000"/>
                  </a:outerShdw>
                </a:effectLst>
              </a:rPr>
              <a:t>extraadrenal</a:t>
            </a:r>
            <a:r>
              <a:rPr lang="en-US" b="1" dirty="0">
                <a:effectLst>
                  <a:outerShdw blurRad="38100" dist="38100" dir="2700000" algn="tl">
                    <a:srgbClr val="000000"/>
                  </a:outerShdw>
                </a:effectLst>
              </a:rPr>
              <a:t> cause where aldosterone release occurs in response to activation of rennin-angiotensin system, where plasma rennin level increased in many condition like </a:t>
            </a:r>
          </a:p>
          <a:p>
            <a:pPr marL="342900" indent="-342900" algn="just">
              <a:defRPr/>
            </a:pPr>
            <a:r>
              <a:rPr lang="en-US" b="1" dirty="0">
                <a:effectLst>
                  <a:outerShdw blurRad="38100" dist="38100" dir="2700000" algn="tl">
                    <a:srgbClr val="000000"/>
                  </a:outerShdw>
                </a:effectLst>
              </a:rPr>
              <a:t>     </a:t>
            </a:r>
            <a:r>
              <a:rPr lang="en-US" b="1" dirty="0">
                <a:solidFill>
                  <a:srgbClr val="FFFF66"/>
                </a:solidFill>
                <a:effectLst>
                  <a:outerShdw blurRad="38100" dist="38100" dir="2700000" algn="tl">
                    <a:srgbClr val="000000"/>
                  </a:outerShdw>
                </a:effectLst>
              </a:rPr>
              <a:t>I.</a:t>
            </a:r>
            <a:r>
              <a:rPr lang="en-US" b="1" dirty="0">
                <a:effectLst>
                  <a:outerShdw blurRad="38100" dist="38100" dir="2700000" algn="tl">
                    <a:srgbClr val="000000"/>
                  </a:outerShdw>
                </a:effectLst>
              </a:rPr>
              <a:t> decreased renal perfusion renal artery </a:t>
            </a:r>
            <a:r>
              <a:rPr lang="en-US" b="1" dirty="0" err="1">
                <a:effectLst>
                  <a:outerShdw blurRad="38100" dist="38100" dir="2700000" algn="tl">
                    <a:srgbClr val="000000"/>
                  </a:outerShdw>
                </a:effectLst>
              </a:rPr>
              <a:t>stenosn</a:t>
            </a:r>
            <a:r>
              <a:rPr lang="en-US" b="1" dirty="0">
                <a:effectLst>
                  <a:outerShdw blurRad="38100" dist="38100" dir="2700000" algn="tl">
                    <a:srgbClr val="000000"/>
                  </a:outerShdw>
                </a:effectLst>
              </a:rPr>
              <a:t> n, </a:t>
            </a:r>
          </a:p>
        </p:txBody>
      </p:sp>
    </p:spTree>
    <p:extLst>
      <p:ext uri="{BB962C8B-B14F-4D97-AF65-F5344CB8AC3E}">
        <p14:creationId xmlns:p14="http://schemas.microsoft.com/office/powerpoint/2010/main" val="33448281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0292"/>
                                        </p:tgtEl>
                                        <p:attrNameLst>
                                          <p:attrName>style.visibility</p:attrName>
                                        </p:attrNameLst>
                                      </p:cBhvr>
                                      <p:to>
                                        <p:strVal val="visible"/>
                                      </p:to>
                                    </p:set>
                                    <p:anim calcmode="lin" valueType="num">
                                      <p:cBhvr>
                                        <p:cTn id="7" dur="500" fill="hold"/>
                                        <p:tgtEl>
                                          <p:spTgt spid="1402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0292"/>
                                        </p:tgtEl>
                                        <p:attrNameLst>
                                          <p:attrName>ppt_y</p:attrName>
                                        </p:attrNameLst>
                                      </p:cBhvr>
                                      <p:tavLst>
                                        <p:tav tm="0">
                                          <p:val>
                                            <p:strVal val="#ppt_y"/>
                                          </p:val>
                                        </p:tav>
                                        <p:tav tm="100000">
                                          <p:val>
                                            <p:strVal val="#ppt_y"/>
                                          </p:val>
                                        </p:tav>
                                      </p:tavLst>
                                    </p:anim>
                                    <p:anim calcmode="lin" valueType="num">
                                      <p:cBhvr>
                                        <p:cTn id="9" dur="500" fill="hold"/>
                                        <p:tgtEl>
                                          <p:spTgt spid="1402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02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0292"/>
                                        </p:tgtEl>
                                      </p:cBhvr>
                                    </p:animEffect>
                                  </p:childTnLst>
                                </p:cTn>
                              </p:par>
                            </p:childTnLst>
                          </p:cTn>
                        </p:par>
                        <p:par>
                          <p:cTn id="12" fill="hold" nodeType="afterGroup">
                            <p:stCondLst>
                              <p:cond delay="2050"/>
                            </p:stCondLst>
                            <p:childTnLst>
                              <p:par>
                                <p:cTn id="13" presetID="25" presetClass="entr" presetSubtype="0" fill="hold" grpId="0" nodeType="afterEffect">
                                  <p:stCondLst>
                                    <p:cond delay="0"/>
                                  </p:stCondLst>
                                  <p:childTnLst>
                                    <p:set>
                                      <p:cBhvr>
                                        <p:cTn id="14" dur="1" fill="hold">
                                          <p:stCondLst>
                                            <p:cond delay="0"/>
                                          </p:stCondLst>
                                        </p:cTn>
                                        <p:tgtEl>
                                          <p:spTgt spid="140294">
                                            <p:txEl>
                                              <p:pRg st="0" end="0"/>
                                            </p:txEl>
                                          </p:spTgt>
                                        </p:tgtEl>
                                        <p:attrNameLst>
                                          <p:attrName>style.visibility</p:attrName>
                                        </p:attrNameLst>
                                      </p:cBhvr>
                                      <p:to>
                                        <p:strVal val="visible"/>
                                      </p:to>
                                    </p:set>
                                    <p:anim calcmode="lin" valueType="num">
                                      <p:cBhvr>
                                        <p:cTn id="15" dur="500" decel="50000" fill="hold">
                                          <p:stCondLst>
                                            <p:cond delay="0"/>
                                          </p:stCondLst>
                                        </p:cTn>
                                        <p:tgtEl>
                                          <p:spTgt spid="140294">
                                            <p:txEl>
                                              <p:pRg st="0" end="0"/>
                                            </p:txEl>
                                          </p:spTgt>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140294">
                                            <p:txEl>
                                              <p:pRg st="0" end="0"/>
                                            </p:txEl>
                                          </p:spTgt>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140294">
                                            <p:txEl>
                                              <p:pRg st="0" end="0"/>
                                            </p:txEl>
                                          </p:spTgt>
                                        </p:tgtEl>
                                        <p:attrNameLst>
                                          <p:attrName>ppt_w</p:attrName>
                                        </p:attrNameLst>
                                      </p:cBhvr>
                                      <p:tavLst>
                                        <p:tav tm="0">
                                          <p:val>
                                            <p:strVal val="#ppt_w*.05"/>
                                          </p:val>
                                        </p:tav>
                                        <p:tav tm="100000">
                                          <p:val>
                                            <p:strVal val="#ppt_w"/>
                                          </p:val>
                                        </p:tav>
                                      </p:tavLst>
                                    </p:anim>
                                    <p:anim calcmode="lin" valueType="num">
                                      <p:cBhvr>
                                        <p:cTn id="18" dur="1000" fill="hold"/>
                                        <p:tgtEl>
                                          <p:spTgt spid="140294">
                                            <p:txEl>
                                              <p:pRg st="0" end="0"/>
                                            </p:txEl>
                                          </p:spTgt>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140294">
                                            <p:txEl>
                                              <p:pRg st="0" end="0"/>
                                            </p:txEl>
                                          </p:spTgt>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140294">
                                            <p:txEl>
                                              <p:pRg st="0" end="0"/>
                                            </p:txEl>
                                          </p:spTgt>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140294">
                                            <p:txEl>
                                              <p:pRg st="0" end="0"/>
                                            </p:txEl>
                                          </p:spTgt>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140294">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5" presetClass="entr" presetSubtype="0" fill="hold" grpId="0" nodeType="clickEffect">
                                  <p:stCondLst>
                                    <p:cond delay="0"/>
                                  </p:stCondLst>
                                  <p:childTnLst>
                                    <p:set>
                                      <p:cBhvr>
                                        <p:cTn id="26" dur="1" fill="hold">
                                          <p:stCondLst>
                                            <p:cond delay="0"/>
                                          </p:stCondLst>
                                        </p:cTn>
                                        <p:tgtEl>
                                          <p:spTgt spid="140294">
                                            <p:txEl>
                                              <p:pRg st="2" end="2"/>
                                            </p:txEl>
                                          </p:spTgt>
                                        </p:tgtEl>
                                        <p:attrNameLst>
                                          <p:attrName>style.visibility</p:attrName>
                                        </p:attrNameLst>
                                      </p:cBhvr>
                                      <p:to>
                                        <p:strVal val="visible"/>
                                      </p:to>
                                    </p:set>
                                    <p:anim calcmode="lin" valueType="num">
                                      <p:cBhvr>
                                        <p:cTn id="27" dur="500" decel="50000" fill="hold">
                                          <p:stCondLst>
                                            <p:cond delay="0"/>
                                          </p:stCondLst>
                                        </p:cTn>
                                        <p:tgtEl>
                                          <p:spTgt spid="140294">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40294">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40294">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140294">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40294">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40294">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40294">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40294">
                                            <p:txEl>
                                              <p:pRg st="2" end="2"/>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5" presetClass="entr" presetSubtype="0" fill="hold" grpId="0" nodeType="clickEffect">
                                  <p:stCondLst>
                                    <p:cond delay="0"/>
                                  </p:stCondLst>
                                  <p:childTnLst>
                                    <p:set>
                                      <p:cBhvr>
                                        <p:cTn id="38" dur="1" fill="hold">
                                          <p:stCondLst>
                                            <p:cond delay="0"/>
                                          </p:stCondLst>
                                        </p:cTn>
                                        <p:tgtEl>
                                          <p:spTgt spid="140294">
                                            <p:txEl>
                                              <p:pRg st="4" end="4"/>
                                            </p:txEl>
                                          </p:spTgt>
                                        </p:tgtEl>
                                        <p:attrNameLst>
                                          <p:attrName>style.visibility</p:attrName>
                                        </p:attrNameLst>
                                      </p:cBhvr>
                                      <p:to>
                                        <p:strVal val="visible"/>
                                      </p:to>
                                    </p:set>
                                    <p:anim calcmode="lin" valueType="num">
                                      <p:cBhvr>
                                        <p:cTn id="39" dur="500" decel="50000" fill="hold">
                                          <p:stCondLst>
                                            <p:cond delay="0"/>
                                          </p:stCondLst>
                                        </p:cTn>
                                        <p:tgtEl>
                                          <p:spTgt spid="140294">
                                            <p:txEl>
                                              <p:pRg st="4" end="4"/>
                                            </p:txEl>
                                          </p:spTgt>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40294">
                                            <p:txEl>
                                              <p:pRg st="4" end="4"/>
                                            </p:txEl>
                                          </p:spTgt>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40294">
                                            <p:txEl>
                                              <p:pRg st="4" end="4"/>
                                            </p:txEl>
                                          </p:spTgt>
                                        </p:tgtEl>
                                        <p:attrNameLst>
                                          <p:attrName>ppt_w</p:attrName>
                                        </p:attrNameLst>
                                      </p:cBhvr>
                                      <p:tavLst>
                                        <p:tav tm="0">
                                          <p:val>
                                            <p:strVal val="#ppt_w*.05"/>
                                          </p:val>
                                        </p:tav>
                                        <p:tav tm="100000">
                                          <p:val>
                                            <p:strVal val="#ppt_w"/>
                                          </p:val>
                                        </p:tav>
                                      </p:tavLst>
                                    </p:anim>
                                    <p:anim calcmode="lin" valueType="num">
                                      <p:cBhvr>
                                        <p:cTn id="42" dur="1000" fill="hold"/>
                                        <p:tgtEl>
                                          <p:spTgt spid="140294">
                                            <p:txEl>
                                              <p:pRg st="4" end="4"/>
                                            </p:txEl>
                                          </p:spTgt>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40294">
                                            <p:txEl>
                                              <p:pRg st="4" end="4"/>
                                            </p:txEl>
                                          </p:spTgt>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40294">
                                            <p:txEl>
                                              <p:pRg st="4" end="4"/>
                                            </p:txEl>
                                          </p:spTgt>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40294">
                                            <p:txEl>
                                              <p:pRg st="4" end="4"/>
                                            </p:txEl>
                                          </p:spTgt>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40294">
                                            <p:txEl>
                                              <p:pRg st="4" end="4"/>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140294">
                                            <p:txEl>
                                              <p:pRg st="6" end="6"/>
                                            </p:txEl>
                                          </p:spTgt>
                                        </p:tgtEl>
                                        <p:attrNameLst>
                                          <p:attrName>style.visibility</p:attrName>
                                        </p:attrNameLst>
                                      </p:cBhvr>
                                      <p:to>
                                        <p:strVal val="visible"/>
                                      </p:to>
                                    </p:set>
                                    <p:anim calcmode="lin" valueType="num">
                                      <p:cBhvr>
                                        <p:cTn id="51" dur="500" decel="50000" fill="hold">
                                          <p:stCondLst>
                                            <p:cond delay="0"/>
                                          </p:stCondLst>
                                        </p:cTn>
                                        <p:tgtEl>
                                          <p:spTgt spid="140294">
                                            <p:txEl>
                                              <p:pRg st="6" end="6"/>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40294">
                                            <p:txEl>
                                              <p:pRg st="6" end="6"/>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40294">
                                            <p:txEl>
                                              <p:pRg st="6" end="6"/>
                                            </p:txEl>
                                          </p:spTgt>
                                        </p:tgtEl>
                                        <p:attrNameLst>
                                          <p:attrName>ppt_w</p:attrName>
                                        </p:attrNameLst>
                                      </p:cBhvr>
                                      <p:tavLst>
                                        <p:tav tm="0">
                                          <p:val>
                                            <p:strVal val="#ppt_w*.05"/>
                                          </p:val>
                                        </p:tav>
                                        <p:tav tm="100000">
                                          <p:val>
                                            <p:strVal val="#ppt_w"/>
                                          </p:val>
                                        </p:tav>
                                      </p:tavLst>
                                    </p:anim>
                                    <p:anim calcmode="lin" valueType="num">
                                      <p:cBhvr>
                                        <p:cTn id="54" dur="1000" fill="hold"/>
                                        <p:tgtEl>
                                          <p:spTgt spid="140294">
                                            <p:txEl>
                                              <p:pRg st="6" end="6"/>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40294">
                                            <p:txEl>
                                              <p:pRg st="6" end="6"/>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40294">
                                            <p:txEl>
                                              <p:pRg st="6" end="6"/>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40294">
                                            <p:txEl>
                                              <p:pRg st="6" end="6"/>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40294">
                                            <p:txEl>
                                              <p:pRg st="6" end="6"/>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5" presetClass="entr" presetSubtype="0" fill="hold" grpId="0" nodeType="clickEffect">
                                  <p:stCondLst>
                                    <p:cond delay="0"/>
                                  </p:stCondLst>
                                  <p:childTnLst>
                                    <p:set>
                                      <p:cBhvr>
                                        <p:cTn id="62" dur="1" fill="hold">
                                          <p:stCondLst>
                                            <p:cond delay="0"/>
                                          </p:stCondLst>
                                        </p:cTn>
                                        <p:tgtEl>
                                          <p:spTgt spid="140294">
                                            <p:txEl>
                                              <p:pRg st="7" end="7"/>
                                            </p:txEl>
                                          </p:spTgt>
                                        </p:tgtEl>
                                        <p:attrNameLst>
                                          <p:attrName>style.visibility</p:attrName>
                                        </p:attrNameLst>
                                      </p:cBhvr>
                                      <p:to>
                                        <p:strVal val="visible"/>
                                      </p:to>
                                    </p:set>
                                    <p:anim calcmode="lin" valueType="num">
                                      <p:cBhvr>
                                        <p:cTn id="63" dur="500" decel="50000" fill="hold">
                                          <p:stCondLst>
                                            <p:cond delay="0"/>
                                          </p:stCondLst>
                                        </p:cTn>
                                        <p:tgtEl>
                                          <p:spTgt spid="140294">
                                            <p:txEl>
                                              <p:pRg st="7" end="7"/>
                                            </p:txEl>
                                          </p:spTgt>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40294">
                                            <p:txEl>
                                              <p:pRg st="7" end="7"/>
                                            </p:txEl>
                                          </p:spTgt>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40294">
                                            <p:txEl>
                                              <p:pRg st="7" end="7"/>
                                            </p:txEl>
                                          </p:spTgt>
                                        </p:tgtEl>
                                        <p:attrNameLst>
                                          <p:attrName>ppt_w</p:attrName>
                                        </p:attrNameLst>
                                      </p:cBhvr>
                                      <p:tavLst>
                                        <p:tav tm="0">
                                          <p:val>
                                            <p:strVal val="#ppt_w*.05"/>
                                          </p:val>
                                        </p:tav>
                                        <p:tav tm="100000">
                                          <p:val>
                                            <p:strVal val="#ppt_w"/>
                                          </p:val>
                                        </p:tav>
                                      </p:tavLst>
                                    </p:anim>
                                    <p:anim calcmode="lin" valueType="num">
                                      <p:cBhvr>
                                        <p:cTn id="66" dur="1000" fill="hold"/>
                                        <p:tgtEl>
                                          <p:spTgt spid="140294">
                                            <p:txEl>
                                              <p:pRg st="7" end="7"/>
                                            </p:txEl>
                                          </p:spTgt>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40294">
                                            <p:txEl>
                                              <p:pRg st="7" end="7"/>
                                            </p:txEl>
                                          </p:spTgt>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40294">
                                            <p:txEl>
                                              <p:pRg st="7" end="7"/>
                                            </p:txEl>
                                          </p:spTgt>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40294">
                                            <p:txEl>
                                              <p:pRg st="7" end="7"/>
                                            </p:txEl>
                                          </p:spTgt>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4029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p:bldP spid="140294"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7" name="Text Box 5"/>
          <p:cNvSpPr txBox="1">
            <a:spLocks noChangeArrowheads="1"/>
          </p:cNvSpPr>
          <p:nvPr/>
        </p:nvSpPr>
        <p:spPr bwMode="auto">
          <a:xfrm>
            <a:off x="2667218" y="1529284"/>
            <a:ext cx="8748712" cy="1172629"/>
          </a:xfrm>
          <a:prstGeom prst="rect">
            <a:avLst/>
          </a:prstGeom>
          <a:noFill/>
          <a:ln w="9525">
            <a:noFill/>
            <a:miter lim="800000"/>
            <a:headEnd/>
            <a:tailEnd/>
          </a:ln>
          <a:effectLst/>
        </p:spPr>
        <p:txBody>
          <a:bodyPr>
            <a:spAutoFit/>
          </a:bodyPr>
          <a:lstStyle/>
          <a:p>
            <a:pPr marL="261938" indent="-261938" algn="just">
              <a:lnSpc>
                <a:spcPct val="130000"/>
              </a:lnSpc>
              <a:buFont typeface="Wingdings" pitchFamily="2" charset="2"/>
              <a:buChar char="§"/>
              <a:defRPr/>
            </a:pPr>
            <a:r>
              <a:rPr lang="en-US" b="1" dirty="0">
                <a:effectLst>
                  <a:outerShdw blurRad="38100" dist="38100" dir="2700000" algn="tl">
                    <a:srgbClr val="000000"/>
                  </a:outerShdw>
                </a:effectLst>
              </a:rPr>
              <a:t>Secondary hyperaldosteronism due to an </a:t>
            </a:r>
            <a:r>
              <a:rPr lang="en-US" b="1" dirty="0" err="1">
                <a:effectLst>
                  <a:outerShdw blurRad="38100" dist="38100" dir="2700000" algn="tl">
                    <a:srgbClr val="000000"/>
                  </a:outerShdw>
                </a:effectLst>
              </a:rPr>
              <a:t>extraadrenal</a:t>
            </a:r>
            <a:r>
              <a:rPr lang="en-US" b="1" dirty="0">
                <a:effectLst>
                  <a:outerShdw blurRad="38100" dist="38100" dir="2700000" algn="tl">
                    <a:srgbClr val="000000"/>
                  </a:outerShdw>
                </a:effectLst>
              </a:rPr>
              <a:t> cause where aldosterone release occurs in response to activation of rennin-angiotensin system, where plasma rennin level increased in many condition like </a:t>
            </a:r>
            <a:endParaRPr lang="en-US" dirty="0"/>
          </a:p>
        </p:txBody>
      </p:sp>
      <p:sp>
        <p:nvSpPr>
          <p:cNvPr id="141318" name="Text Box 6"/>
          <p:cNvSpPr txBox="1">
            <a:spLocks noChangeArrowheads="1"/>
          </p:cNvSpPr>
          <p:nvPr/>
        </p:nvSpPr>
        <p:spPr bwMode="auto">
          <a:xfrm>
            <a:off x="2936364" y="3084386"/>
            <a:ext cx="8569325" cy="1255728"/>
          </a:xfrm>
          <a:prstGeom prst="rect">
            <a:avLst/>
          </a:prstGeom>
          <a:noFill/>
          <a:ln w="9525">
            <a:noFill/>
            <a:miter lim="800000"/>
            <a:headEnd/>
            <a:tailEnd/>
          </a:ln>
          <a:effectLst/>
        </p:spPr>
        <p:txBody>
          <a:bodyPr>
            <a:spAutoFit/>
          </a:bodyPr>
          <a:lstStyle/>
          <a:p>
            <a:pPr marL="457200" indent="-457200">
              <a:lnSpc>
                <a:spcPct val="140000"/>
              </a:lnSpc>
              <a:buClr>
                <a:srgbClr val="00FF00"/>
              </a:buClr>
              <a:buFontTx/>
              <a:buAutoNum type="romanUcPeriod"/>
              <a:defRPr/>
            </a:pPr>
            <a:r>
              <a:rPr lang="en-US" b="1" dirty="0">
                <a:effectLst>
                  <a:outerShdw blurRad="38100" dist="38100" dir="2700000" algn="tl">
                    <a:srgbClr val="000000"/>
                  </a:outerShdw>
                </a:effectLst>
              </a:rPr>
              <a:t>decreased renal perfusion (renal artery stenosis).</a:t>
            </a:r>
          </a:p>
          <a:p>
            <a:pPr marL="457200" indent="-457200" algn="just">
              <a:lnSpc>
                <a:spcPct val="140000"/>
              </a:lnSpc>
              <a:buClr>
                <a:srgbClr val="00FF00"/>
              </a:buClr>
              <a:buFontTx/>
              <a:buAutoNum type="romanUcPeriod"/>
              <a:defRPr/>
            </a:pPr>
            <a:r>
              <a:rPr lang="en-US" b="1" dirty="0">
                <a:effectLst>
                  <a:outerShdw blurRad="38100" dist="38100" dir="2700000" algn="tl">
                    <a:srgbClr val="000000"/>
                  </a:outerShdw>
                </a:effectLst>
              </a:rPr>
              <a:t>congestive heart failure, cirrhosis, nephrotic syndrome</a:t>
            </a:r>
          </a:p>
          <a:p>
            <a:pPr marL="457200" indent="-457200">
              <a:lnSpc>
                <a:spcPct val="140000"/>
              </a:lnSpc>
              <a:buClr>
                <a:srgbClr val="00FF00"/>
              </a:buClr>
              <a:buFontTx/>
              <a:buAutoNum type="romanUcPeriod"/>
              <a:defRPr/>
            </a:pPr>
            <a:r>
              <a:rPr lang="en-US" b="1" dirty="0">
                <a:effectLst>
                  <a:outerShdw blurRad="38100" dist="38100" dir="2700000" algn="tl">
                    <a:srgbClr val="000000"/>
                  </a:outerShdw>
                </a:effectLst>
              </a:rPr>
              <a:t>Pregnancy (</a:t>
            </a:r>
            <a:r>
              <a:rPr lang="en-US" b="1" dirty="0" err="1">
                <a:effectLst>
                  <a:outerShdw blurRad="38100" dist="38100" dir="2700000" algn="tl">
                    <a:srgbClr val="000000"/>
                  </a:outerShdw>
                </a:effectLst>
              </a:rPr>
              <a:t>oestrogen</a:t>
            </a:r>
            <a:r>
              <a:rPr lang="en-US" b="1" dirty="0">
                <a:effectLst>
                  <a:outerShdw blurRad="38100" dist="38100" dir="2700000" algn="tl">
                    <a:srgbClr val="000000"/>
                  </a:outerShdw>
                </a:effectLst>
              </a:rPr>
              <a:t> increase plasma rennin).</a:t>
            </a:r>
          </a:p>
        </p:txBody>
      </p:sp>
    </p:spTree>
    <p:extLst>
      <p:ext uri="{BB962C8B-B14F-4D97-AF65-F5344CB8AC3E}">
        <p14:creationId xmlns:p14="http://schemas.microsoft.com/office/powerpoint/2010/main" val="10315289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41317"/>
                                        </p:tgtEl>
                                        <p:attrNameLst>
                                          <p:attrName>style.visibility</p:attrName>
                                        </p:attrNameLst>
                                      </p:cBhvr>
                                      <p:to>
                                        <p:strVal val="visible"/>
                                      </p:to>
                                    </p:set>
                                    <p:anim calcmode="lin" valueType="num">
                                      <p:cBhvr>
                                        <p:cTn id="7" dur="500" decel="50000" fill="hold">
                                          <p:stCondLst>
                                            <p:cond delay="0"/>
                                          </p:stCondLst>
                                        </p:cTn>
                                        <p:tgtEl>
                                          <p:spTgt spid="14131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4131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1317"/>
                                        </p:tgtEl>
                                        <p:attrNameLst>
                                          <p:attrName>ppt_w</p:attrName>
                                        </p:attrNameLst>
                                      </p:cBhvr>
                                      <p:tavLst>
                                        <p:tav tm="0">
                                          <p:val>
                                            <p:strVal val="#ppt_w*.05"/>
                                          </p:val>
                                        </p:tav>
                                        <p:tav tm="100000">
                                          <p:val>
                                            <p:strVal val="#ppt_w"/>
                                          </p:val>
                                        </p:tav>
                                      </p:tavLst>
                                    </p:anim>
                                    <p:anim calcmode="lin" valueType="num">
                                      <p:cBhvr>
                                        <p:cTn id="10" dur="1000" fill="hold"/>
                                        <p:tgtEl>
                                          <p:spTgt spid="14131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131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131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131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1317"/>
                                        </p:tgtEl>
                                      </p:cBhvr>
                                    </p:animEffect>
                                  </p:childTnLst>
                                </p:cTn>
                              </p:par>
                            </p:childTnLst>
                          </p:cTn>
                        </p:par>
                        <p:par>
                          <p:cTn id="15" fill="hold" nodeType="afterGroup">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41318">
                                            <p:txEl>
                                              <p:pRg st="0" end="0"/>
                                            </p:txEl>
                                          </p:spTgt>
                                        </p:tgtEl>
                                        <p:attrNameLst>
                                          <p:attrName>style.visibility</p:attrName>
                                        </p:attrNameLst>
                                      </p:cBhvr>
                                      <p:to>
                                        <p:strVal val="visible"/>
                                      </p:to>
                                    </p:set>
                                    <p:animEffect transition="in" filter="fade">
                                      <p:cBhvr>
                                        <p:cTn id="18" dur="500"/>
                                        <p:tgtEl>
                                          <p:spTgt spid="141318">
                                            <p:txEl>
                                              <p:pRg st="0" end="0"/>
                                            </p:txEl>
                                          </p:spTgt>
                                        </p:tgtEl>
                                      </p:cBhvr>
                                    </p:animEffect>
                                    <p:anim calcmode="lin" valueType="num">
                                      <p:cBhvr>
                                        <p:cTn id="19" dur="500" fill="hold"/>
                                        <p:tgtEl>
                                          <p:spTgt spid="141318">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1413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41318">
                                            <p:txEl>
                                              <p:pRg st="1" end="1"/>
                                            </p:txEl>
                                          </p:spTgt>
                                        </p:tgtEl>
                                        <p:attrNameLst>
                                          <p:attrName>style.visibility</p:attrName>
                                        </p:attrNameLst>
                                      </p:cBhvr>
                                      <p:to>
                                        <p:strVal val="visible"/>
                                      </p:to>
                                    </p:set>
                                    <p:animEffect transition="in" filter="fade">
                                      <p:cBhvr>
                                        <p:cTn id="25" dur="500"/>
                                        <p:tgtEl>
                                          <p:spTgt spid="141318">
                                            <p:txEl>
                                              <p:pRg st="1" end="1"/>
                                            </p:txEl>
                                          </p:spTgt>
                                        </p:tgtEl>
                                      </p:cBhvr>
                                    </p:animEffect>
                                    <p:anim calcmode="lin" valueType="num">
                                      <p:cBhvr>
                                        <p:cTn id="26" dur="500" fill="hold"/>
                                        <p:tgtEl>
                                          <p:spTgt spid="141318">
                                            <p:txEl>
                                              <p:pRg st="1" end="1"/>
                                            </p:txEl>
                                          </p:spTgt>
                                        </p:tgtEl>
                                        <p:attrNameLst>
                                          <p:attrName>ppt_x</p:attrName>
                                        </p:attrNameLst>
                                      </p:cBhvr>
                                      <p:tavLst>
                                        <p:tav tm="0">
                                          <p:val>
                                            <p:strVal val="#ppt_x"/>
                                          </p:val>
                                        </p:tav>
                                        <p:tav tm="100000">
                                          <p:val>
                                            <p:strVal val="#ppt_x"/>
                                          </p:val>
                                        </p:tav>
                                      </p:tavLst>
                                    </p:anim>
                                    <p:anim calcmode="lin" valueType="num">
                                      <p:cBhvr>
                                        <p:cTn id="27" dur="500" fill="hold"/>
                                        <p:tgtEl>
                                          <p:spTgt spid="1413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141318">
                                            <p:txEl>
                                              <p:pRg st="2" end="2"/>
                                            </p:txEl>
                                          </p:spTgt>
                                        </p:tgtEl>
                                        <p:attrNameLst>
                                          <p:attrName>style.visibility</p:attrName>
                                        </p:attrNameLst>
                                      </p:cBhvr>
                                      <p:to>
                                        <p:strVal val="visible"/>
                                      </p:to>
                                    </p:set>
                                    <p:animEffect transition="in" filter="fade">
                                      <p:cBhvr>
                                        <p:cTn id="32" dur="500"/>
                                        <p:tgtEl>
                                          <p:spTgt spid="141318">
                                            <p:txEl>
                                              <p:pRg st="2" end="2"/>
                                            </p:txEl>
                                          </p:spTgt>
                                        </p:tgtEl>
                                      </p:cBhvr>
                                    </p:animEffect>
                                    <p:anim calcmode="lin" valueType="num">
                                      <p:cBhvr>
                                        <p:cTn id="33" dur="500" fill="hold"/>
                                        <p:tgtEl>
                                          <p:spTgt spid="141318">
                                            <p:txEl>
                                              <p:pRg st="2" end="2"/>
                                            </p:txEl>
                                          </p:spTgt>
                                        </p:tgtEl>
                                        <p:attrNameLst>
                                          <p:attrName>ppt_x</p:attrName>
                                        </p:attrNameLst>
                                      </p:cBhvr>
                                      <p:tavLst>
                                        <p:tav tm="0">
                                          <p:val>
                                            <p:strVal val="#ppt_x"/>
                                          </p:val>
                                        </p:tav>
                                        <p:tav tm="100000">
                                          <p:val>
                                            <p:strVal val="#ppt_x"/>
                                          </p:val>
                                        </p:tav>
                                      </p:tavLst>
                                    </p:anim>
                                    <p:anim calcmode="lin" valueType="num">
                                      <p:cBhvr>
                                        <p:cTn id="34" dur="500" fill="hold"/>
                                        <p:tgtEl>
                                          <p:spTgt spid="14131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7" grpId="0"/>
      <p:bldP spid="141318"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Text Box 4"/>
          <p:cNvSpPr txBox="1">
            <a:spLocks noChangeArrowheads="1"/>
          </p:cNvSpPr>
          <p:nvPr/>
        </p:nvSpPr>
        <p:spPr bwMode="auto">
          <a:xfrm>
            <a:off x="2948721" y="158750"/>
            <a:ext cx="7777163" cy="48895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9525">
            <a:noFill/>
            <a:miter lim="800000"/>
            <a:headEnd/>
            <a:tailEnd/>
          </a:ln>
          <a:effectLst/>
        </p:spPr>
        <p:txBody>
          <a:bodyPr>
            <a:spAutoFit/>
          </a:bodyPr>
          <a:lstStyle/>
          <a:p>
            <a:pPr algn="ct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Pathology of adreno-genital syndromes </a:t>
            </a:r>
          </a:p>
        </p:txBody>
      </p:sp>
      <p:sp>
        <p:nvSpPr>
          <p:cNvPr id="142344" name="Text Box 8"/>
          <p:cNvSpPr txBox="1">
            <a:spLocks noChangeArrowheads="1"/>
          </p:cNvSpPr>
          <p:nvPr/>
        </p:nvSpPr>
        <p:spPr bwMode="auto">
          <a:xfrm>
            <a:off x="2487831" y="1457587"/>
            <a:ext cx="9070975" cy="5333704"/>
          </a:xfrm>
          <a:prstGeom prst="rect">
            <a:avLst/>
          </a:prstGeom>
          <a:noFill/>
          <a:ln w="9525">
            <a:noFill/>
            <a:miter lim="800000"/>
            <a:headEnd/>
            <a:tailEnd/>
          </a:ln>
          <a:effectLst/>
        </p:spPr>
        <p:txBody>
          <a:bodyPr>
            <a:spAutoFit/>
          </a:bodyPr>
          <a:lstStyle/>
          <a:p>
            <a:pPr marL="174625" indent="-174625">
              <a:lnSpc>
                <a:spcPct val="120000"/>
              </a:lnSpc>
              <a:buClr>
                <a:srgbClr val="FFFF66"/>
              </a:buClr>
              <a:buFont typeface="Wingdings" pitchFamily="2" charset="2"/>
              <a:buChar char="§"/>
              <a:defRPr/>
            </a:pPr>
            <a:r>
              <a:rPr lang="en-US" sz="2200" b="1" dirty="0">
                <a:effectLst>
                  <a:outerShdw blurRad="38100" dist="38100" dir="2700000" algn="tl">
                    <a:srgbClr val="000000"/>
                  </a:outerShdw>
                </a:effectLst>
              </a:rPr>
              <a:t> The adrenal cortex can secrete excess androgens in two setting</a:t>
            </a:r>
          </a:p>
          <a:p>
            <a:pPr marL="174625" indent="-174625">
              <a:lnSpc>
                <a:spcPct val="120000"/>
              </a:lnSpc>
              <a:defRPr/>
            </a:pPr>
            <a:r>
              <a:rPr lang="en-US" sz="2200" b="1" dirty="0">
                <a:effectLst>
                  <a:outerShdw blurRad="38100" dist="38100" dir="2700000" algn="tl">
                    <a:srgbClr val="000000"/>
                  </a:outerShdw>
                </a:effectLst>
              </a:rPr>
              <a:t>     </a:t>
            </a:r>
            <a:r>
              <a:rPr lang="en-US" sz="2200" b="1" dirty="0">
                <a:solidFill>
                  <a:srgbClr val="00FF00"/>
                </a:solidFill>
                <a:effectLst>
                  <a:outerShdw blurRad="38100" dist="38100" dir="2700000" algn="tl">
                    <a:srgbClr val="000000"/>
                  </a:outerShdw>
                </a:effectLst>
              </a:rPr>
              <a:t>a.</a:t>
            </a:r>
            <a:r>
              <a:rPr lang="en-US" sz="2200" b="1" dirty="0">
                <a:effectLst>
                  <a:outerShdw blurRad="38100" dist="38100" dir="2700000" algn="tl">
                    <a:srgbClr val="000000"/>
                  </a:outerShdw>
                </a:effectLst>
              </a:rPr>
              <a:t> </a:t>
            </a:r>
            <a:r>
              <a:rPr lang="en-US" sz="2200" b="1" dirty="0" err="1">
                <a:effectLst>
                  <a:outerShdw blurRad="38100" dist="38100" dir="2700000" algn="tl">
                    <a:srgbClr val="000000"/>
                  </a:outerShdw>
                </a:effectLst>
              </a:rPr>
              <a:t>adrenocortical</a:t>
            </a:r>
            <a:r>
              <a:rPr lang="en-US" sz="2200" b="1" dirty="0">
                <a:effectLst>
                  <a:outerShdw blurRad="38100" dist="38100" dir="2700000" algn="tl">
                    <a:srgbClr val="000000"/>
                  </a:outerShdw>
                </a:effectLst>
              </a:rPr>
              <a:t> </a:t>
            </a:r>
            <a:r>
              <a:rPr lang="en-US" sz="2200" b="1" dirty="0" err="1">
                <a:effectLst>
                  <a:outerShdw blurRad="38100" dist="38100" dir="2700000" algn="tl">
                    <a:srgbClr val="000000"/>
                  </a:outerShdw>
                </a:effectLst>
              </a:rPr>
              <a:t>neoplasma</a:t>
            </a:r>
            <a:r>
              <a:rPr lang="en-US" sz="2200" b="1" dirty="0">
                <a:effectLst>
                  <a:outerShdw blurRad="38100" dist="38100" dir="2700000" algn="tl">
                    <a:srgbClr val="000000"/>
                  </a:outerShdw>
                </a:effectLst>
              </a:rPr>
              <a:t> "usually </a:t>
            </a:r>
            <a:r>
              <a:rPr lang="en-US" sz="2200" b="1" dirty="0" err="1">
                <a:effectLst>
                  <a:outerShdw blurRad="38100" dist="38100" dir="2700000" algn="tl">
                    <a:srgbClr val="000000"/>
                  </a:outerShdw>
                </a:effectLst>
              </a:rPr>
              <a:t>virilizing</a:t>
            </a:r>
            <a:r>
              <a:rPr lang="en-US" sz="2200" b="1" dirty="0">
                <a:effectLst>
                  <a:outerShdw blurRad="38100" dist="38100" dir="2700000" algn="tl">
                    <a:srgbClr val="000000"/>
                  </a:outerShdw>
                </a:effectLst>
              </a:rPr>
              <a:t> carcinoma". </a:t>
            </a:r>
          </a:p>
          <a:p>
            <a:pPr marL="174625" indent="-174625">
              <a:lnSpc>
                <a:spcPct val="120000"/>
              </a:lnSpc>
              <a:defRPr/>
            </a:pPr>
            <a:r>
              <a:rPr lang="en-US" sz="2200" b="1" dirty="0">
                <a:effectLst>
                  <a:outerShdw blurRad="38100" dist="38100" dir="2700000" algn="tl">
                    <a:srgbClr val="000000"/>
                  </a:outerShdw>
                </a:effectLst>
              </a:rPr>
              <a:t>     </a:t>
            </a:r>
            <a:r>
              <a:rPr lang="en-US" sz="2200" b="1" dirty="0">
                <a:solidFill>
                  <a:srgbClr val="00FF00"/>
                </a:solidFill>
                <a:effectLst>
                  <a:outerShdw blurRad="38100" dist="38100" dir="2700000" algn="tl">
                    <a:srgbClr val="000000"/>
                  </a:outerShdw>
                </a:effectLst>
              </a:rPr>
              <a:t>b.</a:t>
            </a:r>
            <a:r>
              <a:rPr lang="en-US" sz="2200" b="1" dirty="0">
                <a:effectLst>
                  <a:outerShdw blurRad="38100" dist="38100" dir="2700000" algn="tl">
                    <a:srgbClr val="000000"/>
                  </a:outerShdw>
                </a:effectLst>
              </a:rPr>
              <a:t> congenital adrenal hyperplasia "CAH"</a:t>
            </a:r>
          </a:p>
          <a:p>
            <a:pPr algn="just">
              <a:lnSpc>
                <a:spcPct val="120000"/>
              </a:lnSpc>
              <a:buClr>
                <a:srgbClr val="FFFF66"/>
              </a:buClr>
              <a:defRPr/>
            </a:pPr>
            <a:r>
              <a:rPr lang="en-US" sz="2200" b="1" dirty="0">
                <a:effectLst>
                  <a:outerShdw blurRad="38100" dist="38100" dir="2700000" algn="tl">
                    <a:srgbClr val="000000"/>
                  </a:outerShdw>
                </a:effectLst>
              </a:rPr>
              <a:t> </a:t>
            </a:r>
          </a:p>
          <a:p>
            <a:pPr marL="174625" indent="-174625" algn="just">
              <a:lnSpc>
                <a:spcPct val="120000"/>
              </a:lnSpc>
              <a:buClr>
                <a:srgbClr val="FFFF66"/>
              </a:buClr>
              <a:buFont typeface="Wingdings" pitchFamily="2" charset="2"/>
              <a:buChar char="§"/>
              <a:defRPr/>
            </a:pPr>
            <a:r>
              <a:rPr lang="en-US" sz="2200" b="1" dirty="0">
                <a:effectLst>
                  <a:outerShdw blurRad="38100" dist="38100" dir="2700000" algn="tl">
                    <a:srgbClr val="000000"/>
                  </a:outerShdw>
                </a:effectLst>
              </a:rPr>
              <a:t>Cong. Adrenal hyperplasia is a group of </a:t>
            </a:r>
            <a:r>
              <a:rPr lang="en-US" sz="2200" b="1" dirty="0" err="1">
                <a:effectLst>
                  <a:outerShdw blurRad="38100" dist="38100" dir="2700000" algn="tl">
                    <a:srgbClr val="000000"/>
                  </a:outerShdw>
                </a:effectLst>
              </a:rPr>
              <a:t>autosomal</a:t>
            </a:r>
            <a:r>
              <a:rPr lang="en-US" sz="2200" b="1" dirty="0">
                <a:effectLst>
                  <a:outerShdw blurRad="38100" dist="38100" dir="2700000" algn="tl">
                    <a:srgbClr val="000000"/>
                  </a:outerShdw>
                </a:effectLst>
              </a:rPr>
              <a:t> recessive disorders characterized by defects in steroid biosynthesis usually </a:t>
            </a:r>
            <a:r>
              <a:rPr lang="en-US" sz="2200" b="1" dirty="0" err="1">
                <a:effectLst>
                  <a:outerShdw blurRad="38100" dist="38100" dir="2700000" algn="tl">
                    <a:srgbClr val="000000"/>
                  </a:outerShdw>
                </a:effectLst>
              </a:rPr>
              <a:t>cortisol</a:t>
            </a:r>
            <a:r>
              <a:rPr lang="en-US" sz="2200" b="1" dirty="0">
                <a:effectLst>
                  <a:outerShdw blurRad="38100" dist="38100" dir="2700000" algn="tl">
                    <a:srgbClr val="000000"/>
                  </a:outerShdw>
                </a:effectLst>
              </a:rPr>
              <a:t>, the common subtype is caused by deficiency of the enzyme 21-hydroylase.</a:t>
            </a:r>
          </a:p>
          <a:p>
            <a:pPr marL="174625" indent="-174625" algn="just">
              <a:lnSpc>
                <a:spcPct val="120000"/>
              </a:lnSpc>
              <a:buClr>
                <a:srgbClr val="FFFF66"/>
              </a:buClr>
              <a:buFont typeface="Wingdings" pitchFamily="2" charset="2"/>
              <a:buChar char="§"/>
              <a:defRPr/>
            </a:pPr>
            <a:endParaRPr lang="en-US" sz="2200" b="1" dirty="0">
              <a:effectLst>
                <a:outerShdw blurRad="38100" dist="38100" dir="2700000" algn="tl">
                  <a:srgbClr val="000000"/>
                </a:outerShdw>
              </a:effectLst>
            </a:endParaRPr>
          </a:p>
          <a:p>
            <a:pPr marL="174625" indent="-174625" algn="just">
              <a:lnSpc>
                <a:spcPct val="120000"/>
              </a:lnSpc>
              <a:buClr>
                <a:srgbClr val="FFFF66"/>
              </a:buClr>
              <a:buFont typeface="Wingdings" pitchFamily="2" charset="2"/>
              <a:buChar char="§"/>
              <a:defRPr/>
            </a:pPr>
            <a:r>
              <a:rPr lang="en-US" sz="2200" b="1" dirty="0">
                <a:effectLst>
                  <a:outerShdw blurRad="38100" dist="38100" dir="2700000" algn="tl">
                    <a:srgbClr val="000000"/>
                  </a:outerShdw>
                </a:effectLst>
              </a:rPr>
              <a:t>Reduction in cortisol production causes a compensation increase in ACTH secretion, which in turn stimulate androgen production Androgens have virilizing effects include</a:t>
            </a:r>
          </a:p>
        </p:txBody>
      </p:sp>
    </p:spTree>
    <p:extLst>
      <p:ext uri="{BB962C8B-B14F-4D97-AF65-F5344CB8AC3E}">
        <p14:creationId xmlns:p14="http://schemas.microsoft.com/office/powerpoint/2010/main" val="2225469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2340"/>
                                        </p:tgtEl>
                                        <p:attrNameLst>
                                          <p:attrName>style.visibility</p:attrName>
                                        </p:attrNameLst>
                                      </p:cBhvr>
                                      <p:to>
                                        <p:strVal val="visible"/>
                                      </p:to>
                                    </p:set>
                                    <p:anim calcmode="lin" valueType="num">
                                      <p:cBhvr>
                                        <p:cTn id="7" dur="500" fill="hold"/>
                                        <p:tgtEl>
                                          <p:spTgt spid="1423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2340"/>
                                        </p:tgtEl>
                                        <p:attrNameLst>
                                          <p:attrName>ppt_y</p:attrName>
                                        </p:attrNameLst>
                                      </p:cBhvr>
                                      <p:tavLst>
                                        <p:tav tm="0">
                                          <p:val>
                                            <p:strVal val="#ppt_y"/>
                                          </p:val>
                                        </p:tav>
                                        <p:tav tm="100000">
                                          <p:val>
                                            <p:strVal val="#ppt_y"/>
                                          </p:val>
                                        </p:tav>
                                      </p:tavLst>
                                    </p:anim>
                                    <p:anim calcmode="lin" valueType="num">
                                      <p:cBhvr>
                                        <p:cTn id="9" dur="500" fill="hold"/>
                                        <p:tgtEl>
                                          <p:spTgt spid="1423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23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2340"/>
                                        </p:tgtEl>
                                      </p:cBhvr>
                                    </p:animEffect>
                                  </p:childTnLst>
                                </p:cTn>
                              </p:par>
                            </p:childTnLst>
                          </p:cTn>
                        </p:par>
                        <p:par>
                          <p:cTn id="12" fill="hold" nodeType="afterGroup">
                            <p:stCondLst>
                              <p:cond delay="2150"/>
                            </p:stCondLst>
                            <p:childTnLst>
                              <p:par>
                                <p:cTn id="13" presetID="39" presetClass="entr" presetSubtype="0" accel="100000" fill="hold" grpId="0" nodeType="afterEffect">
                                  <p:stCondLst>
                                    <p:cond delay="0"/>
                                  </p:stCondLst>
                                  <p:childTnLst>
                                    <p:set>
                                      <p:cBhvr>
                                        <p:cTn id="14" dur="1" fill="hold">
                                          <p:stCondLst>
                                            <p:cond delay="0"/>
                                          </p:stCondLst>
                                        </p:cTn>
                                        <p:tgtEl>
                                          <p:spTgt spid="142344"/>
                                        </p:tgtEl>
                                        <p:attrNameLst>
                                          <p:attrName>style.visibility</p:attrName>
                                        </p:attrNameLst>
                                      </p:cBhvr>
                                      <p:to>
                                        <p:strVal val="visible"/>
                                      </p:to>
                                    </p:set>
                                    <p:anim calcmode="lin" valueType="num">
                                      <p:cBhvr>
                                        <p:cTn id="15" dur="500" fill="hold"/>
                                        <p:tgtEl>
                                          <p:spTgt spid="14234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4234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4234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423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0" grpId="0" animBg="1"/>
      <p:bldP spid="14234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Text Box 4"/>
          <p:cNvSpPr txBox="1">
            <a:spLocks noChangeArrowheads="1"/>
          </p:cNvSpPr>
          <p:nvPr/>
        </p:nvSpPr>
        <p:spPr bwMode="auto">
          <a:xfrm>
            <a:off x="2948721" y="158750"/>
            <a:ext cx="7777163" cy="48895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9525">
            <a:noFill/>
            <a:miter lim="800000"/>
            <a:headEnd/>
            <a:tailEnd/>
          </a:ln>
          <a:effectLst/>
        </p:spPr>
        <p:txBody>
          <a:bodyPr>
            <a:spAutoFit/>
          </a:bodyPr>
          <a:lstStyle/>
          <a:p>
            <a:pPr algn="ct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Pathology of adreno-genital syndromes </a:t>
            </a:r>
          </a:p>
        </p:txBody>
      </p:sp>
      <p:sp>
        <p:nvSpPr>
          <p:cNvPr id="142344" name="Text Box 8"/>
          <p:cNvSpPr txBox="1">
            <a:spLocks noChangeArrowheads="1"/>
          </p:cNvSpPr>
          <p:nvPr/>
        </p:nvSpPr>
        <p:spPr bwMode="auto">
          <a:xfrm>
            <a:off x="1524001" y="666751"/>
            <a:ext cx="9070975" cy="458523"/>
          </a:xfrm>
          <a:prstGeom prst="rect">
            <a:avLst/>
          </a:prstGeom>
          <a:noFill/>
          <a:ln w="9525">
            <a:noFill/>
            <a:miter lim="800000"/>
            <a:headEnd/>
            <a:tailEnd/>
          </a:ln>
          <a:effectLst/>
        </p:spPr>
        <p:txBody>
          <a:bodyPr>
            <a:spAutoFit/>
          </a:bodyPr>
          <a:lstStyle/>
          <a:p>
            <a:pPr marL="174625" indent="-174625">
              <a:lnSpc>
                <a:spcPct val="120000"/>
              </a:lnSpc>
              <a:buClr>
                <a:srgbClr val="FFFF66"/>
              </a:buClr>
              <a:buFont typeface="Wingdings" pitchFamily="2" charset="2"/>
              <a:buChar char="§"/>
              <a:defRPr/>
            </a:pPr>
            <a:r>
              <a:rPr lang="en-US" sz="2200" b="1" dirty="0">
                <a:effectLst>
                  <a:outerShdw blurRad="38100" dist="38100" dir="2700000" algn="tl">
                    <a:srgbClr val="000000"/>
                  </a:outerShdw>
                </a:effectLst>
              </a:rPr>
              <a:t> </a:t>
            </a:r>
          </a:p>
        </p:txBody>
      </p:sp>
      <p:sp>
        <p:nvSpPr>
          <p:cNvPr id="142345" name="Text Box 9"/>
          <p:cNvSpPr txBox="1">
            <a:spLocks noChangeArrowheads="1"/>
          </p:cNvSpPr>
          <p:nvPr/>
        </p:nvSpPr>
        <p:spPr bwMode="auto">
          <a:xfrm>
            <a:off x="2421671" y="1508934"/>
            <a:ext cx="8839200" cy="2529923"/>
          </a:xfrm>
          <a:prstGeom prst="rect">
            <a:avLst/>
          </a:prstGeom>
          <a:noFill/>
          <a:ln w="9525">
            <a:noFill/>
            <a:miter lim="800000"/>
            <a:headEnd/>
            <a:tailEnd/>
          </a:ln>
          <a:effectLst/>
        </p:spPr>
        <p:txBody>
          <a:bodyPr>
            <a:spAutoFit/>
          </a:bodyPr>
          <a:lstStyle/>
          <a:p>
            <a:pPr marL="457200" indent="-457200" algn="just">
              <a:lnSpc>
                <a:spcPct val="120000"/>
              </a:lnSpc>
              <a:buClr>
                <a:srgbClr val="00FF00"/>
              </a:buClr>
              <a:buFontTx/>
              <a:buAutoNum type="romanUcPeriod"/>
              <a:defRPr/>
            </a:pPr>
            <a:r>
              <a:rPr lang="en-US" sz="2200" b="1" dirty="0">
                <a:effectLst>
                  <a:outerShdw blurRad="38100" dist="38100" dir="2700000" algn="tl">
                    <a:srgbClr val="000000"/>
                  </a:outerShdw>
                </a:effectLst>
              </a:rPr>
              <a:t> </a:t>
            </a:r>
            <a:r>
              <a:rPr lang="en-US" sz="2200" b="1" dirty="0" err="1">
                <a:effectLst>
                  <a:outerShdw blurRad="38100" dist="38100" dir="2700000" algn="tl">
                    <a:srgbClr val="000000"/>
                  </a:outerShdw>
                </a:effectLst>
              </a:rPr>
              <a:t>Muscalinization</a:t>
            </a:r>
            <a:r>
              <a:rPr lang="en-US" sz="2200" b="1" dirty="0">
                <a:effectLst>
                  <a:outerShdw blurRad="38100" dist="38100" dir="2700000" algn="tl">
                    <a:srgbClr val="000000"/>
                  </a:outerShdw>
                </a:effectLst>
              </a:rPr>
              <a:t> in females (ambiguous genitalia, oligomenorrhoea,</a:t>
            </a:r>
          </a:p>
          <a:p>
            <a:pPr marL="457200" indent="-457200" algn="just">
              <a:lnSpc>
                <a:spcPct val="120000"/>
              </a:lnSpc>
              <a:defRPr/>
            </a:pPr>
            <a:r>
              <a:rPr lang="en-US" sz="2200" b="1" dirty="0">
                <a:effectLst>
                  <a:outerShdw blurRad="38100" dist="38100" dir="2700000" algn="tl">
                    <a:srgbClr val="000000"/>
                  </a:outerShdw>
                </a:effectLst>
              </a:rPr>
              <a:t>    hirsutism.</a:t>
            </a:r>
          </a:p>
          <a:p>
            <a:pPr marL="457200" indent="-457200" algn="just">
              <a:lnSpc>
                <a:spcPct val="120000"/>
              </a:lnSpc>
              <a:buClr>
                <a:srgbClr val="00FF00"/>
              </a:buClr>
              <a:buFontTx/>
              <a:buAutoNum type="romanUcPeriod" startAt="2"/>
              <a:defRPr/>
            </a:pPr>
            <a:r>
              <a:rPr lang="en-US" sz="2200" b="1" dirty="0">
                <a:effectLst>
                  <a:outerShdw blurRad="38100" dist="38100" dir="2700000" algn="tl">
                    <a:srgbClr val="000000"/>
                  </a:outerShdw>
                </a:effectLst>
              </a:rPr>
              <a:t> Precocious puberty in males. </a:t>
            </a:r>
          </a:p>
          <a:p>
            <a:pPr marL="457200" indent="-457200">
              <a:lnSpc>
                <a:spcPct val="120000"/>
              </a:lnSpc>
              <a:buClr>
                <a:srgbClr val="FFFF66"/>
              </a:buClr>
              <a:buFont typeface="Wingdings" pitchFamily="2" charset="2"/>
              <a:buChar char="§"/>
              <a:defRPr/>
            </a:pPr>
            <a:r>
              <a:rPr lang="en-US" sz="2200" b="1" dirty="0">
                <a:effectLst>
                  <a:outerShdw blurRad="38100" dist="38100" dir="2700000" algn="tl">
                    <a:srgbClr val="000000"/>
                  </a:outerShdw>
                </a:effectLst>
              </a:rPr>
              <a:t> Hypotension with salt (sodium) wasting</a:t>
            </a:r>
          </a:p>
          <a:p>
            <a:pPr marL="457200" indent="-457200">
              <a:lnSpc>
                <a:spcPct val="120000"/>
              </a:lnSpc>
              <a:buClr>
                <a:srgbClr val="FFFF66"/>
              </a:buClr>
              <a:buFont typeface="Wingdings" pitchFamily="2" charset="2"/>
              <a:buChar char="§"/>
              <a:defRPr/>
            </a:pPr>
            <a:r>
              <a:rPr lang="en-US" sz="2200" b="1" dirty="0">
                <a:effectLst>
                  <a:outerShdw blurRad="38100" dist="38100" dir="2700000" algn="tl">
                    <a:srgbClr val="000000"/>
                  </a:outerShdw>
                </a:effectLst>
              </a:rPr>
              <a:t> There is bilateral hyperplasia of adrenal cortex.</a:t>
            </a:r>
            <a:r>
              <a:rPr lang="en-US" sz="2200" dirty="0"/>
              <a:t> </a:t>
            </a:r>
          </a:p>
        </p:txBody>
      </p:sp>
    </p:spTree>
    <p:extLst>
      <p:ext uri="{BB962C8B-B14F-4D97-AF65-F5344CB8AC3E}">
        <p14:creationId xmlns:p14="http://schemas.microsoft.com/office/powerpoint/2010/main" val="1325689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2340"/>
                                        </p:tgtEl>
                                        <p:attrNameLst>
                                          <p:attrName>style.visibility</p:attrName>
                                        </p:attrNameLst>
                                      </p:cBhvr>
                                      <p:to>
                                        <p:strVal val="visible"/>
                                      </p:to>
                                    </p:set>
                                    <p:anim calcmode="lin" valueType="num">
                                      <p:cBhvr>
                                        <p:cTn id="7" dur="500" fill="hold"/>
                                        <p:tgtEl>
                                          <p:spTgt spid="1423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2340"/>
                                        </p:tgtEl>
                                        <p:attrNameLst>
                                          <p:attrName>ppt_y</p:attrName>
                                        </p:attrNameLst>
                                      </p:cBhvr>
                                      <p:tavLst>
                                        <p:tav tm="0">
                                          <p:val>
                                            <p:strVal val="#ppt_y"/>
                                          </p:val>
                                        </p:tav>
                                        <p:tav tm="100000">
                                          <p:val>
                                            <p:strVal val="#ppt_y"/>
                                          </p:val>
                                        </p:tav>
                                      </p:tavLst>
                                    </p:anim>
                                    <p:anim calcmode="lin" valueType="num">
                                      <p:cBhvr>
                                        <p:cTn id="9" dur="500" fill="hold"/>
                                        <p:tgtEl>
                                          <p:spTgt spid="1423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23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2340"/>
                                        </p:tgtEl>
                                      </p:cBhvr>
                                    </p:animEffect>
                                  </p:childTnLst>
                                </p:cTn>
                              </p:par>
                            </p:childTnLst>
                          </p:cTn>
                        </p:par>
                        <p:par>
                          <p:cTn id="12" fill="hold" nodeType="afterGroup">
                            <p:stCondLst>
                              <p:cond delay="2150"/>
                            </p:stCondLst>
                            <p:childTnLst>
                              <p:par>
                                <p:cTn id="13" presetID="39" presetClass="entr" presetSubtype="0" accel="100000" fill="hold" grpId="0" nodeType="afterEffect">
                                  <p:stCondLst>
                                    <p:cond delay="0"/>
                                  </p:stCondLst>
                                  <p:childTnLst>
                                    <p:set>
                                      <p:cBhvr>
                                        <p:cTn id="14" dur="1" fill="hold">
                                          <p:stCondLst>
                                            <p:cond delay="0"/>
                                          </p:stCondLst>
                                        </p:cTn>
                                        <p:tgtEl>
                                          <p:spTgt spid="142344"/>
                                        </p:tgtEl>
                                        <p:attrNameLst>
                                          <p:attrName>style.visibility</p:attrName>
                                        </p:attrNameLst>
                                      </p:cBhvr>
                                      <p:to>
                                        <p:strVal val="visible"/>
                                      </p:to>
                                    </p:set>
                                    <p:anim calcmode="lin" valueType="num">
                                      <p:cBhvr>
                                        <p:cTn id="15" dur="500" fill="hold"/>
                                        <p:tgtEl>
                                          <p:spTgt spid="14234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4234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4234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4234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2650"/>
                            </p:stCondLst>
                            <p:childTnLst>
                              <p:par>
                                <p:cTn id="20" presetID="39" presetClass="entr" presetSubtype="0" accel="100000" fill="hold" grpId="0" nodeType="afterEffect">
                                  <p:stCondLst>
                                    <p:cond delay="0"/>
                                  </p:stCondLst>
                                  <p:childTnLst>
                                    <p:set>
                                      <p:cBhvr>
                                        <p:cTn id="21" dur="1" fill="hold">
                                          <p:stCondLst>
                                            <p:cond delay="0"/>
                                          </p:stCondLst>
                                        </p:cTn>
                                        <p:tgtEl>
                                          <p:spTgt spid="142345"/>
                                        </p:tgtEl>
                                        <p:attrNameLst>
                                          <p:attrName>style.visibility</p:attrName>
                                        </p:attrNameLst>
                                      </p:cBhvr>
                                      <p:to>
                                        <p:strVal val="visible"/>
                                      </p:to>
                                    </p:set>
                                    <p:anim calcmode="lin" valueType="num">
                                      <p:cBhvr>
                                        <p:cTn id="22" dur="500" fill="hold"/>
                                        <p:tgtEl>
                                          <p:spTgt spid="142345"/>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142345"/>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142345"/>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1423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0" grpId="0" animBg="1"/>
      <p:bldP spid="142344" grpId="0"/>
      <p:bldP spid="14234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Text Box 4"/>
          <p:cNvSpPr txBox="1">
            <a:spLocks noChangeArrowheads="1"/>
          </p:cNvSpPr>
          <p:nvPr/>
        </p:nvSpPr>
        <p:spPr bwMode="auto">
          <a:xfrm>
            <a:off x="4876380" y="727163"/>
            <a:ext cx="4321175"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Adrenal insufficiency </a:t>
            </a:r>
          </a:p>
        </p:txBody>
      </p:sp>
      <p:sp>
        <p:nvSpPr>
          <p:cNvPr id="67587" name="Text Box 6"/>
          <p:cNvSpPr txBox="1">
            <a:spLocks noChangeArrowheads="1"/>
          </p:cNvSpPr>
          <p:nvPr/>
        </p:nvSpPr>
        <p:spPr bwMode="auto">
          <a:xfrm>
            <a:off x="1703389" y="981075"/>
            <a:ext cx="8893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ClrTx/>
              <a:buSzTx/>
              <a:buFontTx/>
              <a:buNone/>
            </a:pPr>
            <a:endParaRPr lang="en-US" sz="2400">
              <a:latin typeface="Times New Roman" panose="02020603050405020304" pitchFamily="18" charset="0"/>
              <a:cs typeface="Times New Roman" panose="02020603050405020304" pitchFamily="18" charset="0"/>
            </a:endParaRPr>
          </a:p>
        </p:txBody>
      </p:sp>
      <p:sp>
        <p:nvSpPr>
          <p:cNvPr id="143367" name="Text Box 7"/>
          <p:cNvSpPr txBox="1">
            <a:spLocks noChangeArrowheads="1"/>
          </p:cNvSpPr>
          <p:nvPr/>
        </p:nvSpPr>
        <p:spPr bwMode="auto">
          <a:xfrm>
            <a:off x="2842142" y="2175742"/>
            <a:ext cx="88201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812800"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spcBef>
                <a:spcPct val="50000"/>
              </a:spcBef>
              <a:buClrTx/>
              <a:buSzTx/>
              <a:buFontTx/>
              <a:buNone/>
            </a:pPr>
            <a:r>
              <a:rPr lang="en-US" sz="2400" b="1" dirty="0">
                <a:latin typeface="Times New Roman" panose="02020603050405020304" pitchFamily="18" charset="0"/>
                <a:cs typeface="Times New Roman" panose="02020603050405020304" pitchFamily="18" charset="0"/>
              </a:rPr>
              <a:t>Adrenal insufficiency "hypofunction" may be considered under the following headings: </a:t>
            </a:r>
          </a:p>
        </p:txBody>
      </p:sp>
      <p:sp>
        <p:nvSpPr>
          <p:cNvPr id="143368" name="Text Box 8"/>
          <p:cNvSpPr txBox="1">
            <a:spLocks noChangeArrowheads="1"/>
          </p:cNvSpPr>
          <p:nvPr/>
        </p:nvSpPr>
        <p:spPr bwMode="auto">
          <a:xfrm>
            <a:off x="2780360" y="3440546"/>
            <a:ext cx="88201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spcBef>
                <a:spcPct val="0"/>
              </a:spcBef>
              <a:buClr>
                <a:srgbClr val="00FF00"/>
              </a:buClr>
              <a:buSzTx/>
              <a:buFontTx/>
              <a:buAutoNum type="arabicPeriod"/>
            </a:pPr>
            <a:r>
              <a:rPr lang="en-US" sz="2400" b="1" dirty="0">
                <a:latin typeface="Times New Roman" panose="02020603050405020304" pitchFamily="18" charset="0"/>
                <a:cs typeface="Times New Roman" panose="02020603050405020304" pitchFamily="18" charset="0"/>
              </a:rPr>
              <a:t>Primary acute adrenocortical insufficiency "adrenal crisis"</a:t>
            </a:r>
          </a:p>
          <a:p>
            <a:pPr algn="just" rtl="0" eaLnBrk="1" hangingPunct="1">
              <a:spcBef>
                <a:spcPct val="0"/>
              </a:spcBef>
              <a:buClr>
                <a:srgbClr val="00FF00"/>
              </a:buClr>
              <a:buSzTx/>
              <a:buFontTx/>
              <a:buAutoNum type="arabicPeriod"/>
            </a:pPr>
            <a:r>
              <a:rPr lang="en-US" sz="2400" b="1" dirty="0">
                <a:latin typeface="Times New Roman" panose="02020603050405020304" pitchFamily="18" charset="0"/>
                <a:cs typeface="Times New Roman" panose="02020603050405020304" pitchFamily="18" charset="0"/>
              </a:rPr>
              <a:t>Primary chronic </a:t>
            </a:r>
            <a:r>
              <a:rPr lang="en-US" sz="2400" b="1" dirty="0" err="1">
                <a:latin typeface="Times New Roman" panose="02020603050405020304" pitchFamily="18" charset="0"/>
                <a:cs typeface="Times New Roman" panose="02020603050405020304" pitchFamily="18" charset="0"/>
              </a:rPr>
              <a:t>adrenocorticol</a:t>
            </a:r>
            <a:r>
              <a:rPr lang="en-US" sz="2400" b="1" dirty="0">
                <a:latin typeface="Times New Roman" panose="02020603050405020304" pitchFamily="18" charset="0"/>
                <a:cs typeface="Times New Roman" panose="02020603050405020304" pitchFamily="18" charset="0"/>
              </a:rPr>
              <a:t> insufficiency </a:t>
            </a:r>
            <a:r>
              <a:rPr lang="en-US" sz="2400" b="1" dirty="0" err="1">
                <a:latin typeface="Times New Roman" panose="02020603050405020304" pitchFamily="18" charset="0"/>
                <a:cs typeface="Times New Roman" panose="02020603050405020304" pitchFamily="18" charset="0"/>
              </a:rPr>
              <a:t>addison</a:t>
            </a:r>
            <a:r>
              <a:rPr lang="en-US" sz="2400" b="1" dirty="0">
                <a:latin typeface="Times New Roman" panose="02020603050405020304" pitchFamily="18" charset="0"/>
                <a:cs typeface="Times New Roman" panose="02020603050405020304" pitchFamily="18" charset="0"/>
              </a:rPr>
              <a:t> disease.</a:t>
            </a:r>
          </a:p>
          <a:p>
            <a:pPr algn="just" rtl="0" eaLnBrk="1" hangingPunct="1">
              <a:spcBef>
                <a:spcPct val="0"/>
              </a:spcBef>
              <a:buClr>
                <a:srgbClr val="00FF00"/>
              </a:buClr>
              <a:buSzTx/>
              <a:buFontTx/>
              <a:buAutoNum type="arabicPeriod"/>
            </a:pPr>
            <a:r>
              <a:rPr lang="en-US" sz="2400" b="1" dirty="0">
                <a:latin typeface="Times New Roman" panose="02020603050405020304" pitchFamily="18" charset="0"/>
                <a:cs typeface="Times New Roman" panose="02020603050405020304" pitchFamily="18" charset="0"/>
              </a:rPr>
              <a:t>Secondary adrenocortical insufficiency and the following table summarize the types and cause of adrenocortical insufficiency.</a:t>
            </a:r>
            <a:r>
              <a:rPr lang="en-US" sz="2400" dirty="0">
                <a:latin typeface="Times New Roman" panose="02020603050405020304" pitchFamily="18" charset="0"/>
                <a:cs typeface="Times New Roman" panose="02020603050405020304" pitchFamily="18" charset="0"/>
              </a:rPr>
              <a:t> </a:t>
            </a:r>
          </a:p>
        </p:txBody>
      </p:sp>
      <p:sp>
        <p:nvSpPr>
          <p:cNvPr id="2" name="Content Placeholder 1">
            <a:extLst>
              <a:ext uri="{FF2B5EF4-FFF2-40B4-BE49-F238E27FC236}">
                <a16:creationId xmlns:a16="http://schemas.microsoft.com/office/drawing/2014/main" xmlns="" id="{2790CDF8-468F-19D5-371B-B2A03CC4BD42}"/>
              </a:ext>
            </a:extLst>
          </p:cNvPr>
          <p:cNvSpPr>
            <a:spLocks noGrp="1"/>
          </p:cNvSpPr>
          <p:nvPr>
            <p:ph/>
          </p:nvPr>
        </p:nvSpPr>
        <p:spPr>
          <a:xfrm>
            <a:off x="607485" y="3183673"/>
            <a:ext cx="10968567" cy="5000624"/>
          </a:xfrm>
        </p:spPr>
        <p:txBody>
          <a:bodyPr/>
          <a:lstStyle/>
          <a:p>
            <a:endParaRPr lang="en-US" dirty="0"/>
          </a:p>
          <a:p>
            <a:endParaRPr lang="en-US" dirty="0"/>
          </a:p>
          <a:p>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236909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3364"/>
                                        </p:tgtEl>
                                        <p:attrNameLst>
                                          <p:attrName>style.visibility</p:attrName>
                                        </p:attrNameLst>
                                      </p:cBhvr>
                                      <p:to>
                                        <p:strVal val="visible"/>
                                      </p:to>
                                    </p:set>
                                    <p:anim calcmode="lin" valueType="num">
                                      <p:cBhvr>
                                        <p:cTn id="7" dur="500" fill="hold"/>
                                        <p:tgtEl>
                                          <p:spTgt spid="14336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3364"/>
                                        </p:tgtEl>
                                        <p:attrNameLst>
                                          <p:attrName>ppt_y</p:attrName>
                                        </p:attrNameLst>
                                      </p:cBhvr>
                                      <p:tavLst>
                                        <p:tav tm="0">
                                          <p:val>
                                            <p:strVal val="#ppt_y"/>
                                          </p:val>
                                        </p:tav>
                                        <p:tav tm="100000">
                                          <p:val>
                                            <p:strVal val="#ppt_y"/>
                                          </p:val>
                                        </p:tav>
                                      </p:tavLst>
                                    </p:anim>
                                    <p:anim calcmode="lin" valueType="num">
                                      <p:cBhvr>
                                        <p:cTn id="9" dur="500" fill="hold"/>
                                        <p:tgtEl>
                                          <p:spTgt spid="14336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336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3364"/>
                                        </p:tgtEl>
                                      </p:cBhvr>
                                    </p:animEffect>
                                  </p:childTnLst>
                                </p:cTn>
                              </p:par>
                            </p:childTnLst>
                          </p:cTn>
                        </p:par>
                        <p:par>
                          <p:cTn id="12" fill="hold" nodeType="afterGroup">
                            <p:stCondLst>
                              <p:cond delay="1450"/>
                            </p:stCondLst>
                            <p:childTnLst>
                              <p:par>
                                <p:cTn id="13" presetID="39" presetClass="entr" presetSubtype="0" accel="100000" fill="hold" grpId="0" nodeType="afterEffect">
                                  <p:stCondLst>
                                    <p:cond delay="0"/>
                                  </p:stCondLst>
                                  <p:childTnLst>
                                    <p:set>
                                      <p:cBhvr>
                                        <p:cTn id="14" dur="1" fill="hold">
                                          <p:stCondLst>
                                            <p:cond delay="0"/>
                                          </p:stCondLst>
                                        </p:cTn>
                                        <p:tgtEl>
                                          <p:spTgt spid="143367"/>
                                        </p:tgtEl>
                                        <p:attrNameLst>
                                          <p:attrName>style.visibility</p:attrName>
                                        </p:attrNameLst>
                                      </p:cBhvr>
                                      <p:to>
                                        <p:strVal val="visible"/>
                                      </p:to>
                                    </p:set>
                                    <p:anim calcmode="lin" valueType="num">
                                      <p:cBhvr>
                                        <p:cTn id="15" dur="500" fill="hold"/>
                                        <p:tgtEl>
                                          <p:spTgt spid="143367"/>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43367"/>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43367"/>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4336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950"/>
                            </p:stCondLst>
                            <p:childTnLst>
                              <p:par>
                                <p:cTn id="20" presetID="47" presetClass="entr" presetSubtype="0" fill="hold" grpId="0" nodeType="afterEffect">
                                  <p:stCondLst>
                                    <p:cond delay="0"/>
                                  </p:stCondLst>
                                  <p:childTnLst>
                                    <p:set>
                                      <p:cBhvr>
                                        <p:cTn id="21" dur="1" fill="hold">
                                          <p:stCondLst>
                                            <p:cond delay="0"/>
                                          </p:stCondLst>
                                        </p:cTn>
                                        <p:tgtEl>
                                          <p:spTgt spid="143368"/>
                                        </p:tgtEl>
                                        <p:attrNameLst>
                                          <p:attrName>style.visibility</p:attrName>
                                        </p:attrNameLst>
                                      </p:cBhvr>
                                      <p:to>
                                        <p:strVal val="visible"/>
                                      </p:to>
                                    </p:set>
                                    <p:animEffect transition="in" filter="fade">
                                      <p:cBhvr>
                                        <p:cTn id="22" dur="1000"/>
                                        <p:tgtEl>
                                          <p:spTgt spid="143368"/>
                                        </p:tgtEl>
                                      </p:cBhvr>
                                    </p:animEffect>
                                    <p:anim calcmode="lin" valueType="num">
                                      <p:cBhvr>
                                        <p:cTn id="23" dur="1000" fill="hold"/>
                                        <p:tgtEl>
                                          <p:spTgt spid="143368"/>
                                        </p:tgtEl>
                                        <p:attrNameLst>
                                          <p:attrName>ppt_x</p:attrName>
                                        </p:attrNameLst>
                                      </p:cBhvr>
                                      <p:tavLst>
                                        <p:tav tm="0">
                                          <p:val>
                                            <p:strVal val="#ppt_x"/>
                                          </p:val>
                                        </p:tav>
                                        <p:tav tm="100000">
                                          <p:val>
                                            <p:strVal val="#ppt_x"/>
                                          </p:val>
                                        </p:tav>
                                      </p:tavLst>
                                    </p:anim>
                                    <p:anim calcmode="lin" valueType="num">
                                      <p:cBhvr>
                                        <p:cTn id="24" dur="1000" fill="hold"/>
                                        <p:tgtEl>
                                          <p:spTgt spid="1433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p:bldP spid="143367" grpId="0"/>
      <p:bldP spid="14336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Text Box 4"/>
          <p:cNvSpPr txBox="1">
            <a:spLocks noChangeArrowheads="1"/>
          </p:cNvSpPr>
          <p:nvPr/>
        </p:nvSpPr>
        <p:spPr bwMode="auto">
          <a:xfrm>
            <a:off x="4493319" y="541811"/>
            <a:ext cx="4321175"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Adrenal insufficiency </a:t>
            </a:r>
          </a:p>
        </p:txBody>
      </p:sp>
      <p:sp>
        <p:nvSpPr>
          <p:cNvPr id="67587" name="Text Box 6"/>
          <p:cNvSpPr txBox="1">
            <a:spLocks noChangeArrowheads="1"/>
          </p:cNvSpPr>
          <p:nvPr/>
        </p:nvSpPr>
        <p:spPr bwMode="auto">
          <a:xfrm>
            <a:off x="1703389" y="981075"/>
            <a:ext cx="8893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ClrTx/>
              <a:buSzTx/>
              <a:buFontTx/>
              <a:buNone/>
            </a:pPr>
            <a:endParaRPr lang="en-US" sz="2400">
              <a:latin typeface="Times New Roman" panose="02020603050405020304" pitchFamily="18" charset="0"/>
              <a:cs typeface="Times New Roman" panose="02020603050405020304" pitchFamily="18" charset="0"/>
            </a:endParaRPr>
          </a:p>
        </p:txBody>
      </p:sp>
      <p:pic>
        <p:nvPicPr>
          <p:cNvPr id="143369" name="Picture 9" descr="Untitled-1"/>
          <p:cNvPicPr>
            <a:picLocks noGrp="1" noChangeAspect="1" noChangeArrowheads="1"/>
          </p:cNvPicPr>
          <p:nvPr>
            <p:ph/>
          </p:nvPr>
        </p:nvPicPr>
        <p:blipFill>
          <a:blip r:embed="rId2">
            <a:lum contrast="6000"/>
            <a:extLst>
              <a:ext uri="{28A0092B-C50C-407E-A947-70E740481C1C}">
                <a14:useLocalDpi xmlns:a14="http://schemas.microsoft.com/office/drawing/2010/main" val="0"/>
              </a:ext>
            </a:extLst>
          </a:blip>
          <a:srcRect t="2684" r="1263"/>
          <a:stretch>
            <a:fillRect/>
          </a:stretch>
        </p:blipFill>
        <p:spPr>
          <a:xfrm>
            <a:off x="2498896" y="1209675"/>
            <a:ext cx="9468502" cy="521208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5176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3364"/>
                                        </p:tgtEl>
                                        <p:attrNameLst>
                                          <p:attrName>style.visibility</p:attrName>
                                        </p:attrNameLst>
                                      </p:cBhvr>
                                      <p:to>
                                        <p:strVal val="visible"/>
                                      </p:to>
                                    </p:set>
                                    <p:anim calcmode="lin" valueType="num">
                                      <p:cBhvr>
                                        <p:cTn id="7" dur="500" fill="hold"/>
                                        <p:tgtEl>
                                          <p:spTgt spid="14336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3364"/>
                                        </p:tgtEl>
                                        <p:attrNameLst>
                                          <p:attrName>ppt_y</p:attrName>
                                        </p:attrNameLst>
                                      </p:cBhvr>
                                      <p:tavLst>
                                        <p:tav tm="0">
                                          <p:val>
                                            <p:strVal val="#ppt_y"/>
                                          </p:val>
                                        </p:tav>
                                        <p:tav tm="100000">
                                          <p:val>
                                            <p:strVal val="#ppt_y"/>
                                          </p:val>
                                        </p:tav>
                                      </p:tavLst>
                                    </p:anim>
                                    <p:anim calcmode="lin" valueType="num">
                                      <p:cBhvr>
                                        <p:cTn id="9" dur="500" fill="hold"/>
                                        <p:tgtEl>
                                          <p:spTgt spid="14336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336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3364"/>
                                        </p:tgtEl>
                                      </p:cBhvr>
                                    </p:animEffect>
                                  </p:childTnLst>
                                </p:cTn>
                              </p:par>
                            </p:childTnLst>
                          </p:cTn>
                        </p:par>
                        <p:par>
                          <p:cTn id="12" fill="hold" nodeType="afterGroup">
                            <p:stCondLst>
                              <p:cond delay="1450"/>
                            </p:stCondLst>
                            <p:childTnLst>
                              <p:par>
                                <p:cTn id="13" presetID="51" presetClass="entr" presetSubtype="0" fill="hold" nodeType="afterEffect">
                                  <p:stCondLst>
                                    <p:cond delay="0"/>
                                  </p:stCondLst>
                                  <p:childTnLst>
                                    <p:set>
                                      <p:cBhvr>
                                        <p:cTn id="14" dur="1" fill="hold">
                                          <p:stCondLst>
                                            <p:cond delay="0"/>
                                          </p:stCondLst>
                                        </p:cTn>
                                        <p:tgtEl>
                                          <p:spTgt spid="143369"/>
                                        </p:tgtEl>
                                        <p:attrNameLst>
                                          <p:attrName>style.visibility</p:attrName>
                                        </p:attrNameLst>
                                      </p:cBhvr>
                                      <p:to>
                                        <p:strVal val="visible"/>
                                      </p:to>
                                    </p:set>
                                    <p:animEffect transition="in" filter="fade">
                                      <p:cBhvr>
                                        <p:cTn id="15" dur="770" decel="100000"/>
                                        <p:tgtEl>
                                          <p:spTgt spid="143369"/>
                                        </p:tgtEl>
                                      </p:cBhvr>
                                    </p:animEffect>
                                    <p:animScale>
                                      <p:cBhvr>
                                        <p:cTn id="16" dur="770" decel="100000"/>
                                        <p:tgtEl>
                                          <p:spTgt spid="143369"/>
                                        </p:tgtEl>
                                      </p:cBhvr>
                                      <p:from x="10000" y="10000"/>
                                      <p:to x="200000" y="450000"/>
                                    </p:animScale>
                                    <p:animScale>
                                      <p:cBhvr>
                                        <p:cTn id="17" dur="1230" accel="100000" fill="hold">
                                          <p:stCondLst>
                                            <p:cond delay="770"/>
                                          </p:stCondLst>
                                        </p:cTn>
                                        <p:tgtEl>
                                          <p:spTgt spid="143369"/>
                                        </p:tgtEl>
                                      </p:cBhvr>
                                      <p:from x="200000" y="450000"/>
                                      <p:to x="100000" y="100000"/>
                                    </p:animScale>
                                    <p:set>
                                      <p:cBhvr>
                                        <p:cTn id="18" dur="770" fill="hold"/>
                                        <p:tgtEl>
                                          <p:spTgt spid="143369"/>
                                        </p:tgtEl>
                                        <p:attrNameLst>
                                          <p:attrName>ppt_x</p:attrName>
                                        </p:attrNameLst>
                                      </p:cBhvr>
                                      <p:to>
                                        <p:strVal val="(0.5)"/>
                                      </p:to>
                                    </p:set>
                                    <p:anim from="(0.5)" to="(#ppt_x)" calcmode="lin" valueType="num">
                                      <p:cBhvr>
                                        <p:cTn id="19" dur="1230" accel="100000" fill="hold">
                                          <p:stCondLst>
                                            <p:cond delay="770"/>
                                          </p:stCondLst>
                                        </p:cTn>
                                        <p:tgtEl>
                                          <p:spTgt spid="143369"/>
                                        </p:tgtEl>
                                        <p:attrNameLst>
                                          <p:attrName>ppt_x</p:attrName>
                                        </p:attrNameLst>
                                      </p:cBhvr>
                                    </p:anim>
                                    <p:set>
                                      <p:cBhvr>
                                        <p:cTn id="20" dur="770" fill="hold"/>
                                        <p:tgtEl>
                                          <p:spTgt spid="143369"/>
                                        </p:tgtEl>
                                        <p:attrNameLst>
                                          <p:attrName>ppt_y</p:attrName>
                                        </p:attrNameLst>
                                      </p:cBhvr>
                                      <p:to>
                                        <p:strVal val="(#ppt_y+0.4)"/>
                                      </p:to>
                                    </p:set>
                                    <p:anim from="(#ppt_y+0.4)" to="(#ppt_y)" calcmode="lin" valueType="num">
                                      <p:cBhvr>
                                        <p:cTn id="21" dur="1230" accel="100000" fill="hold">
                                          <p:stCondLst>
                                            <p:cond delay="770"/>
                                          </p:stCondLst>
                                        </p:cTn>
                                        <p:tgtEl>
                                          <p:spTgt spid="14336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2" name="Text Box 4"/>
          <p:cNvSpPr txBox="1">
            <a:spLocks noChangeArrowheads="1"/>
          </p:cNvSpPr>
          <p:nvPr/>
        </p:nvSpPr>
        <p:spPr bwMode="auto">
          <a:xfrm>
            <a:off x="3517133" y="203200"/>
            <a:ext cx="6481763" cy="488950"/>
          </a:xfrm>
          <a:prstGeom prst="rect">
            <a:avLst/>
          </a:prstGeom>
          <a:noFill/>
          <a:ln w="9525">
            <a:noFill/>
            <a:miter lim="800000"/>
            <a:headEnd/>
            <a:tailEnd/>
          </a:ln>
          <a:effectLst/>
        </p:spPr>
        <p:txBody>
          <a:bodyPr>
            <a:spAutoFit/>
          </a:bodyPr>
          <a:lstStyle/>
          <a:p>
            <a:pPr eaLnBrk="1" hangingPunct="1">
              <a:defRPr/>
            </a:pPr>
            <a:r>
              <a:rPr lang="en-US" sz="2600" dirty="0">
                <a:solidFill>
                  <a:srgbClr val="FFFF99"/>
                </a:solidFill>
                <a:effectLst>
                  <a:outerShdw blurRad="38100" dist="38100" dir="2700000" algn="tl">
                    <a:srgbClr val="000000"/>
                  </a:outerShdw>
                </a:effectLst>
                <a:latin typeface="Arial Black" pitchFamily="34" charset="0"/>
                <a:cs typeface="Arial" pitchFamily="34" charset="0"/>
              </a:rPr>
              <a:t>Pathology of Addison Disease </a:t>
            </a:r>
          </a:p>
        </p:txBody>
      </p:sp>
      <p:sp>
        <p:nvSpPr>
          <p:cNvPr id="145413" name="Text Box 5"/>
          <p:cNvSpPr txBox="1">
            <a:spLocks noChangeArrowheads="1"/>
          </p:cNvSpPr>
          <p:nvPr/>
        </p:nvSpPr>
        <p:spPr bwMode="auto">
          <a:xfrm>
            <a:off x="1524001" y="765175"/>
            <a:ext cx="9026525" cy="165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lnSpc>
                <a:spcPct val="130000"/>
              </a:lnSpc>
              <a:spcBef>
                <a:spcPct val="0"/>
              </a:spcBef>
              <a:buClrTx/>
              <a:buSzTx/>
              <a:buFontTx/>
              <a:buNone/>
            </a:pPr>
            <a:r>
              <a:rPr lang="en-US" sz="2400" b="1">
                <a:latin typeface="Times New Roman" panose="02020603050405020304" pitchFamily="18" charset="0"/>
                <a:cs typeface="Times New Roman" panose="02020603050405020304" pitchFamily="18" charset="0"/>
              </a:rPr>
              <a:t>	It is rare disease caused by chronic destructive process in the adrenal cortex,</a:t>
            </a:r>
          </a:p>
          <a:p>
            <a:pPr algn="just" rtl="0" eaLnBrk="1" hangingPunct="1">
              <a:lnSpc>
                <a:spcPct val="130000"/>
              </a:lnSpc>
              <a:spcBef>
                <a:spcPct val="0"/>
              </a:spcBef>
              <a:buClrTx/>
              <a:buSzTx/>
              <a:buFontTx/>
              <a:buNone/>
            </a:pPr>
            <a:endParaRPr lang="en-US" sz="600" b="1">
              <a:solidFill>
                <a:srgbClr val="00FF00"/>
              </a:solidFill>
              <a:latin typeface="Times New Roman" panose="02020603050405020304" pitchFamily="18" charset="0"/>
              <a:cs typeface="Times New Roman" panose="02020603050405020304" pitchFamily="18" charset="0"/>
            </a:endParaRPr>
          </a:p>
          <a:p>
            <a:pPr algn="just" rtl="0" eaLnBrk="1" hangingPunct="1">
              <a:lnSpc>
                <a:spcPct val="130000"/>
              </a:lnSpc>
              <a:spcBef>
                <a:spcPct val="0"/>
              </a:spcBef>
              <a:buClrTx/>
              <a:buSzTx/>
              <a:buFontTx/>
              <a:buNone/>
            </a:pPr>
            <a:r>
              <a:rPr lang="en-US" sz="2400" b="1">
                <a:solidFill>
                  <a:srgbClr val="00FF00"/>
                </a:solidFill>
                <a:latin typeface="Times New Roman" panose="02020603050405020304" pitchFamily="18" charset="0"/>
                <a:cs typeface="Times New Roman" panose="02020603050405020304" pitchFamily="18" charset="0"/>
              </a:rPr>
              <a:t> it is characterized by : </a:t>
            </a:r>
          </a:p>
        </p:txBody>
      </p:sp>
      <p:sp>
        <p:nvSpPr>
          <p:cNvPr id="145414" name="Text Box 6"/>
          <p:cNvSpPr txBox="1">
            <a:spLocks noChangeArrowheads="1"/>
          </p:cNvSpPr>
          <p:nvPr/>
        </p:nvSpPr>
        <p:spPr bwMode="auto">
          <a:xfrm>
            <a:off x="1676401" y="2492375"/>
            <a:ext cx="8869363"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r" rtl="1">
              <a:spcBef>
                <a:spcPct val="20000"/>
              </a:spcBef>
              <a:buClr>
                <a:schemeClr val="tx2"/>
              </a:buClr>
              <a:buSzPct val="115000"/>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tx2"/>
              </a:buClr>
              <a:buSzPct val="115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lr>
                <a:schemeClr val="tx2"/>
              </a:buClr>
              <a:buSzPct val="11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lnSpc>
                <a:spcPct val="130000"/>
              </a:lnSpc>
              <a:spcBef>
                <a:spcPct val="0"/>
              </a:spcBef>
              <a:buClr>
                <a:srgbClr val="00FF00"/>
              </a:buClr>
              <a:buSzTx/>
              <a:buFontTx/>
              <a:buAutoNum type="arabicPeriod"/>
            </a:pPr>
            <a:r>
              <a:rPr lang="en-US" sz="2400" b="1">
                <a:latin typeface="Times New Roman" panose="02020603050405020304" pitchFamily="18" charset="0"/>
                <a:cs typeface="Times New Roman" panose="02020603050405020304" pitchFamily="18" charset="0"/>
              </a:rPr>
              <a:t>90% of the case are due to autoimmune process or T.B. minor case are due to amyloidosis, adrenal heamorrhage, metastatic tumor, heamochromatosis. </a:t>
            </a:r>
          </a:p>
          <a:p>
            <a:pPr algn="just" rtl="0" eaLnBrk="1" hangingPunct="1">
              <a:lnSpc>
                <a:spcPct val="130000"/>
              </a:lnSpc>
              <a:spcBef>
                <a:spcPct val="0"/>
              </a:spcBef>
              <a:buClr>
                <a:srgbClr val="00FF00"/>
              </a:buClr>
              <a:buSzTx/>
              <a:buFontTx/>
              <a:buAutoNum type="arabicPeriod"/>
            </a:pPr>
            <a:r>
              <a:rPr lang="en-US" sz="2400" b="1">
                <a:latin typeface="Times New Roman" panose="02020603050405020304" pitchFamily="18" charset="0"/>
                <a:cs typeface="Times New Roman" panose="02020603050405020304" pitchFamily="18" charset="0"/>
              </a:rPr>
              <a:t>The outstanding features are weakness, lethering, hypotension with anorexia and weight loss.</a:t>
            </a:r>
          </a:p>
          <a:p>
            <a:pPr algn="just" rtl="0" eaLnBrk="1" hangingPunct="1">
              <a:lnSpc>
                <a:spcPct val="130000"/>
              </a:lnSpc>
              <a:spcBef>
                <a:spcPct val="0"/>
              </a:spcBef>
              <a:buClr>
                <a:srgbClr val="00FF00"/>
              </a:buClr>
              <a:buSzTx/>
              <a:buFontTx/>
              <a:buAutoNum type="arabicPeriod"/>
            </a:pPr>
            <a:r>
              <a:rPr lang="en-US" sz="2400" b="1">
                <a:latin typeface="Times New Roman" panose="02020603050405020304" pitchFamily="18" charset="0"/>
                <a:cs typeface="Times New Roman" panose="02020603050405020304" pitchFamily="18" charset="0"/>
              </a:rPr>
              <a:t>Libido is usually diminished. </a:t>
            </a:r>
          </a:p>
          <a:p>
            <a:pPr algn="just" rtl="0" eaLnBrk="1" hangingPunct="1">
              <a:lnSpc>
                <a:spcPct val="130000"/>
              </a:lnSpc>
              <a:spcBef>
                <a:spcPct val="0"/>
              </a:spcBef>
              <a:buClr>
                <a:srgbClr val="00FF00"/>
              </a:buClr>
              <a:buSzTx/>
              <a:buFontTx/>
              <a:buAutoNum type="arabicPeriod"/>
            </a:pPr>
            <a:r>
              <a:rPr lang="en-US" sz="2400" b="1">
                <a:latin typeface="Times New Roman" panose="02020603050405020304" pitchFamily="18" charset="0"/>
                <a:cs typeface="Times New Roman" panose="02020603050405020304" pitchFamily="18" charset="0"/>
              </a:rPr>
              <a:t>Skin pigmentation particularly of the exposed part, external genitalia, scar </a:t>
            </a:r>
          </a:p>
        </p:txBody>
      </p:sp>
    </p:spTree>
    <p:extLst>
      <p:ext uri="{BB962C8B-B14F-4D97-AF65-F5344CB8AC3E}">
        <p14:creationId xmlns:p14="http://schemas.microsoft.com/office/powerpoint/2010/main" val="1198317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5412"/>
                                        </p:tgtEl>
                                        <p:attrNameLst>
                                          <p:attrName>style.visibility</p:attrName>
                                        </p:attrNameLst>
                                      </p:cBhvr>
                                      <p:to>
                                        <p:strVal val="visible"/>
                                      </p:to>
                                    </p:set>
                                    <p:anim calcmode="lin" valueType="num">
                                      <p:cBhvr>
                                        <p:cTn id="7" dur="500" fill="hold"/>
                                        <p:tgtEl>
                                          <p:spTgt spid="1454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5412"/>
                                        </p:tgtEl>
                                        <p:attrNameLst>
                                          <p:attrName>ppt_y</p:attrName>
                                        </p:attrNameLst>
                                      </p:cBhvr>
                                      <p:tavLst>
                                        <p:tav tm="0">
                                          <p:val>
                                            <p:strVal val="#ppt_y"/>
                                          </p:val>
                                        </p:tav>
                                        <p:tav tm="100000">
                                          <p:val>
                                            <p:strVal val="#ppt_y"/>
                                          </p:val>
                                        </p:tav>
                                      </p:tavLst>
                                    </p:anim>
                                    <p:anim calcmode="lin" valueType="num">
                                      <p:cBhvr>
                                        <p:cTn id="9" dur="500" fill="hold"/>
                                        <p:tgtEl>
                                          <p:spTgt spid="1454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54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5412"/>
                                        </p:tgtEl>
                                      </p:cBhvr>
                                    </p:animEffect>
                                  </p:childTnLst>
                                </p:cTn>
                              </p:par>
                            </p:childTnLst>
                          </p:cTn>
                        </p:par>
                        <p:par>
                          <p:cTn id="12" fill="hold" nodeType="afterGroup">
                            <p:stCondLst>
                              <p:cond delay="1700"/>
                            </p:stCondLst>
                            <p:childTnLst>
                              <p:par>
                                <p:cTn id="13" presetID="34" presetClass="entr" presetSubtype="0" fill="hold" grpId="0" nodeType="afterEffect">
                                  <p:stCondLst>
                                    <p:cond delay="0"/>
                                  </p:stCondLst>
                                  <p:childTnLst>
                                    <p:set>
                                      <p:cBhvr>
                                        <p:cTn id="14" dur="1" fill="hold">
                                          <p:stCondLst>
                                            <p:cond delay="0"/>
                                          </p:stCondLst>
                                        </p:cTn>
                                        <p:tgtEl>
                                          <p:spTgt spid="145413"/>
                                        </p:tgtEl>
                                        <p:attrNameLst>
                                          <p:attrName>style.visibility</p:attrName>
                                        </p:attrNameLst>
                                      </p:cBhvr>
                                      <p:to>
                                        <p:strVal val="visible"/>
                                      </p:to>
                                    </p:set>
                                    <p:anim from="(-#ppt_w/2)" to="(#ppt_x)" calcmode="lin" valueType="num">
                                      <p:cBhvr>
                                        <p:cTn id="15" dur="600" fill="hold">
                                          <p:stCondLst>
                                            <p:cond delay="0"/>
                                          </p:stCondLst>
                                        </p:cTn>
                                        <p:tgtEl>
                                          <p:spTgt spid="145413"/>
                                        </p:tgtEl>
                                        <p:attrNameLst>
                                          <p:attrName>ppt_x</p:attrName>
                                        </p:attrNameLst>
                                      </p:cBhvr>
                                    </p:anim>
                                    <p:anim from="0" to="-1.0" calcmode="lin" valueType="num">
                                      <p:cBhvr>
                                        <p:cTn id="16" dur="200" decel="50000" autoRev="1" fill="hold">
                                          <p:stCondLst>
                                            <p:cond delay="600"/>
                                          </p:stCondLst>
                                        </p:cTn>
                                        <p:tgtEl>
                                          <p:spTgt spid="145413"/>
                                        </p:tgtEl>
                                        <p:attrNameLst>
                                          <p:attrName>xshear</p:attrName>
                                        </p:attrNameLst>
                                      </p:cBhvr>
                                    </p:anim>
                                    <p:animScale>
                                      <p:cBhvr>
                                        <p:cTn id="17" dur="200" decel="100000" autoRev="1" fill="hold">
                                          <p:stCondLst>
                                            <p:cond delay="600"/>
                                          </p:stCondLst>
                                        </p:cTn>
                                        <p:tgtEl>
                                          <p:spTgt spid="145413"/>
                                        </p:tgtEl>
                                      </p:cBhvr>
                                      <p:from x="100000" y="100000"/>
                                      <p:to x="80000" y="100000"/>
                                    </p:animScale>
                                    <p:anim by="(#ppt_h/3+#ppt_w*0.1)" calcmode="lin" valueType="num">
                                      <p:cBhvr additive="sum">
                                        <p:cTn id="18" dur="200" decel="100000" autoRev="1" fill="hold">
                                          <p:stCondLst>
                                            <p:cond delay="600"/>
                                          </p:stCondLst>
                                        </p:cTn>
                                        <p:tgtEl>
                                          <p:spTgt spid="145413"/>
                                        </p:tgtEl>
                                        <p:attrNameLst>
                                          <p:attrName>ppt_x</p:attrName>
                                        </p:attrNameLst>
                                      </p:cBhvr>
                                    </p:anim>
                                  </p:childTnLst>
                                </p:cTn>
                              </p:par>
                            </p:childTnLst>
                          </p:cTn>
                        </p:par>
                        <p:par>
                          <p:cTn id="19" fill="hold" nodeType="afterGroup">
                            <p:stCondLst>
                              <p:cond delay="2700"/>
                            </p:stCondLst>
                            <p:childTnLst>
                              <p:par>
                                <p:cTn id="20" presetID="47" presetClass="entr" presetSubtype="0" fill="hold" grpId="0" nodeType="afterEffect">
                                  <p:stCondLst>
                                    <p:cond delay="0"/>
                                  </p:stCondLst>
                                  <p:childTnLst>
                                    <p:set>
                                      <p:cBhvr>
                                        <p:cTn id="21" dur="1" fill="hold">
                                          <p:stCondLst>
                                            <p:cond delay="0"/>
                                          </p:stCondLst>
                                        </p:cTn>
                                        <p:tgtEl>
                                          <p:spTgt spid="145414"/>
                                        </p:tgtEl>
                                        <p:attrNameLst>
                                          <p:attrName>style.visibility</p:attrName>
                                        </p:attrNameLst>
                                      </p:cBhvr>
                                      <p:to>
                                        <p:strVal val="visible"/>
                                      </p:to>
                                    </p:set>
                                    <p:animEffect transition="in" filter="fade">
                                      <p:cBhvr>
                                        <p:cTn id="22" dur="500"/>
                                        <p:tgtEl>
                                          <p:spTgt spid="145414"/>
                                        </p:tgtEl>
                                      </p:cBhvr>
                                    </p:animEffect>
                                    <p:anim calcmode="lin" valueType="num">
                                      <p:cBhvr>
                                        <p:cTn id="23" dur="500" fill="hold"/>
                                        <p:tgtEl>
                                          <p:spTgt spid="145414"/>
                                        </p:tgtEl>
                                        <p:attrNameLst>
                                          <p:attrName>ppt_x</p:attrName>
                                        </p:attrNameLst>
                                      </p:cBhvr>
                                      <p:tavLst>
                                        <p:tav tm="0">
                                          <p:val>
                                            <p:strVal val="#ppt_x"/>
                                          </p:val>
                                        </p:tav>
                                        <p:tav tm="100000">
                                          <p:val>
                                            <p:strVal val="#ppt_x"/>
                                          </p:val>
                                        </p:tav>
                                      </p:tavLst>
                                    </p:anim>
                                    <p:anim calcmode="lin" valueType="num">
                                      <p:cBhvr>
                                        <p:cTn id="24" dur="500" fill="hold"/>
                                        <p:tgtEl>
                                          <p:spTgt spid="1454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p:bldP spid="145413" grpId="0"/>
      <p:bldP spid="1454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Text Box 4"/>
          <p:cNvSpPr txBox="1">
            <a:spLocks noChangeArrowheads="1"/>
          </p:cNvSpPr>
          <p:nvPr/>
        </p:nvSpPr>
        <p:spPr bwMode="auto">
          <a:xfrm>
            <a:off x="1774826" y="114300"/>
            <a:ext cx="6481763" cy="488950"/>
          </a:xfrm>
          <a:prstGeom prst="rect">
            <a:avLst/>
          </a:prstGeom>
          <a:noFill/>
          <a:ln w="9525">
            <a:noFill/>
            <a:miter lim="800000"/>
            <a:headEnd/>
            <a:tailEnd/>
          </a:ln>
          <a:effectLst/>
        </p:spPr>
        <p:txBody>
          <a:bodyPr>
            <a:spAutoFit/>
          </a:bodyPr>
          <a:lstStyle/>
          <a:p>
            <a:pPr eaLnBrk="1" hangingPunct="1">
              <a:defRPr/>
            </a:pPr>
            <a:r>
              <a:rPr lang="en-US" sz="2600">
                <a:solidFill>
                  <a:srgbClr val="FFFF99"/>
                </a:solidFill>
                <a:effectLst>
                  <a:outerShdw blurRad="38100" dist="38100" dir="2700000" algn="tl">
                    <a:srgbClr val="000000"/>
                  </a:outerShdw>
                </a:effectLst>
                <a:latin typeface="Arial Black" pitchFamily="34" charset="0"/>
                <a:cs typeface="Arial" pitchFamily="34" charset="0"/>
              </a:rPr>
              <a:t>Pheochromocytoma </a:t>
            </a:r>
          </a:p>
        </p:txBody>
      </p:sp>
      <p:sp>
        <p:nvSpPr>
          <p:cNvPr id="146437" name="Text Box 5"/>
          <p:cNvSpPr txBox="1">
            <a:spLocks noChangeArrowheads="1"/>
          </p:cNvSpPr>
          <p:nvPr/>
        </p:nvSpPr>
        <p:spPr bwMode="auto">
          <a:xfrm>
            <a:off x="1703388" y="549276"/>
            <a:ext cx="8748712" cy="7489743"/>
          </a:xfrm>
          <a:prstGeom prst="rect">
            <a:avLst/>
          </a:prstGeom>
          <a:noFill/>
          <a:ln w="9525">
            <a:noFill/>
            <a:miter lim="800000"/>
            <a:headEnd/>
            <a:tailEnd/>
          </a:ln>
          <a:effectLst/>
        </p:spPr>
        <p:txBody>
          <a:bodyPr>
            <a:spAutoFit/>
          </a:bodyPr>
          <a:lstStyle/>
          <a:p>
            <a:pPr marL="457200" indent="-457200" algn="just">
              <a:lnSpc>
                <a:spcPct val="115000"/>
              </a:lnSpc>
              <a:buClr>
                <a:srgbClr val="00FF00"/>
              </a:buClr>
              <a:buFontTx/>
              <a:buAutoNum type="romanUcPeriod"/>
              <a:defRPr/>
            </a:pPr>
            <a:r>
              <a:rPr lang="en-US" sz="2200" b="1">
                <a:effectLst>
                  <a:outerShdw blurRad="38100" dist="38100" dir="2700000" algn="tl">
                    <a:srgbClr val="000000"/>
                  </a:outerShdw>
                </a:effectLst>
              </a:rPr>
              <a:t>Are neoplasms composed of chromaffin cells which synthesize and release catecholamine which is associated with cotecholamine. Induced hypertension. </a:t>
            </a:r>
          </a:p>
          <a:p>
            <a:pPr marL="457200" indent="-457200" algn="just">
              <a:lnSpc>
                <a:spcPct val="115000"/>
              </a:lnSpc>
              <a:buClr>
                <a:srgbClr val="00FF00"/>
              </a:buClr>
              <a:buFontTx/>
              <a:buAutoNum type="romanUcPeriod"/>
              <a:defRPr/>
            </a:pPr>
            <a:r>
              <a:rPr lang="en-US" sz="2200" b="1">
                <a:effectLst>
                  <a:outerShdw blurRad="38100" dist="38100" dir="2700000" algn="tl">
                    <a:srgbClr val="000000"/>
                  </a:outerShdw>
                </a:effectLst>
              </a:rPr>
              <a:t>10% of pheo arise in association with one of several of familial syndromes like MEN 2 A and MEN 2 B, type I neurofibromatosis.</a:t>
            </a:r>
          </a:p>
          <a:p>
            <a:pPr marL="457200" indent="-457200" algn="just">
              <a:lnSpc>
                <a:spcPct val="115000"/>
              </a:lnSpc>
              <a:buClr>
                <a:srgbClr val="00FF00"/>
              </a:buClr>
              <a:buFontTx/>
              <a:buAutoNum type="romanUcPeriod"/>
              <a:defRPr/>
            </a:pPr>
            <a:r>
              <a:rPr lang="en-US" sz="2200" b="1">
                <a:effectLst>
                  <a:outerShdw blurRad="38100" dist="38100" dir="2700000" algn="tl">
                    <a:srgbClr val="000000"/>
                  </a:outerShdw>
                </a:effectLst>
              </a:rPr>
              <a:t>10% of pheo are extra adrenal occurring in sites such an carotid body, organ of Zukerkandl, and Called usually paraganglioma. </a:t>
            </a:r>
          </a:p>
          <a:p>
            <a:pPr marL="457200" indent="-457200" algn="just">
              <a:lnSpc>
                <a:spcPct val="115000"/>
              </a:lnSpc>
              <a:buClr>
                <a:srgbClr val="00FF00"/>
              </a:buClr>
              <a:buFontTx/>
              <a:buAutoNum type="romanUcPeriod"/>
              <a:defRPr/>
            </a:pPr>
            <a:r>
              <a:rPr lang="en-US" sz="2200" b="1">
                <a:effectLst>
                  <a:outerShdw blurRad="38100" dist="38100" dir="2700000" algn="tl">
                    <a:srgbClr val="000000"/>
                  </a:outerShdw>
                </a:effectLst>
              </a:rPr>
              <a:t>10% of adrenal plaeo are bilateral. </a:t>
            </a:r>
          </a:p>
          <a:p>
            <a:pPr marL="457200" indent="-457200" algn="just">
              <a:lnSpc>
                <a:spcPct val="115000"/>
              </a:lnSpc>
              <a:buClr>
                <a:srgbClr val="00FF00"/>
              </a:buClr>
              <a:buFontTx/>
              <a:buAutoNum type="romanUcPeriod"/>
              <a:defRPr/>
            </a:pPr>
            <a:r>
              <a:rPr lang="en-US" sz="2200" b="1">
                <a:effectLst>
                  <a:outerShdw blurRad="38100" dist="38100" dir="2700000" algn="tl">
                    <a:srgbClr val="000000"/>
                  </a:outerShdw>
                </a:effectLst>
              </a:rPr>
              <a:t>10% of adrenal pheo are biologically malignant.</a:t>
            </a:r>
          </a:p>
          <a:p>
            <a:pPr marL="457200" indent="-457200" algn="just">
              <a:lnSpc>
                <a:spcPct val="115000"/>
              </a:lnSpc>
              <a:buClr>
                <a:srgbClr val="00FF00"/>
              </a:buClr>
              <a:buFontTx/>
              <a:buAutoNum type="romanUcPeriod"/>
              <a:defRPr/>
            </a:pPr>
            <a:r>
              <a:rPr lang="en-US" sz="2200" b="1">
                <a:effectLst>
                  <a:outerShdw blurRad="38100" dist="38100" dir="2700000" algn="tl">
                    <a:srgbClr val="000000"/>
                  </a:outerShdw>
                </a:effectLst>
              </a:rPr>
              <a:t>Microscopically phco are composed of polygonal to spindle shaped chromaffin cells and their supporting cells compartmentalized into small nests Zellballen by rich vascular network, the cytoplasm of neoplastic cell is granular, mitosis is scanty. Vascular and capsuler invasion may be seen in benign neoplasm, therefore the definitive diagnosis of malignancy in pheo is based exclusively on the presence of melastasis. </a:t>
            </a:r>
          </a:p>
        </p:txBody>
      </p:sp>
    </p:spTree>
    <p:extLst>
      <p:ext uri="{BB962C8B-B14F-4D97-AF65-F5344CB8AC3E}">
        <p14:creationId xmlns:p14="http://schemas.microsoft.com/office/powerpoint/2010/main" val="12622410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6436"/>
                                        </p:tgtEl>
                                        <p:attrNameLst>
                                          <p:attrName>style.visibility</p:attrName>
                                        </p:attrNameLst>
                                      </p:cBhvr>
                                      <p:to>
                                        <p:strVal val="visible"/>
                                      </p:to>
                                    </p:set>
                                    <p:anim calcmode="lin" valueType="num">
                                      <p:cBhvr>
                                        <p:cTn id="7" dur="500" fill="hold"/>
                                        <p:tgtEl>
                                          <p:spTgt spid="1464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6436"/>
                                        </p:tgtEl>
                                        <p:attrNameLst>
                                          <p:attrName>ppt_y</p:attrName>
                                        </p:attrNameLst>
                                      </p:cBhvr>
                                      <p:tavLst>
                                        <p:tav tm="0">
                                          <p:val>
                                            <p:strVal val="#ppt_y"/>
                                          </p:val>
                                        </p:tav>
                                        <p:tav tm="100000">
                                          <p:val>
                                            <p:strVal val="#ppt_y"/>
                                          </p:val>
                                        </p:tav>
                                      </p:tavLst>
                                    </p:anim>
                                    <p:anim calcmode="lin" valueType="num">
                                      <p:cBhvr>
                                        <p:cTn id="9" dur="500" fill="hold"/>
                                        <p:tgtEl>
                                          <p:spTgt spid="1464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64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6436"/>
                                        </p:tgtEl>
                                      </p:cBhvr>
                                    </p:animEffect>
                                  </p:childTnLst>
                                </p:cTn>
                              </p:par>
                            </p:childTnLst>
                          </p:cTn>
                        </p:par>
                        <p:par>
                          <p:cTn id="12" fill="hold" nodeType="afterGroup">
                            <p:stCondLst>
                              <p:cond delay="1250"/>
                            </p:stCondLst>
                            <p:childTnLst>
                              <p:par>
                                <p:cTn id="13" presetID="25" presetClass="entr" presetSubtype="0" fill="hold" grpId="0" nodeType="afterEffect">
                                  <p:stCondLst>
                                    <p:cond delay="0"/>
                                  </p:stCondLst>
                                  <p:childTnLst>
                                    <p:set>
                                      <p:cBhvr>
                                        <p:cTn id="14" dur="1" fill="hold">
                                          <p:stCondLst>
                                            <p:cond delay="0"/>
                                          </p:stCondLst>
                                        </p:cTn>
                                        <p:tgtEl>
                                          <p:spTgt spid="146437"/>
                                        </p:tgtEl>
                                        <p:attrNameLst>
                                          <p:attrName>style.visibility</p:attrName>
                                        </p:attrNameLst>
                                      </p:cBhvr>
                                      <p:to>
                                        <p:strVal val="visible"/>
                                      </p:to>
                                    </p:set>
                                    <p:anim calcmode="lin" valueType="num">
                                      <p:cBhvr>
                                        <p:cTn id="15" dur="500" decel="50000" fill="hold">
                                          <p:stCondLst>
                                            <p:cond delay="0"/>
                                          </p:stCondLst>
                                        </p:cTn>
                                        <p:tgtEl>
                                          <p:spTgt spid="146437"/>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146437"/>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146437"/>
                                        </p:tgtEl>
                                        <p:attrNameLst>
                                          <p:attrName>ppt_w</p:attrName>
                                        </p:attrNameLst>
                                      </p:cBhvr>
                                      <p:tavLst>
                                        <p:tav tm="0">
                                          <p:val>
                                            <p:strVal val="#ppt_w*.05"/>
                                          </p:val>
                                        </p:tav>
                                        <p:tav tm="100000">
                                          <p:val>
                                            <p:strVal val="#ppt_w"/>
                                          </p:val>
                                        </p:tav>
                                      </p:tavLst>
                                    </p:anim>
                                    <p:anim calcmode="lin" valueType="num">
                                      <p:cBhvr>
                                        <p:cTn id="18" dur="1000" fill="hold"/>
                                        <p:tgtEl>
                                          <p:spTgt spid="146437"/>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146437"/>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146437"/>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146437"/>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146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p:bldP spid="146437"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457</TotalTime>
  <Words>4563</Words>
  <Application>Microsoft Office PowerPoint</Application>
  <PresentationFormat>Widescreen</PresentationFormat>
  <Paragraphs>525</Paragraphs>
  <Slides>104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104</vt:i4>
      </vt:variant>
    </vt:vector>
  </HeadingPairs>
  <TitlesOfParts>
    <vt:vector size="113" baseType="lpstr">
      <vt:lpstr>Arial</vt:lpstr>
      <vt:lpstr>Arial Black</vt:lpstr>
      <vt:lpstr>Calibri</vt:lpstr>
      <vt:lpstr>Century Gothic</vt:lpstr>
      <vt:lpstr>Tahoma</vt:lpstr>
      <vt:lpstr>Times New Roman</vt:lpstr>
      <vt:lpstr>Wingdings</vt:lpstr>
      <vt:lpstr>Wingdings 3</vt:lpstr>
      <vt:lpstr>Wisp</vt:lpstr>
      <vt:lpstr> INTEGRATED ACADEMIC STUDIES OF MEDICINE  </vt:lpstr>
      <vt:lpstr>PATHOLOGY OF THE  ENDOCRINE 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Normal thyroid gland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Gross:</vt:lpstr>
      <vt:lpstr>Micro.: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Parathyroid diseases</vt:lpstr>
      <vt:lpstr>PowerPoint Presentation</vt:lpstr>
      <vt:lpstr>PowerPoint Presentation</vt:lpstr>
      <vt:lpstr>PowerPoint Presentation</vt:lpstr>
      <vt:lpstr>PowerPoint Presentation</vt:lpstr>
      <vt:lpstr>PowerPoint Presentation</vt:lpstr>
      <vt:lpstr>Hypoparathyroidism </vt:lpstr>
      <vt:lpstr>  Endocrine pancreas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Breast Cancer</dc:title>
  <dc:creator>user</dc:creator>
  <cp:lastModifiedBy>KORISNIK-</cp:lastModifiedBy>
  <cp:revision>68</cp:revision>
  <dcterms:modified xsi:type="dcterms:W3CDTF">2024-03-26T09:20:22Z</dcterms:modified>
</cp:coreProperties>
</file>